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03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82" r:id="rId10"/>
    <p:sldId id="284" r:id="rId11"/>
    <p:sldId id="285" r:id="rId12"/>
    <p:sldId id="286" r:id="rId13"/>
    <p:sldId id="287" r:id="rId14"/>
    <p:sldId id="288" r:id="rId15"/>
    <p:sldId id="289" r:id="rId16"/>
    <p:sldId id="290" r:id="rId17"/>
    <p:sldId id="291" r:id="rId18"/>
    <p:sldId id="292" r:id="rId19"/>
    <p:sldId id="293" r:id="rId20"/>
    <p:sldId id="295" r:id="rId21"/>
    <p:sldId id="296" r:id="rId22"/>
    <p:sldId id="297" r:id="rId23"/>
    <p:sldId id="298" r:id="rId24"/>
    <p:sldId id="300" r:id="rId25"/>
    <p:sldId id="302" r:id="rId26"/>
    <p:sldId id="304" r:id="rId27"/>
  </p:sldIdLst>
  <p:sldSz cx="12192000" cy="6858000"/>
  <p:notesSz cx="12192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636" y="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003399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003399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4/24/2024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003399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4/24/2024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4/24/2024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67741" y="48260"/>
            <a:ext cx="8211820" cy="330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003399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422775" y="1586560"/>
            <a:ext cx="7291705" cy="45999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edsoo.ru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edsoo.ru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disk.yandex.ru/d/SEsVknKWnO2sBg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hyperlink" Target="https://edsoo.ru/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https://edsoo.ru/Normativnie_dokumenti.ht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84943" y="2743200"/>
            <a:ext cx="10850880" cy="60208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4635"/>
              </a:lnSpc>
              <a:spcBef>
                <a:spcPts val="95"/>
              </a:spcBef>
            </a:pPr>
            <a:r>
              <a:rPr sz="4000" spc="-15" dirty="0">
                <a:latin typeface="Times New Roman" pitchFamily="18" charset="0"/>
                <a:cs typeface="Times New Roman" pitchFamily="18" charset="0"/>
              </a:rPr>
              <a:t>Единое </a:t>
            </a:r>
            <a:r>
              <a:rPr sz="4000" spc="-10" dirty="0">
                <a:latin typeface="Times New Roman" pitchFamily="18" charset="0"/>
                <a:cs typeface="Times New Roman" pitchFamily="18" charset="0"/>
              </a:rPr>
              <a:t>образовательное пространство</a:t>
            </a:r>
            <a:r>
              <a:rPr sz="4000" spc="3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4000" spc="-95" dirty="0">
                <a:latin typeface="Times New Roman" pitchFamily="18" charset="0"/>
                <a:cs typeface="Times New Roman" pitchFamily="18" charset="0"/>
              </a:rPr>
              <a:t>РФ</a:t>
            </a:r>
            <a:r>
              <a:rPr sz="4000" spc="-95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93268" y="6345732"/>
            <a:ext cx="3926332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smtClean="0">
                <a:solidFill>
                  <a:srgbClr val="7E7E7E"/>
                </a:solidFill>
                <a:latin typeface="Carlito"/>
                <a:cs typeface="Carlito"/>
              </a:rPr>
              <a:t>2023</a:t>
            </a:r>
            <a:endParaRPr sz="1400" dirty="0">
              <a:latin typeface="Carlito"/>
              <a:cs typeface="Carlito"/>
            </a:endParaRPr>
          </a:p>
        </p:txBody>
      </p:sp>
      <p:sp>
        <p:nvSpPr>
          <p:cNvPr id="4" name="object 2"/>
          <p:cNvSpPr txBox="1">
            <a:spLocks/>
          </p:cNvSpPr>
          <p:nvPr/>
        </p:nvSpPr>
        <p:spPr>
          <a:xfrm>
            <a:off x="1084943" y="3733800"/>
            <a:ext cx="10850880" cy="119199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2000" b="1" i="0">
                <a:solidFill>
                  <a:srgbClr val="003399"/>
                </a:solidFill>
                <a:latin typeface="Carlito"/>
                <a:ea typeface="+mj-ea"/>
                <a:cs typeface="Carlito"/>
              </a:defRPr>
            </a:lvl1pPr>
          </a:lstStyle>
          <a:p>
            <a:pPr marL="12700">
              <a:lnSpc>
                <a:spcPts val="4635"/>
              </a:lnSpc>
              <a:spcBef>
                <a:spcPts val="95"/>
              </a:spcBef>
            </a:pPr>
            <a:r>
              <a:rPr lang="ru-RU" sz="4000" spc="-15" dirty="0" smtClean="0">
                <a:latin typeface="Times New Roman" pitchFamily="18" charset="0"/>
                <a:cs typeface="Times New Roman" pitchFamily="18" charset="0"/>
              </a:rPr>
              <a:t>Введение федеральных образовательных программ среднего общего образования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bject 2"/>
          <p:cNvSpPr txBox="1">
            <a:spLocks/>
          </p:cNvSpPr>
          <p:nvPr/>
        </p:nvSpPr>
        <p:spPr>
          <a:xfrm>
            <a:off x="2481834" y="1375356"/>
            <a:ext cx="7312406" cy="60208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2000" b="1" i="0">
                <a:solidFill>
                  <a:srgbClr val="003399"/>
                </a:solidFill>
                <a:latin typeface="Carlito"/>
                <a:ea typeface="+mj-ea"/>
                <a:cs typeface="Carlito"/>
              </a:defRPr>
            </a:lvl1pPr>
          </a:lstStyle>
          <a:p>
            <a:pPr marL="12700">
              <a:lnSpc>
                <a:spcPts val="4635"/>
              </a:lnSpc>
              <a:spcBef>
                <a:spcPts val="95"/>
              </a:spcBef>
            </a:pPr>
            <a:r>
              <a:rPr lang="ru-RU" sz="4000" spc="-15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РОДИТЕЛЬСКОЕ СОБРАНИЕ 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4924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7159" y="817245"/>
            <a:ext cx="10257790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875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006FC0"/>
                </a:solidFill>
                <a:latin typeface="Carlito"/>
                <a:cs typeface="Carlito"/>
              </a:rPr>
              <a:t>Разработка </a:t>
            </a:r>
            <a:r>
              <a:rPr sz="2400" b="1" spc="-5" dirty="0">
                <a:solidFill>
                  <a:srgbClr val="006FC0"/>
                </a:solidFill>
                <a:latin typeface="Carlito"/>
                <a:cs typeface="Carlito"/>
              </a:rPr>
              <a:t>ООП </a:t>
            </a:r>
            <a:r>
              <a:rPr sz="2400" b="1" dirty="0">
                <a:solidFill>
                  <a:srgbClr val="006FC0"/>
                </a:solidFill>
                <a:latin typeface="Carlito"/>
                <a:cs typeface="Carlito"/>
              </a:rPr>
              <a:t>в </a:t>
            </a:r>
            <a:r>
              <a:rPr sz="2400" b="1" spc="-15" dirty="0">
                <a:solidFill>
                  <a:srgbClr val="006FC0"/>
                </a:solidFill>
                <a:latin typeface="Carlito"/>
                <a:cs typeface="Carlito"/>
              </a:rPr>
              <a:t>каждой школе </a:t>
            </a:r>
            <a:r>
              <a:rPr sz="2400" b="1" spc="-5" dirty="0">
                <a:solidFill>
                  <a:srgbClr val="006FC0"/>
                </a:solidFill>
                <a:latin typeface="Carlito"/>
                <a:cs typeface="Carlito"/>
              </a:rPr>
              <a:t>на основе </a:t>
            </a:r>
            <a:r>
              <a:rPr sz="2400" b="1" dirty="0">
                <a:solidFill>
                  <a:srgbClr val="006FC0"/>
                </a:solidFill>
                <a:latin typeface="Carlito"/>
                <a:cs typeface="Carlito"/>
              </a:rPr>
              <a:t>ФОП и </a:t>
            </a:r>
            <a:r>
              <a:rPr sz="2400" b="1" spc="-25" dirty="0">
                <a:solidFill>
                  <a:srgbClr val="006FC0"/>
                </a:solidFill>
                <a:latin typeface="Carlito"/>
                <a:cs typeface="Carlito"/>
              </a:rPr>
              <a:t>ФГОС </a:t>
            </a:r>
            <a:r>
              <a:rPr sz="2400" b="1" spc="-5" dirty="0" smtClean="0">
                <a:solidFill>
                  <a:srgbClr val="006FC0"/>
                </a:solidFill>
                <a:latin typeface="Carlito"/>
                <a:cs typeface="Carlito"/>
              </a:rPr>
              <a:t>СОО</a:t>
            </a:r>
            <a:endParaRPr sz="2050" dirty="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006FC0"/>
                </a:solidFill>
                <a:latin typeface="Carlito"/>
                <a:cs typeface="Carlito"/>
              </a:rPr>
              <a:t>Для разработки </a:t>
            </a:r>
            <a:r>
              <a:rPr sz="1800" b="1" spc="-5" dirty="0">
                <a:solidFill>
                  <a:srgbClr val="006FC0"/>
                </a:solidFill>
                <a:latin typeface="Carlito"/>
                <a:cs typeface="Carlito"/>
              </a:rPr>
              <a:t>РП по предметам </a:t>
            </a:r>
            <a:r>
              <a:rPr sz="1800" b="1" dirty="0">
                <a:solidFill>
                  <a:srgbClr val="006FC0"/>
                </a:solidFill>
                <a:latin typeface="Carlito"/>
                <a:cs typeface="Carlito"/>
              </a:rPr>
              <a:t>в </a:t>
            </a:r>
            <a:r>
              <a:rPr sz="1800" b="1" spc="-10" dirty="0">
                <a:solidFill>
                  <a:srgbClr val="006FC0"/>
                </a:solidFill>
                <a:latin typeface="Carlito"/>
                <a:cs typeface="Carlito"/>
              </a:rPr>
              <a:t>содержательном разделе </a:t>
            </a:r>
            <a:r>
              <a:rPr sz="1800" b="1" spc="-5" dirty="0">
                <a:solidFill>
                  <a:srgbClr val="006FC0"/>
                </a:solidFill>
                <a:latin typeface="Carlito"/>
                <a:cs typeface="Carlito"/>
              </a:rPr>
              <a:t>ООП СОО</a:t>
            </a:r>
            <a:r>
              <a:rPr sz="1800" b="1" spc="-30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1800" b="1" spc="-15" dirty="0">
                <a:solidFill>
                  <a:srgbClr val="006FC0"/>
                </a:solidFill>
                <a:latin typeface="Carlito"/>
                <a:cs typeface="Carlito"/>
              </a:rPr>
              <a:t>используются</a:t>
            </a:r>
            <a:r>
              <a:rPr sz="1800" spc="-15" dirty="0">
                <a:latin typeface="Carlito"/>
                <a:cs typeface="Carlito"/>
              </a:rPr>
              <a:t>:</a:t>
            </a:r>
            <a:endParaRPr sz="1800" dirty="0">
              <a:latin typeface="Carlito"/>
              <a:cs typeface="Carlito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25322" y="89153"/>
            <a:ext cx="732129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0" dirty="0"/>
              <a:t>Среднее </a:t>
            </a:r>
            <a:r>
              <a:rPr sz="3200" spc="-5" dirty="0"/>
              <a:t>общее</a:t>
            </a:r>
            <a:r>
              <a:rPr sz="3200" spc="-45" dirty="0"/>
              <a:t> </a:t>
            </a:r>
            <a:r>
              <a:rPr sz="3200" dirty="0"/>
              <a:t>образование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024364" y="121158"/>
            <a:ext cx="17322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006FC0"/>
                </a:solidFill>
                <a:latin typeface="Carlito"/>
                <a:cs typeface="Carlito"/>
              </a:rPr>
              <a:t>10-11</a:t>
            </a:r>
            <a:r>
              <a:rPr sz="2400" b="1" spc="-105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2400" b="1" spc="-5" dirty="0">
                <a:solidFill>
                  <a:srgbClr val="006FC0"/>
                </a:solidFill>
                <a:latin typeface="Carlito"/>
                <a:cs typeface="Carlito"/>
              </a:rPr>
              <a:t>классы</a:t>
            </a:r>
            <a:endParaRPr sz="2400">
              <a:latin typeface="Carlito"/>
              <a:cs typeface="Carlit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25323" y="6321958"/>
            <a:ext cx="924814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Carlito"/>
                <a:cs typeface="Carlito"/>
              </a:rPr>
              <a:t>* </a:t>
            </a:r>
            <a:r>
              <a:rPr sz="1400" spc="-5" dirty="0">
                <a:latin typeface="Carlito"/>
                <a:cs typeface="Carlito"/>
              </a:rPr>
              <a:t>август </a:t>
            </a:r>
            <a:r>
              <a:rPr sz="1400" dirty="0">
                <a:latin typeface="Carlito"/>
                <a:cs typeface="Carlito"/>
              </a:rPr>
              <a:t>2023 </a:t>
            </a:r>
            <a:r>
              <a:rPr sz="1400" spc="-35" dirty="0">
                <a:latin typeface="Carlito"/>
                <a:cs typeface="Carlito"/>
              </a:rPr>
              <a:t>г. </a:t>
            </a:r>
            <a:r>
              <a:rPr sz="1400" dirty="0">
                <a:latin typeface="Carlito"/>
                <a:cs typeface="Carlito"/>
              </a:rPr>
              <a:t>– </a:t>
            </a:r>
            <a:r>
              <a:rPr sz="1400" spc="-10" dirty="0">
                <a:latin typeface="Carlito"/>
                <a:cs typeface="Carlito"/>
              </a:rPr>
              <a:t>разработка </a:t>
            </a:r>
            <a:r>
              <a:rPr sz="1400" spc="-5" dirty="0">
                <a:latin typeface="Carlito"/>
                <a:cs typeface="Carlito"/>
              </a:rPr>
              <a:t>ИСРО </a:t>
            </a:r>
            <a:r>
              <a:rPr sz="1400" spc="-40" dirty="0">
                <a:latin typeface="Carlito"/>
                <a:cs typeface="Carlito"/>
              </a:rPr>
              <a:t>РАО </a:t>
            </a:r>
            <a:r>
              <a:rPr sz="1400" spc="-5" dirty="0">
                <a:latin typeface="Carlito"/>
                <a:cs typeface="Carlito"/>
              </a:rPr>
              <a:t>федеральных рабочих программ </a:t>
            </a:r>
            <a:r>
              <a:rPr sz="1400" dirty="0">
                <a:latin typeface="Carlito"/>
                <a:cs typeface="Carlito"/>
              </a:rPr>
              <a:t>по </a:t>
            </a:r>
            <a:r>
              <a:rPr sz="1400" spc="-5" dirty="0">
                <a:latin typeface="Carlito"/>
                <a:cs typeface="Carlito"/>
              </a:rPr>
              <a:t>всем </a:t>
            </a:r>
            <a:r>
              <a:rPr sz="1400" dirty="0">
                <a:latin typeface="Carlito"/>
                <a:cs typeface="Carlito"/>
              </a:rPr>
              <a:t>учебным </a:t>
            </a:r>
            <a:r>
              <a:rPr sz="1400" spc="-5" dirty="0">
                <a:latin typeface="Carlito"/>
                <a:cs typeface="Carlito"/>
              </a:rPr>
              <a:t>предметам </a:t>
            </a:r>
            <a:r>
              <a:rPr sz="1400" dirty="0">
                <a:latin typeface="Carlito"/>
                <a:cs typeface="Carlito"/>
              </a:rPr>
              <a:t>на </a:t>
            </a:r>
            <a:r>
              <a:rPr sz="1400" spc="-5" dirty="0">
                <a:latin typeface="Carlito"/>
                <a:cs typeface="Carlito"/>
              </a:rPr>
              <a:t>базовом</a:t>
            </a:r>
            <a:r>
              <a:rPr sz="1400" spc="265" dirty="0">
                <a:latin typeface="Carlito"/>
                <a:cs typeface="Carlito"/>
              </a:rPr>
              <a:t> </a:t>
            </a:r>
            <a:r>
              <a:rPr sz="1400" spc="-5" dirty="0">
                <a:latin typeface="Carlito"/>
                <a:cs typeface="Carlito"/>
              </a:rPr>
              <a:t>уровне</a:t>
            </a:r>
            <a:endParaRPr sz="1400">
              <a:latin typeface="Carlito"/>
              <a:cs typeface="Carlito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7650543"/>
              </p:ext>
            </p:extLst>
          </p:nvPr>
        </p:nvGraphicFramePr>
        <p:xfrm>
          <a:off x="160389" y="1547622"/>
          <a:ext cx="11582400" cy="38849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41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490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21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397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816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spc="-5" dirty="0">
                          <a:latin typeface="Carlito"/>
                          <a:cs typeface="Carlito"/>
                        </a:rPr>
                        <a:t>Классы</a:t>
                      </a:r>
                      <a:endParaRPr sz="1600" dirty="0">
                        <a:latin typeface="Carlito"/>
                        <a:cs typeface="Carlito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b="1" spc="-5" dirty="0">
                          <a:latin typeface="Carlito"/>
                          <a:cs typeface="Carlito"/>
                        </a:rPr>
                        <a:t>ФРП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(портал единого </a:t>
                      </a:r>
                      <a:r>
                        <a:rPr sz="1200" spc="-10" dirty="0">
                          <a:latin typeface="Carlito"/>
                          <a:cs typeface="Carlito"/>
                        </a:rPr>
                        <a:t>содержания</a:t>
                      </a:r>
                      <a:r>
                        <a:rPr sz="1200" spc="2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образования</a:t>
                      </a:r>
                      <a:endParaRPr sz="1200">
                        <a:latin typeface="Carlito"/>
                        <a:cs typeface="Carlito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200" u="sng" spc="-5" dirty="0">
                          <a:solidFill>
                            <a:srgbClr val="0462C1"/>
                          </a:solidFill>
                          <a:uFill>
                            <a:solidFill>
                              <a:srgbClr val="0462C1"/>
                            </a:solidFill>
                          </a:uFill>
                          <a:latin typeface="Carlito"/>
                          <a:cs typeface="Carlito"/>
                          <a:hlinkClick r:id="rId2"/>
                        </a:rPr>
                        <a:t>https://edsoo.ru/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)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b="1" spc="-5" dirty="0">
                          <a:latin typeface="Carlito"/>
                          <a:cs typeface="Carlito"/>
                        </a:rPr>
                        <a:t>ПРП*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(портал единого </a:t>
                      </a:r>
                      <a:r>
                        <a:rPr sz="1200" spc="-10" dirty="0">
                          <a:latin typeface="Carlito"/>
                          <a:cs typeface="Carlito"/>
                        </a:rPr>
                        <a:t>содержания</a:t>
                      </a:r>
                      <a:r>
                        <a:rPr sz="1200" spc="2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образования</a:t>
                      </a:r>
                      <a:endParaRPr sz="1200">
                        <a:latin typeface="Carlito"/>
                        <a:cs typeface="Carlito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200" u="sng" spc="-5" dirty="0">
                          <a:solidFill>
                            <a:srgbClr val="0462C1"/>
                          </a:solidFill>
                          <a:uFill>
                            <a:solidFill>
                              <a:srgbClr val="0462C1"/>
                            </a:solidFill>
                          </a:uFill>
                          <a:latin typeface="Carlito"/>
                          <a:cs typeface="Carlito"/>
                          <a:hlinkClick r:id="rId2"/>
                        </a:rPr>
                        <a:t>https://edsoo.ru/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)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spc="-5" dirty="0">
                          <a:latin typeface="Carlito"/>
                          <a:cs typeface="Carlito"/>
                        </a:rPr>
                        <a:t>Ранее разработанные</a:t>
                      </a:r>
                      <a:r>
                        <a:rPr sz="1600" spc="-2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600" spc="-5" dirty="0">
                          <a:latin typeface="Carlito"/>
                          <a:cs typeface="Carlito"/>
                        </a:rPr>
                        <a:t>РП</a:t>
                      </a:r>
                      <a:endParaRPr sz="1600">
                        <a:latin typeface="Carlito"/>
                        <a:cs typeface="Carlito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8496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b="1" dirty="0">
                          <a:solidFill>
                            <a:srgbClr val="006FC0"/>
                          </a:solidFill>
                          <a:latin typeface="Carlito"/>
                          <a:cs typeface="Carlito"/>
                        </a:rPr>
                        <a:t>10</a:t>
                      </a:r>
                      <a:r>
                        <a:rPr sz="1800" b="1" spc="-25" dirty="0">
                          <a:solidFill>
                            <a:srgbClr val="006FC0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006FC0"/>
                          </a:solidFill>
                          <a:latin typeface="Carlito"/>
                          <a:cs typeface="Carlito"/>
                        </a:rPr>
                        <a:t>классы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marR="29337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spc="-5" dirty="0">
                          <a:latin typeface="Carlito"/>
                          <a:cs typeface="Carlito"/>
                        </a:rPr>
                        <a:t>Утверждение </a:t>
                      </a:r>
                      <a:r>
                        <a:rPr sz="1400" dirty="0">
                          <a:latin typeface="Carlito"/>
                          <a:cs typeface="Carlito"/>
                        </a:rPr>
                        <a:t>новых </a:t>
                      </a:r>
                      <a:r>
                        <a:rPr sz="1400" spc="-5" dirty="0">
                          <a:latin typeface="Carlito"/>
                          <a:cs typeface="Carlito"/>
                        </a:rPr>
                        <a:t>РП </a:t>
                      </a:r>
                      <a:r>
                        <a:rPr sz="1400" dirty="0">
                          <a:latin typeface="Carlito"/>
                          <a:cs typeface="Carlito"/>
                        </a:rPr>
                        <a:t>на основе </a:t>
                      </a:r>
                      <a:r>
                        <a:rPr sz="1400" spc="-5" dirty="0">
                          <a:latin typeface="Carlito"/>
                          <a:cs typeface="Carlito"/>
                        </a:rPr>
                        <a:t>ФРП</a:t>
                      </a:r>
                      <a:r>
                        <a:rPr sz="1400" spc="-10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400" dirty="0">
                          <a:latin typeface="Carlito"/>
                          <a:cs typeface="Carlito"/>
                        </a:rPr>
                        <a:t>по  </a:t>
                      </a:r>
                      <a:r>
                        <a:rPr sz="1400" spc="-5" dirty="0">
                          <a:latin typeface="Carlito"/>
                          <a:cs typeface="Carlito"/>
                        </a:rPr>
                        <a:t>предметам:</a:t>
                      </a:r>
                      <a:endParaRPr sz="1400">
                        <a:latin typeface="Carlito"/>
                        <a:cs typeface="Carlito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400" b="1" spc="-10" dirty="0">
                          <a:latin typeface="Carlito"/>
                          <a:cs typeface="Carlito"/>
                        </a:rPr>
                        <a:t>русский </a:t>
                      </a:r>
                      <a:r>
                        <a:rPr sz="1400" b="1" dirty="0">
                          <a:latin typeface="Carlito"/>
                          <a:cs typeface="Carlito"/>
                        </a:rPr>
                        <a:t>язык, </a:t>
                      </a:r>
                      <a:r>
                        <a:rPr sz="1400" b="1" spc="-5" dirty="0">
                          <a:latin typeface="Carlito"/>
                          <a:cs typeface="Carlito"/>
                        </a:rPr>
                        <a:t>литература,</a:t>
                      </a:r>
                      <a:r>
                        <a:rPr sz="1400" b="1" spc="25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400" b="1" spc="-5" dirty="0">
                          <a:latin typeface="Carlito"/>
                          <a:cs typeface="Carlito"/>
                        </a:rPr>
                        <a:t>история,</a:t>
                      </a:r>
                      <a:endParaRPr sz="1400">
                        <a:latin typeface="Carlito"/>
                        <a:cs typeface="Carlito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b="1" spc="-5" dirty="0">
                          <a:latin typeface="Carlito"/>
                          <a:cs typeface="Carlito"/>
                        </a:rPr>
                        <a:t>обществознание, география,</a:t>
                      </a:r>
                      <a:r>
                        <a:rPr sz="1400" b="1" spc="-6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400" b="1" spc="-5" dirty="0">
                          <a:latin typeface="Carlito"/>
                          <a:cs typeface="Carlito"/>
                        </a:rPr>
                        <a:t>ОБЖ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27051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spc="-5" dirty="0">
                          <a:latin typeface="Carlito"/>
                          <a:cs typeface="Carlito"/>
                        </a:rPr>
                        <a:t>Утверждение </a:t>
                      </a:r>
                      <a:r>
                        <a:rPr sz="1400" dirty="0">
                          <a:latin typeface="Carlito"/>
                          <a:cs typeface="Carlito"/>
                        </a:rPr>
                        <a:t>новых </a:t>
                      </a:r>
                      <a:r>
                        <a:rPr sz="1400" spc="-5" dirty="0">
                          <a:latin typeface="Carlito"/>
                          <a:cs typeface="Carlito"/>
                        </a:rPr>
                        <a:t>РП </a:t>
                      </a:r>
                      <a:r>
                        <a:rPr sz="1400" spc="-10" dirty="0">
                          <a:latin typeface="Carlito"/>
                          <a:cs typeface="Carlito"/>
                        </a:rPr>
                        <a:t>(продолжение) </a:t>
                      </a:r>
                      <a:r>
                        <a:rPr sz="1400" dirty="0">
                          <a:latin typeface="Carlito"/>
                          <a:cs typeface="Carlito"/>
                        </a:rPr>
                        <a:t>на  основе ПРП* по</a:t>
                      </a:r>
                      <a:r>
                        <a:rPr sz="1400" spc="26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400" spc="-5" dirty="0">
                          <a:latin typeface="Carlito"/>
                          <a:cs typeface="Carlito"/>
                        </a:rPr>
                        <a:t>предметам:</a:t>
                      </a:r>
                      <a:endParaRPr sz="1400">
                        <a:latin typeface="Carlito"/>
                        <a:cs typeface="Carlito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400" b="1" spc="-5" dirty="0">
                          <a:latin typeface="Carlito"/>
                          <a:cs typeface="Carlito"/>
                        </a:rPr>
                        <a:t>алгебра, геометрия, </a:t>
                      </a:r>
                      <a:r>
                        <a:rPr sz="1400" b="1" dirty="0">
                          <a:latin typeface="Carlito"/>
                          <a:cs typeface="Carlito"/>
                        </a:rPr>
                        <a:t>вероятность</a:t>
                      </a:r>
                      <a:r>
                        <a:rPr sz="1400" b="1" spc="-114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400" b="1" dirty="0">
                          <a:latin typeface="Carlito"/>
                          <a:cs typeface="Carlito"/>
                        </a:rPr>
                        <a:t>и</a:t>
                      </a:r>
                      <a:endParaRPr sz="1400">
                        <a:latin typeface="Carlito"/>
                        <a:cs typeface="Carlito"/>
                      </a:endParaRPr>
                    </a:p>
                    <a:p>
                      <a:pPr marL="92075" marR="36385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b="1" spc="-5" dirty="0">
                          <a:latin typeface="Carlito"/>
                          <a:cs typeface="Carlito"/>
                        </a:rPr>
                        <a:t>статистика, информатика,</a:t>
                      </a:r>
                      <a:r>
                        <a:rPr sz="1400" b="1" spc="-7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400" b="1" dirty="0">
                          <a:latin typeface="Carlito"/>
                          <a:cs typeface="Carlito"/>
                        </a:rPr>
                        <a:t>иностранный  </a:t>
                      </a:r>
                      <a:r>
                        <a:rPr sz="1400" b="1" spc="-5" dirty="0">
                          <a:latin typeface="Carlito"/>
                          <a:cs typeface="Carlito"/>
                        </a:rPr>
                        <a:t>язык, физика, химия, биология,  физическая</a:t>
                      </a:r>
                      <a:r>
                        <a:rPr sz="1400" b="1" spc="-5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400" b="1" spc="-15" dirty="0">
                          <a:latin typeface="Carlito"/>
                          <a:cs typeface="Carlito"/>
                        </a:rPr>
                        <a:t>культура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5839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dirty="0">
                          <a:solidFill>
                            <a:srgbClr val="006FC0"/>
                          </a:solidFill>
                          <a:latin typeface="Carlito"/>
                          <a:cs typeface="Carlito"/>
                        </a:rPr>
                        <a:t>11</a:t>
                      </a:r>
                      <a:r>
                        <a:rPr sz="1800" b="1" spc="-25" dirty="0">
                          <a:solidFill>
                            <a:srgbClr val="006FC0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006FC0"/>
                          </a:solidFill>
                          <a:latin typeface="Carlito"/>
                          <a:cs typeface="Carlito"/>
                        </a:rPr>
                        <a:t>классы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spc="-5" dirty="0">
                          <a:latin typeface="Carlito"/>
                          <a:cs typeface="Carlito"/>
                        </a:rPr>
                        <a:t>П.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27.20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ФОП СОО: </a:t>
                      </a:r>
                      <a:r>
                        <a:rPr sz="1200" spc="-10" dirty="0">
                          <a:latin typeface="Carlito"/>
                          <a:cs typeface="Carlito"/>
                        </a:rPr>
                        <a:t>регламентирует </a:t>
                      </a:r>
                      <a:r>
                        <a:rPr sz="1200" b="1" spc="-5" dirty="0">
                          <a:latin typeface="Carlito"/>
                          <a:cs typeface="Carlito"/>
                        </a:rPr>
                        <a:t>завершение обучения </a:t>
                      </a:r>
                      <a:r>
                        <a:rPr sz="1200" b="1" dirty="0">
                          <a:latin typeface="Carlito"/>
                          <a:cs typeface="Carlito"/>
                        </a:rPr>
                        <a:t>на основе </a:t>
                      </a:r>
                      <a:r>
                        <a:rPr sz="1200" b="1" spc="-10" dirty="0">
                          <a:latin typeface="Carlito"/>
                          <a:cs typeface="Carlito"/>
                        </a:rPr>
                        <a:t>действующей </a:t>
                      </a:r>
                      <a:r>
                        <a:rPr sz="1200" b="1" spc="-5" dirty="0">
                          <a:latin typeface="Carlito"/>
                          <a:cs typeface="Carlito"/>
                        </a:rPr>
                        <a:t>ООП </a:t>
                      </a:r>
                      <a:r>
                        <a:rPr sz="1200" b="1" dirty="0">
                          <a:latin typeface="Carlito"/>
                          <a:cs typeface="Carlito"/>
                        </a:rPr>
                        <a:t>СОО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, </a:t>
                      </a:r>
                      <a:r>
                        <a:rPr sz="1200" spc="-15" dirty="0">
                          <a:latin typeface="Carlito"/>
                          <a:cs typeface="Carlito"/>
                        </a:rPr>
                        <a:t>т.е.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можно</a:t>
                      </a:r>
                      <a:endParaRPr sz="1200" dirty="0">
                        <a:latin typeface="Carlito"/>
                        <a:cs typeface="Carlito"/>
                      </a:endParaRPr>
                    </a:p>
                    <a:p>
                      <a:pPr marL="91440" marR="450215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Carlito"/>
                          <a:cs typeface="Carlito"/>
                        </a:rPr>
                        <a:t>реализовывать действующий учебный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план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соответствующего профиля обучения для </a:t>
                      </a:r>
                      <a:r>
                        <a:rPr sz="1200" spc="-10" dirty="0">
                          <a:latin typeface="Carlito"/>
                          <a:cs typeface="Carlito"/>
                        </a:rPr>
                        <a:t>обучающихся, 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принятых на обучение на уровень среднего общего образования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в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соответствии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с </a:t>
                      </a:r>
                      <a:r>
                        <a:rPr sz="1200" spc="-15" dirty="0">
                          <a:latin typeface="Carlito"/>
                          <a:cs typeface="Carlito"/>
                        </a:rPr>
                        <a:t>ФГОС</a:t>
                      </a:r>
                      <a:r>
                        <a:rPr sz="1200" spc="7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spc="-10" dirty="0">
                          <a:latin typeface="Carlito"/>
                          <a:cs typeface="Carlito"/>
                        </a:rPr>
                        <a:t>СОО,</a:t>
                      </a:r>
                      <a:endParaRPr sz="1200" dirty="0">
                        <a:latin typeface="Carlito"/>
                        <a:cs typeface="Carlito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Carlito"/>
                          <a:cs typeface="Carlito"/>
                        </a:rPr>
                        <a:t>утвержденным приказом Министерства образования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и </a:t>
                      </a:r>
                      <a:r>
                        <a:rPr sz="1200" spc="-10" dirty="0">
                          <a:latin typeface="Carlito"/>
                          <a:cs typeface="Carlito"/>
                        </a:rPr>
                        <a:t>науки Российской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Федерации от 17.05.2012</a:t>
                      </a:r>
                      <a:r>
                        <a:rPr sz="1200" spc="18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№</a:t>
                      </a: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413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(</a:t>
                      </a:r>
                      <a:r>
                        <a:rPr sz="1200" b="1" spc="-5" dirty="0">
                          <a:latin typeface="Carlito"/>
                          <a:cs typeface="Carlito"/>
                        </a:rPr>
                        <a:t>в редакции приказа Минпросвещения России </a:t>
                      </a:r>
                      <a:r>
                        <a:rPr sz="1200" b="1" dirty="0">
                          <a:latin typeface="Carlito"/>
                          <a:cs typeface="Carlito"/>
                        </a:rPr>
                        <a:t>от 11.12.2020</a:t>
                      </a:r>
                      <a:r>
                        <a:rPr sz="1200" b="1" spc="26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b="1" spc="5" dirty="0">
                          <a:latin typeface="Carlito"/>
                          <a:cs typeface="Carlito"/>
                        </a:rPr>
                        <a:t>№712</a:t>
                      </a:r>
                      <a:r>
                        <a:rPr sz="1200" spc="5" dirty="0">
                          <a:latin typeface="Carlito"/>
                          <a:cs typeface="Carlito"/>
                        </a:rPr>
                        <a:t>)</a:t>
                      </a:r>
                      <a:endParaRPr sz="1200" dirty="0">
                        <a:latin typeface="Carlito"/>
                        <a:cs typeface="Carlito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spc="-5" dirty="0">
                          <a:latin typeface="Carlito"/>
                          <a:cs typeface="Carlito"/>
                        </a:rPr>
                        <a:t>Использование ранее разработанных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РП</a:t>
                      </a:r>
                      <a:r>
                        <a:rPr sz="1200" spc="2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по</a:t>
                      </a: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Carlito"/>
                          <a:cs typeface="Carlito"/>
                        </a:rPr>
                        <a:t>предметам</a:t>
                      </a:r>
                      <a:endParaRPr sz="1200" dirty="0">
                        <a:latin typeface="Carlito"/>
                        <a:cs typeface="Carlito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object 7"/>
          <p:cNvSpPr txBox="1"/>
          <p:nvPr/>
        </p:nvSpPr>
        <p:spPr>
          <a:xfrm>
            <a:off x="531672" y="5628449"/>
            <a:ext cx="8835441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20" dirty="0">
                <a:solidFill>
                  <a:srgbClr val="C00000"/>
                </a:solidFill>
                <a:latin typeface="Carlito"/>
                <a:cs typeface="Carlito"/>
              </a:rPr>
              <a:t>Одна </a:t>
            </a:r>
            <a:r>
              <a:rPr sz="2400" b="1" spc="-5" dirty="0">
                <a:solidFill>
                  <a:srgbClr val="C00000"/>
                </a:solidFill>
                <a:latin typeface="Carlito"/>
                <a:cs typeface="Carlito"/>
              </a:rPr>
              <a:t>ООП на </a:t>
            </a:r>
            <a:r>
              <a:rPr sz="2400" b="1" dirty="0">
                <a:solidFill>
                  <a:srgbClr val="C00000"/>
                </a:solidFill>
                <a:latin typeface="Carlito"/>
                <a:cs typeface="Carlito"/>
              </a:rPr>
              <a:t>уровень </a:t>
            </a:r>
            <a:r>
              <a:rPr sz="2400" b="1" spc="-5" dirty="0">
                <a:solidFill>
                  <a:srgbClr val="C00000"/>
                </a:solidFill>
                <a:latin typeface="Carlito"/>
                <a:cs typeface="Carlito"/>
              </a:rPr>
              <a:t>СОО </a:t>
            </a:r>
            <a:r>
              <a:rPr sz="2400" b="1" dirty="0">
                <a:solidFill>
                  <a:srgbClr val="C00000"/>
                </a:solidFill>
                <a:latin typeface="Carlito"/>
                <a:cs typeface="Carlito"/>
              </a:rPr>
              <a:t>с </a:t>
            </a:r>
            <a:r>
              <a:rPr sz="2400" b="1" spc="-10" dirty="0">
                <a:solidFill>
                  <a:srgbClr val="C00000"/>
                </a:solidFill>
                <a:latin typeface="Carlito"/>
                <a:cs typeface="Carlito"/>
              </a:rPr>
              <a:t>2023-2024 </a:t>
            </a:r>
            <a:r>
              <a:rPr sz="2400" b="1" spc="-5" dirty="0">
                <a:solidFill>
                  <a:srgbClr val="C00000"/>
                </a:solidFill>
                <a:latin typeface="Carlito"/>
                <a:cs typeface="Carlito"/>
              </a:rPr>
              <a:t>учебного</a:t>
            </a:r>
            <a:r>
              <a:rPr sz="2400" b="1" spc="5" dirty="0">
                <a:solidFill>
                  <a:srgbClr val="C00000"/>
                </a:solidFill>
                <a:latin typeface="Carlito"/>
                <a:cs typeface="Carlito"/>
              </a:rPr>
              <a:t> </a:t>
            </a:r>
            <a:r>
              <a:rPr sz="2400" b="1" spc="-25" dirty="0">
                <a:solidFill>
                  <a:srgbClr val="C00000"/>
                </a:solidFill>
                <a:latin typeface="Carlito"/>
                <a:cs typeface="Carlito"/>
              </a:rPr>
              <a:t>года</a:t>
            </a:r>
            <a:endParaRPr sz="2400" dirty="0">
              <a:latin typeface="Carlito"/>
              <a:cs typeface="Carl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19400" y="0"/>
            <a:ext cx="4569461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Изменения во </a:t>
            </a:r>
            <a:r>
              <a:rPr spc="-20" dirty="0"/>
              <a:t>ФГОС</a:t>
            </a:r>
            <a:r>
              <a:rPr spc="-85" dirty="0"/>
              <a:t> </a:t>
            </a:r>
            <a:r>
              <a:rPr spc="-5" dirty="0"/>
              <a:t>СОО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5444006"/>
              </p:ext>
            </p:extLst>
          </p:nvPr>
        </p:nvGraphicFramePr>
        <p:xfrm>
          <a:off x="134327" y="304800"/>
          <a:ext cx="11910059" cy="664400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7301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09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2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097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5760">
                <a:tc gridSpan="2"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dirty="0">
                          <a:latin typeface="Carlito"/>
                          <a:cs typeface="Carlito"/>
                        </a:rPr>
                        <a:t>Было</a:t>
                      </a:r>
                      <a:endParaRPr sz="1800" dirty="0">
                        <a:latin typeface="Carlito"/>
                        <a:cs typeface="Carlito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4C6E7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5" dirty="0">
                          <a:latin typeface="Carlito"/>
                          <a:cs typeface="Carlito"/>
                        </a:rPr>
                        <a:t>Стало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5" dirty="0">
                          <a:latin typeface="Carlito"/>
                          <a:cs typeface="Carlito"/>
                        </a:rPr>
                        <a:t>Примечание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 gridSpan="2"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spc="-10" dirty="0">
                          <a:latin typeface="Carlito"/>
                          <a:cs typeface="Carlito"/>
                        </a:rPr>
                        <a:t>количество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учебных занятий за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2 </a:t>
                      </a:r>
                      <a:r>
                        <a:rPr sz="1200" spc="-15" dirty="0">
                          <a:latin typeface="Carlito"/>
                          <a:cs typeface="Carlito"/>
                        </a:rPr>
                        <a:t>года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на </a:t>
                      </a:r>
                      <a:r>
                        <a:rPr sz="1200" spc="-10" dirty="0">
                          <a:latin typeface="Carlito"/>
                          <a:cs typeface="Carlito"/>
                        </a:rPr>
                        <a:t>одного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обучающегося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-</a:t>
                      </a:r>
                      <a:r>
                        <a:rPr sz="1200" spc="12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не</a:t>
                      </a:r>
                      <a:endParaRPr sz="1200">
                        <a:latin typeface="Carlito"/>
                        <a:cs typeface="Carlito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Carlito"/>
                          <a:cs typeface="Carlito"/>
                        </a:rPr>
                        <a:t>менее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2170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часов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и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не </a:t>
                      </a:r>
                      <a:r>
                        <a:rPr sz="1200" spc="-10" dirty="0">
                          <a:latin typeface="Carlito"/>
                          <a:cs typeface="Carlito"/>
                        </a:rPr>
                        <a:t>более </a:t>
                      </a:r>
                      <a:r>
                        <a:rPr sz="1200" b="1" dirty="0">
                          <a:solidFill>
                            <a:srgbClr val="C00000"/>
                          </a:solidFill>
                          <a:latin typeface="Carlito"/>
                          <a:cs typeface="Carlito"/>
                        </a:rPr>
                        <a:t>2590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часов </a:t>
                      </a:r>
                      <a:r>
                        <a:rPr sz="1200" spc="-10" dirty="0">
                          <a:latin typeface="Carlito"/>
                          <a:cs typeface="Carlito"/>
                        </a:rPr>
                        <a:t>(не более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37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часов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в</a:t>
                      </a:r>
                      <a:r>
                        <a:rPr sz="1200" spc="18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нед.).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1EFD9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spc="-10" dirty="0">
                          <a:latin typeface="Carlito"/>
                          <a:cs typeface="Carlito"/>
                        </a:rPr>
                        <a:t>Количество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учебных занятий за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2 </a:t>
                      </a:r>
                      <a:r>
                        <a:rPr sz="1200" spc="-15" dirty="0">
                          <a:latin typeface="Carlito"/>
                          <a:cs typeface="Carlito"/>
                        </a:rPr>
                        <a:t>года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на </a:t>
                      </a:r>
                      <a:r>
                        <a:rPr sz="1200" spc="-10" dirty="0">
                          <a:latin typeface="Carlito"/>
                          <a:cs typeface="Carlito"/>
                        </a:rPr>
                        <a:t>одного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обучающегося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-</a:t>
                      </a:r>
                      <a:r>
                        <a:rPr sz="1200" spc="114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не</a:t>
                      </a:r>
                      <a:endParaRPr sz="1200">
                        <a:latin typeface="Carlito"/>
                        <a:cs typeface="Carlito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Carlito"/>
                          <a:cs typeface="Carlito"/>
                        </a:rPr>
                        <a:t>менее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2170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часов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и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не </a:t>
                      </a:r>
                      <a:r>
                        <a:rPr sz="1200" spc="-10" dirty="0">
                          <a:latin typeface="Carlito"/>
                          <a:cs typeface="Carlito"/>
                        </a:rPr>
                        <a:t>более </a:t>
                      </a:r>
                      <a:r>
                        <a:rPr sz="1200" b="1" dirty="0">
                          <a:solidFill>
                            <a:srgbClr val="C00000"/>
                          </a:solidFill>
                          <a:latin typeface="Carlito"/>
                          <a:cs typeface="Carlito"/>
                        </a:rPr>
                        <a:t>2516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часов </a:t>
                      </a:r>
                      <a:r>
                        <a:rPr sz="1200" spc="-10" dirty="0">
                          <a:latin typeface="Carlito"/>
                          <a:cs typeface="Carlito"/>
                        </a:rPr>
                        <a:t>(не более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37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часов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в</a:t>
                      </a:r>
                      <a:r>
                        <a:rPr sz="1200" spc="21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spc="-10" dirty="0">
                          <a:latin typeface="Carlito"/>
                          <a:cs typeface="Carlito"/>
                        </a:rPr>
                        <a:t>нед.).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1EF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160">
                <a:tc gridSpan="3"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dirty="0">
                          <a:latin typeface="Carlito"/>
                          <a:cs typeface="Carlito"/>
                        </a:rPr>
                        <a:t>П. 18.3.1 </a:t>
                      </a:r>
                      <a:r>
                        <a:rPr sz="1400" spc="-15" dirty="0">
                          <a:latin typeface="Carlito"/>
                          <a:cs typeface="Carlito"/>
                        </a:rPr>
                        <a:t>ФГОС </a:t>
                      </a:r>
                      <a:r>
                        <a:rPr sz="1400" spc="-5" dirty="0">
                          <a:latin typeface="Carlito"/>
                          <a:cs typeface="Carlito"/>
                        </a:rPr>
                        <a:t>СОО/ </a:t>
                      </a:r>
                      <a:r>
                        <a:rPr sz="1400" dirty="0">
                          <a:latin typeface="Carlito"/>
                          <a:cs typeface="Carlito"/>
                        </a:rPr>
                        <a:t>П. </a:t>
                      </a:r>
                      <a:r>
                        <a:rPr sz="1400" spc="-5" dirty="0">
                          <a:latin typeface="Carlito"/>
                          <a:cs typeface="Carlito"/>
                        </a:rPr>
                        <a:t>27.13. ФОП СОО/ </a:t>
                      </a:r>
                      <a:r>
                        <a:rPr sz="1400" dirty="0">
                          <a:latin typeface="Carlito"/>
                          <a:cs typeface="Carlito"/>
                        </a:rPr>
                        <a:t>Профили</a:t>
                      </a:r>
                      <a:r>
                        <a:rPr sz="1400" spc="-3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400" spc="-5" dirty="0">
                          <a:latin typeface="Carlito"/>
                          <a:cs typeface="Carlito"/>
                        </a:rPr>
                        <a:t>обучения:</a:t>
                      </a:r>
                      <a:endParaRPr sz="1400">
                        <a:latin typeface="Carlito"/>
                        <a:cs typeface="Carlito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400" b="1" spc="-5" dirty="0">
                          <a:latin typeface="Carlito"/>
                          <a:cs typeface="Carlito"/>
                        </a:rPr>
                        <a:t>естественно-научный, гуманитарный, социально-экономический, технологический,</a:t>
                      </a:r>
                      <a:r>
                        <a:rPr sz="1400" b="1" spc="-13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400" b="1" spc="-5" dirty="0">
                          <a:latin typeface="Carlito"/>
                          <a:cs typeface="Carlito"/>
                        </a:rPr>
                        <a:t>универсальный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1EF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8541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spc="-5" dirty="0">
                          <a:latin typeface="Carlito"/>
                          <a:cs typeface="Carlito"/>
                        </a:rPr>
                        <a:t>Учебный план профиля обучения </a:t>
                      </a:r>
                      <a:r>
                        <a:rPr sz="1400" spc="-10" dirty="0">
                          <a:latin typeface="Carlito"/>
                          <a:cs typeface="Carlito"/>
                        </a:rPr>
                        <a:t>должен</a:t>
                      </a:r>
                      <a:r>
                        <a:rPr sz="1400" spc="-5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400" spc="-10" dirty="0">
                          <a:latin typeface="Carlito"/>
                          <a:cs typeface="Carlito"/>
                        </a:rPr>
                        <a:t>содержать</a:t>
                      </a:r>
                      <a:endParaRPr sz="1400" dirty="0">
                        <a:latin typeface="Carlito"/>
                        <a:cs typeface="Carlito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C00000"/>
                          </a:solidFill>
                          <a:latin typeface="Carlito"/>
                          <a:cs typeface="Carlito"/>
                        </a:rPr>
                        <a:t>11 </a:t>
                      </a:r>
                      <a:r>
                        <a:rPr sz="1400" b="1" spc="-5" dirty="0">
                          <a:solidFill>
                            <a:srgbClr val="C00000"/>
                          </a:solidFill>
                          <a:latin typeface="Carlito"/>
                          <a:cs typeface="Carlito"/>
                        </a:rPr>
                        <a:t>(12) учебных предметов </a:t>
                      </a:r>
                      <a:r>
                        <a:rPr sz="1400" dirty="0">
                          <a:latin typeface="Carlito"/>
                          <a:cs typeface="Carlito"/>
                        </a:rPr>
                        <a:t>и </a:t>
                      </a:r>
                      <a:r>
                        <a:rPr sz="1400" spc="-5" dirty="0">
                          <a:latin typeface="Carlito"/>
                          <a:cs typeface="Carlito"/>
                        </a:rPr>
                        <a:t>предусматривать</a:t>
                      </a:r>
                      <a:r>
                        <a:rPr sz="1400" spc="-4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400" spc="-5" dirty="0">
                          <a:latin typeface="Carlito"/>
                          <a:cs typeface="Carlito"/>
                        </a:rPr>
                        <a:t>изучение</a:t>
                      </a:r>
                      <a:endParaRPr sz="1400" dirty="0">
                        <a:latin typeface="Carlito"/>
                        <a:cs typeface="Carlito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400" dirty="0">
                          <a:latin typeface="Carlito"/>
                          <a:cs typeface="Carlito"/>
                        </a:rPr>
                        <a:t>не менее </a:t>
                      </a:r>
                      <a:r>
                        <a:rPr sz="1400" spc="-10" dirty="0">
                          <a:latin typeface="Carlito"/>
                          <a:cs typeface="Carlito"/>
                        </a:rPr>
                        <a:t>одного </a:t>
                      </a:r>
                      <a:r>
                        <a:rPr sz="1400" spc="-5" dirty="0">
                          <a:latin typeface="Carlito"/>
                          <a:cs typeface="Carlito"/>
                        </a:rPr>
                        <a:t>учебного предмета </a:t>
                      </a:r>
                      <a:r>
                        <a:rPr sz="1400" dirty="0">
                          <a:latin typeface="Carlito"/>
                          <a:cs typeface="Carlito"/>
                        </a:rPr>
                        <a:t>из</a:t>
                      </a:r>
                      <a:r>
                        <a:rPr sz="1400" spc="-2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400" spc="-10" dirty="0">
                          <a:latin typeface="Carlito"/>
                          <a:cs typeface="Carlito"/>
                        </a:rPr>
                        <a:t>каждой</a:t>
                      </a:r>
                      <a:endParaRPr sz="1400" dirty="0">
                        <a:latin typeface="Carlito"/>
                        <a:cs typeface="Carlito"/>
                      </a:endParaRPr>
                    </a:p>
                    <a:p>
                      <a:pPr marL="91440" marR="289560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Carlito"/>
                          <a:cs typeface="Carlito"/>
                        </a:rPr>
                        <a:t>предметной области, </a:t>
                      </a:r>
                      <a:r>
                        <a:rPr sz="1400" spc="-10" dirty="0">
                          <a:latin typeface="Carlito"/>
                          <a:cs typeface="Carlito"/>
                        </a:rPr>
                        <a:t>том </a:t>
                      </a:r>
                      <a:r>
                        <a:rPr sz="1400" spc="-5" dirty="0">
                          <a:latin typeface="Carlito"/>
                          <a:cs typeface="Carlito"/>
                        </a:rPr>
                        <a:t>числе </a:t>
                      </a:r>
                      <a:r>
                        <a:rPr sz="1400" b="1" spc="-5" dirty="0">
                          <a:latin typeface="Carlito"/>
                          <a:cs typeface="Carlito"/>
                        </a:rPr>
                        <a:t>общими </a:t>
                      </a:r>
                      <a:r>
                        <a:rPr sz="1400" b="1" dirty="0">
                          <a:latin typeface="Carlito"/>
                          <a:cs typeface="Carlito"/>
                        </a:rPr>
                        <a:t>для включения  во все </a:t>
                      </a:r>
                      <a:r>
                        <a:rPr sz="1400" b="1" spc="-5" dirty="0">
                          <a:latin typeface="Carlito"/>
                          <a:cs typeface="Carlito"/>
                        </a:rPr>
                        <a:t>учебные </a:t>
                      </a:r>
                      <a:r>
                        <a:rPr sz="1400" b="1" dirty="0">
                          <a:latin typeface="Carlito"/>
                          <a:cs typeface="Carlito"/>
                        </a:rPr>
                        <a:t>планы </a:t>
                      </a:r>
                      <a:r>
                        <a:rPr sz="1400" spc="-10" dirty="0">
                          <a:latin typeface="Carlito"/>
                          <a:cs typeface="Carlito"/>
                        </a:rPr>
                        <a:t>являются </a:t>
                      </a:r>
                      <a:r>
                        <a:rPr sz="1400" dirty="0">
                          <a:latin typeface="Carlito"/>
                          <a:cs typeface="Carlito"/>
                        </a:rPr>
                        <a:t>учебные</a:t>
                      </a:r>
                      <a:r>
                        <a:rPr sz="1400" spc="-7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400" spc="-5" dirty="0">
                          <a:latin typeface="Carlito"/>
                          <a:cs typeface="Carlito"/>
                        </a:rPr>
                        <a:t>предметы:</a:t>
                      </a:r>
                      <a:endParaRPr sz="1400" dirty="0">
                        <a:latin typeface="Carlito"/>
                        <a:cs typeface="Carlito"/>
                      </a:endParaRPr>
                    </a:p>
                    <a:p>
                      <a:pPr marL="91440" marR="349059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5" dirty="0">
                          <a:latin typeface="Carlito"/>
                          <a:cs typeface="Carlito"/>
                        </a:rPr>
                        <a:t>"Русский</a:t>
                      </a:r>
                      <a:r>
                        <a:rPr sz="1400" spc="-5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400" spc="-5" dirty="0">
                          <a:latin typeface="Carlito"/>
                          <a:cs typeface="Carlito"/>
                        </a:rPr>
                        <a:t>язык"  "Литература"</a:t>
                      </a:r>
                      <a:endParaRPr sz="1400" dirty="0">
                        <a:latin typeface="Carlito"/>
                        <a:cs typeface="Carlito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Carlito"/>
                          <a:cs typeface="Carlito"/>
                        </a:rPr>
                        <a:t>"Иностранный</a:t>
                      </a:r>
                      <a:r>
                        <a:rPr sz="1400" spc="-2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400" spc="-5" dirty="0">
                          <a:latin typeface="Carlito"/>
                          <a:cs typeface="Carlito"/>
                        </a:rPr>
                        <a:t>язык"</a:t>
                      </a:r>
                      <a:endParaRPr sz="1400" dirty="0">
                        <a:latin typeface="Carlito"/>
                        <a:cs typeface="Carlito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Carlito"/>
                          <a:cs typeface="Carlito"/>
                        </a:rPr>
                        <a:t>"Математика"</a:t>
                      </a:r>
                      <a:endParaRPr sz="1400" dirty="0">
                        <a:latin typeface="Carlito"/>
                        <a:cs typeface="Carlito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Carlito"/>
                          <a:cs typeface="Carlito"/>
                        </a:rPr>
                        <a:t>"История"</a:t>
                      </a:r>
                      <a:endParaRPr sz="1400" dirty="0">
                        <a:latin typeface="Carlito"/>
                        <a:cs typeface="Carlito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Carlito"/>
                          <a:cs typeface="Carlito"/>
                        </a:rPr>
                        <a:t>"Физическая</a:t>
                      </a:r>
                      <a:r>
                        <a:rPr sz="1400" spc="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400" spc="-15" dirty="0">
                          <a:latin typeface="Carlito"/>
                          <a:cs typeface="Carlito"/>
                        </a:rPr>
                        <a:t>культура"</a:t>
                      </a:r>
                      <a:endParaRPr sz="1400" dirty="0">
                        <a:latin typeface="Carlito"/>
                        <a:cs typeface="Carlito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Carlito"/>
                          <a:cs typeface="Carlito"/>
                        </a:rPr>
                        <a:t>"Основы безопасности</a:t>
                      </a:r>
                      <a:r>
                        <a:rPr sz="1400" spc="-3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400" spc="-10" dirty="0">
                          <a:latin typeface="Carlito"/>
                          <a:cs typeface="Carlito"/>
                        </a:rPr>
                        <a:t>жизнедеятельности"</a:t>
                      </a:r>
                      <a:endParaRPr sz="1400" dirty="0">
                        <a:latin typeface="Carlito"/>
                        <a:cs typeface="Carlito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400" b="1" spc="-5" dirty="0">
                          <a:solidFill>
                            <a:srgbClr val="C00000"/>
                          </a:solidFill>
                          <a:latin typeface="Carlito"/>
                          <a:cs typeface="Carlito"/>
                        </a:rPr>
                        <a:t>"Астрономия".</a:t>
                      </a:r>
                      <a:endParaRPr sz="1400" dirty="0">
                        <a:latin typeface="Carlito"/>
                        <a:cs typeface="Carlito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marL="91440" marR="76962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400" dirty="0" smtClean="0">
                          <a:latin typeface="Carlito"/>
                          <a:cs typeface="Carlito"/>
                        </a:rPr>
                        <a:t>П</a:t>
                      </a:r>
                      <a:r>
                        <a:rPr sz="1400" dirty="0" err="1" smtClean="0">
                          <a:latin typeface="Carlito"/>
                          <a:cs typeface="Carlito"/>
                        </a:rPr>
                        <a:t>ри</a:t>
                      </a:r>
                      <a:r>
                        <a:rPr sz="1400" dirty="0" smtClean="0">
                          <a:latin typeface="Carlito"/>
                          <a:cs typeface="Carlito"/>
                        </a:rPr>
                        <a:t> </a:t>
                      </a:r>
                      <a:r>
                        <a:rPr sz="1400" spc="-10" dirty="0">
                          <a:latin typeface="Carlito"/>
                          <a:cs typeface="Carlito"/>
                        </a:rPr>
                        <a:t>этом </a:t>
                      </a:r>
                      <a:r>
                        <a:rPr sz="1400" dirty="0">
                          <a:latin typeface="Carlito"/>
                          <a:cs typeface="Carlito"/>
                        </a:rPr>
                        <a:t>учебный план </a:t>
                      </a:r>
                      <a:r>
                        <a:rPr sz="1400" spc="-5" dirty="0">
                          <a:latin typeface="Carlito"/>
                          <a:cs typeface="Carlito"/>
                        </a:rPr>
                        <a:t>профиля обучения (кроме  универсального) </a:t>
                      </a:r>
                      <a:r>
                        <a:rPr sz="1400" spc="-10" dirty="0">
                          <a:latin typeface="Carlito"/>
                          <a:cs typeface="Carlito"/>
                        </a:rPr>
                        <a:t>должен содержать </a:t>
                      </a:r>
                      <a:r>
                        <a:rPr sz="1400" dirty="0">
                          <a:latin typeface="Carlito"/>
                          <a:cs typeface="Carlito"/>
                        </a:rPr>
                        <a:t>не </a:t>
                      </a:r>
                      <a:r>
                        <a:rPr sz="1400" b="1" spc="-5" dirty="0">
                          <a:solidFill>
                            <a:srgbClr val="C00000"/>
                          </a:solidFill>
                          <a:latin typeface="Carlito"/>
                          <a:cs typeface="Carlito"/>
                        </a:rPr>
                        <a:t>менее </a:t>
                      </a:r>
                      <a:r>
                        <a:rPr sz="1400" b="1" dirty="0">
                          <a:solidFill>
                            <a:srgbClr val="C00000"/>
                          </a:solidFill>
                          <a:latin typeface="Carlito"/>
                          <a:cs typeface="Carlito"/>
                        </a:rPr>
                        <a:t>3</a:t>
                      </a:r>
                      <a:r>
                        <a:rPr sz="1400" b="1" spc="-50" dirty="0">
                          <a:solidFill>
                            <a:srgbClr val="C00000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C00000"/>
                          </a:solidFill>
                          <a:latin typeface="Carlito"/>
                          <a:cs typeface="Carlito"/>
                        </a:rPr>
                        <a:t>(4)</a:t>
                      </a:r>
                      <a:endParaRPr sz="1400" dirty="0">
                        <a:latin typeface="Carlito"/>
                        <a:cs typeface="Carlito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400" b="1" spc="-5" dirty="0">
                          <a:latin typeface="Carlito"/>
                          <a:cs typeface="Carlito"/>
                        </a:rPr>
                        <a:t>учебных предметов на </a:t>
                      </a:r>
                      <a:r>
                        <a:rPr sz="1400" b="1" spc="-15" dirty="0">
                          <a:latin typeface="Carlito"/>
                          <a:cs typeface="Carlito"/>
                        </a:rPr>
                        <a:t>углубленном </a:t>
                      </a:r>
                      <a:r>
                        <a:rPr sz="1400" b="1" dirty="0">
                          <a:latin typeface="Carlito"/>
                          <a:cs typeface="Carlito"/>
                        </a:rPr>
                        <a:t>уровне</a:t>
                      </a:r>
                      <a:r>
                        <a:rPr sz="1400" b="1" spc="-10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400" b="1" spc="-5" dirty="0">
                          <a:latin typeface="Carlito"/>
                          <a:cs typeface="Carlito"/>
                        </a:rPr>
                        <a:t>изучения</a:t>
                      </a:r>
                      <a:endParaRPr sz="1400" dirty="0">
                        <a:latin typeface="Carlito"/>
                        <a:cs typeface="Carlito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92075" marR="17208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spc="-5" dirty="0">
                          <a:latin typeface="Carlito"/>
                          <a:cs typeface="Carlito"/>
                        </a:rPr>
                        <a:t>Учебный план профиля обучения </a:t>
                      </a:r>
                      <a:r>
                        <a:rPr sz="1400" dirty="0">
                          <a:latin typeface="Carlito"/>
                          <a:cs typeface="Carlito"/>
                        </a:rPr>
                        <a:t>и </a:t>
                      </a:r>
                      <a:r>
                        <a:rPr sz="1400" spc="-5" dirty="0">
                          <a:latin typeface="Carlito"/>
                          <a:cs typeface="Carlito"/>
                        </a:rPr>
                        <a:t>(или) </a:t>
                      </a:r>
                      <a:r>
                        <a:rPr sz="1400" dirty="0">
                          <a:latin typeface="Carlito"/>
                          <a:cs typeface="Carlito"/>
                        </a:rPr>
                        <a:t>индивидуальный  учебный </a:t>
                      </a:r>
                      <a:r>
                        <a:rPr sz="1400" spc="-5" dirty="0">
                          <a:latin typeface="Carlito"/>
                          <a:cs typeface="Carlito"/>
                        </a:rPr>
                        <a:t>план </a:t>
                      </a:r>
                      <a:r>
                        <a:rPr sz="1400" spc="-10" dirty="0">
                          <a:latin typeface="Carlito"/>
                          <a:cs typeface="Carlito"/>
                        </a:rPr>
                        <a:t>должны</a:t>
                      </a:r>
                      <a:r>
                        <a:rPr sz="1400" spc="-4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400" spc="-10" dirty="0">
                          <a:latin typeface="Carlito"/>
                          <a:cs typeface="Carlito"/>
                        </a:rPr>
                        <a:t>содержать</a:t>
                      </a:r>
                      <a:endParaRPr sz="1400" dirty="0">
                        <a:latin typeface="Carlito"/>
                        <a:cs typeface="Carlito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C00000"/>
                          </a:solidFill>
                          <a:latin typeface="Carlito"/>
                          <a:cs typeface="Carlito"/>
                        </a:rPr>
                        <a:t>не </a:t>
                      </a:r>
                      <a:r>
                        <a:rPr sz="1400" b="1" spc="-5" dirty="0">
                          <a:solidFill>
                            <a:srgbClr val="C00000"/>
                          </a:solidFill>
                          <a:latin typeface="Carlito"/>
                          <a:cs typeface="Carlito"/>
                        </a:rPr>
                        <a:t>менее 13</a:t>
                      </a:r>
                      <a:r>
                        <a:rPr sz="1400" b="1" spc="-50" dirty="0">
                          <a:solidFill>
                            <a:srgbClr val="C00000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C00000"/>
                          </a:solidFill>
                          <a:latin typeface="Carlito"/>
                          <a:cs typeface="Carlito"/>
                        </a:rPr>
                        <a:t>учебных</a:t>
                      </a:r>
                      <a:endParaRPr sz="1400" dirty="0">
                        <a:latin typeface="Carlito"/>
                        <a:cs typeface="Carlito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400" b="1" spc="-5" dirty="0">
                          <a:latin typeface="Carlito"/>
                          <a:cs typeface="Carlito"/>
                        </a:rPr>
                        <a:t>обязательных</a:t>
                      </a:r>
                      <a:r>
                        <a:rPr sz="1400" b="1" spc="-2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400" b="1" spc="-10" dirty="0">
                          <a:latin typeface="Carlito"/>
                          <a:cs typeface="Carlito"/>
                        </a:rPr>
                        <a:t>предметов:</a:t>
                      </a:r>
                      <a:endParaRPr sz="1400" dirty="0">
                        <a:latin typeface="Carlito"/>
                        <a:cs typeface="Carlito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450" dirty="0">
                        <a:latin typeface="Times New Roman"/>
                        <a:cs typeface="Times New Roman"/>
                      </a:endParaRPr>
                    </a:p>
                    <a:p>
                      <a:pPr marL="92075" marR="3489960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Carlito"/>
                          <a:cs typeface="Carlito"/>
                        </a:rPr>
                        <a:t>"Русский</a:t>
                      </a:r>
                      <a:r>
                        <a:rPr sz="1400" spc="-5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400" spc="-5" dirty="0">
                          <a:latin typeface="Carlito"/>
                          <a:cs typeface="Carlito"/>
                        </a:rPr>
                        <a:t>язык"  "Литература"</a:t>
                      </a:r>
                      <a:endParaRPr sz="1400" dirty="0">
                        <a:latin typeface="Carlito"/>
                        <a:cs typeface="Carlito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Carlito"/>
                          <a:cs typeface="Carlito"/>
                        </a:rPr>
                        <a:t>"Иностранный</a:t>
                      </a:r>
                      <a:r>
                        <a:rPr sz="1400" spc="-2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400" spc="-5" dirty="0">
                          <a:latin typeface="Carlito"/>
                          <a:cs typeface="Carlito"/>
                        </a:rPr>
                        <a:t>язык"</a:t>
                      </a:r>
                      <a:endParaRPr sz="1400" dirty="0">
                        <a:latin typeface="Carlito"/>
                        <a:cs typeface="Carlito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Carlito"/>
                          <a:cs typeface="Carlito"/>
                        </a:rPr>
                        <a:t>"Математика"</a:t>
                      </a:r>
                      <a:endParaRPr sz="1400" dirty="0">
                        <a:latin typeface="Carlito"/>
                        <a:cs typeface="Carlito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5" dirty="0">
                          <a:latin typeface="Carlito"/>
                          <a:cs typeface="Carlito"/>
                        </a:rPr>
                        <a:t>"История"</a:t>
                      </a:r>
                      <a:endParaRPr sz="1400" dirty="0">
                        <a:latin typeface="Carlito"/>
                        <a:cs typeface="Carlito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Carlito"/>
                          <a:cs typeface="Carlito"/>
                        </a:rPr>
                        <a:t>"Физическая</a:t>
                      </a:r>
                      <a:r>
                        <a:rPr sz="1400" spc="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400" spc="-15" dirty="0">
                          <a:latin typeface="Carlito"/>
                          <a:cs typeface="Carlito"/>
                        </a:rPr>
                        <a:t>культура"</a:t>
                      </a:r>
                      <a:endParaRPr sz="1400" dirty="0">
                        <a:latin typeface="Carlito"/>
                        <a:cs typeface="Carlito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Carlito"/>
                          <a:cs typeface="Carlito"/>
                        </a:rPr>
                        <a:t>"Основы безопасности</a:t>
                      </a:r>
                      <a:r>
                        <a:rPr sz="1400" spc="-3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400" spc="-10" dirty="0">
                          <a:latin typeface="Carlito"/>
                          <a:cs typeface="Carlito"/>
                        </a:rPr>
                        <a:t>жизнедеятельности</a:t>
                      </a:r>
                      <a:r>
                        <a:rPr sz="1400" spc="-10" dirty="0">
                          <a:solidFill>
                            <a:srgbClr val="C00000"/>
                          </a:solidFill>
                          <a:latin typeface="Carlito"/>
                          <a:cs typeface="Carlito"/>
                        </a:rPr>
                        <a:t>"</a:t>
                      </a:r>
                      <a:endParaRPr sz="1400" dirty="0">
                        <a:latin typeface="Carlito"/>
                        <a:cs typeface="Carlito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400" b="1" spc="-5" dirty="0">
                          <a:solidFill>
                            <a:srgbClr val="C00000"/>
                          </a:solidFill>
                          <a:latin typeface="Carlito"/>
                          <a:cs typeface="Carlito"/>
                        </a:rPr>
                        <a:t>Физика</a:t>
                      </a:r>
                      <a:endParaRPr sz="1400" dirty="0">
                        <a:latin typeface="Carlito"/>
                        <a:cs typeface="Carlito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400" b="1" spc="-5" dirty="0">
                          <a:solidFill>
                            <a:srgbClr val="C00000"/>
                          </a:solidFill>
                          <a:latin typeface="Carlito"/>
                          <a:cs typeface="Carlito"/>
                        </a:rPr>
                        <a:t>Информатика</a:t>
                      </a:r>
                      <a:endParaRPr sz="1400" dirty="0">
                        <a:latin typeface="Carlito"/>
                        <a:cs typeface="Carlito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400" b="1" spc="-5" dirty="0">
                          <a:solidFill>
                            <a:srgbClr val="C00000"/>
                          </a:solidFill>
                          <a:latin typeface="Carlito"/>
                          <a:cs typeface="Carlito"/>
                        </a:rPr>
                        <a:t>Химия</a:t>
                      </a:r>
                      <a:endParaRPr sz="1400" dirty="0">
                        <a:latin typeface="Carlito"/>
                        <a:cs typeface="Carlito"/>
                      </a:endParaRPr>
                    </a:p>
                    <a:p>
                      <a:pPr marL="92075" marR="3310890">
                        <a:lnSpc>
                          <a:spcPct val="100000"/>
                        </a:lnSpc>
                      </a:pPr>
                      <a:r>
                        <a:rPr sz="1400" b="1" spc="-5" dirty="0">
                          <a:solidFill>
                            <a:srgbClr val="C00000"/>
                          </a:solidFill>
                          <a:latin typeface="Carlito"/>
                          <a:cs typeface="Carlito"/>
                        </a:rPr>
                        <a:t>Биология  Об</a:t>
                      </a:r>
                      <a:r>
                        <a:rPr sz="1400" b="1" spc="-20" dirty="0">
                          <a:solidFill>
                            <a:srgbClr val="C00000"/>
                          </a:solidFill>
                          <a:latin typeface="Carlito"/>
                          <a:cs typeface="Carlito"/>
                        </a:rPr>
                        <a:t>щ</a:t>
                      </a:r>
                      <a:r>
                        <a:rPr sz="1400" b="1" spc="-5" dirty="0">
                          <a:solidFill>
                            <a:srgbClr val="C00000"/>
                          </a:solidFill>
                          <a:latin typeface="Carlito"/>
                          <a:cs typeface="Carlito"/>
                        </a:rPr>
                        <a:t>ес</a:t>
                      </a:r>
                      <a:r>
                        <a:rPr sz="1400" b="1" spc="5" dirty="0">
                          <a:solidFill>
                            <a:srgbClr val="C00000"/>
                          </a:solidFill>
                          <a:latin typeface="Carlito"/>
                          <a:cs typeface="Carlito"/>
                        </a:rPr>
                        <a:t>т</a:t>
                      </a:r>
                      <a:r>
                        <a:rPr sz="1400" b="1" dirty="0">
                          <a:solidFill>
                            <a:srgbClr val="C00000"/>
                          </a:solidFill>
                          <a:latin typeface="Carlito"/>
                          <a:cs typeface="Carlito"/>
                        </a:rPr>
                        <a:t>вознан</a:t>
                      </a:r>
                      <a:r>
                        <a:rPr sz="1400" b="1" spc="-15" dirty="0">
                          <a:solidFill>
                            <a:srgbClr val="C00000"/>
                          </a:solidFill>
                          <a:latin typeface="Carlito"/>
                          <a:cs typeface="Carlito"/>
                        </a:rPr>
                        <a:t>и</a:t>
                      </a:r>
                      <a:r>
                        <a:rPr sz="1400" b="1" dirty="0">
                          <a:solidFill>
                            <a:srgbClr val="C00000"/>
                          </a:solidFill>
                          <a:latin typeface="Carlito"/>
                          <a:cs typeface="Carlito"/>
                        </a:rPr>
                        <a:t>е  </a:t>
                      </a:r>
                      <a:r>
                        <a:rPr sz="1400" b="1" spc="-20" dirty="0">
                          <a:solidFill>
                            <a:srgbClr val="C00000"/>
                          </a:solidFill>
                          <a:latin typeface="Carlito"/>
                          <a:cs typeface="Carlito"/>
                        </a:rPr>
                        <a:t>География</a:t>
                      </a:r>
                      <a:endParaRPr sz="1400" dirty="0">
                        <a:latin typeface="Carlito"/>
                        <a:cs typeface="Carlito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400" dirty="0">
                          <a:latin typeface="Carlito"/>
                          <a:cs typeface="Carlito"/>
                        </a:rPr>
                        <a:t>и </a:t>
                      </a:r>
                      <a:r>
                        <a:rPr sz="1400" spc="-5" dirty="0">
                          <a:latin typeface="Carlito"/>
                          <a:cs typeface="Carlito"/>
                        </a:rPr>
                        <a:t>предусматривать изучение </a:t>
                      </a:r>
                      <a:r>
                        <a:rPr sz="1400" b="1" spc="-5" dirty="0">
                          <a:latin typeface="Carlito"/>
                          <a:cs typeface="Carlito"/>
                        </a:rPr>
                        <a:t>не </a:t>
                      </a:r>
                      <a:r>
                        <a:rPr sz="1400" b="1" spc="-5" dirty="0">
                          <a:solidFill>
                            <a:srgbClr val="C00000"/>
                          </a:solidFill>
                          <a:latin typeface="Carlito"/>
                          <a:cs typeface="Carlito"/>
                        </a:rPr>
                        <a:t>менее </a:t>
                      </a:r>
                      <a:r>
                        <a:rPr sz="1400" b="1" dirty="0">
                          <a:solidFill>
                            <a:srgbClr val="C00000"/>
                          </a:solidFill>
                          <a:latin typeface="Carlito"/>
                          <a:cs typeface="Carlito"/>
                        </a:rPr>
                        <a:t>2</a:t>
                      </a:r>
                      <a:r>
                        <a:rPr sz="1400" b="1" spc="-15" dirty="0">
                          <a:solidFill>
                            <a:srgbClr val="C00000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400" b="1" spc="-5" dirty="0">
                          <a:latin typeface="Carlito"/>
                          <a:cs typeface="Carlito"/>
                        </a:rPr>
                        <a:t>учебных</a:t>
                      </a:r>
                      <a:endParaRPr sz="1400" dirty="0">
                        <a:latin typeface="Carlito"/>
                        <a:cs typeface="Carlito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400" b="1" spc="-5" dirty="0">
                          <a:latin typeface="Carlito"/>
                          <a:cs typeface="Carlito"/>
                        </a:rPr>
                        <a:t>предметов на </a:t>
                      </a:r>
                      <a:r>
                        <a:rPr sz="1400" b="1" spc="-15" dirty="0">
                          <a:latin typeface="Carlito"/>
                          <a:cs typeface="Carlito"/>
                        </a:rPr>
                        <a:t>углубленном </a:t>
                      </a:r>
                      <a:r>
                        <a:rPr sz="1400" b="1" dirty="0">
                          <a:latin typeface="Carlito"/>
                          <a:cs typeface="Carlito"/>
                        </a:rPr>
                        <a:t>уровне </a:t>
                      </a:r>
                      <a:r>
                        <a:rPr sz="1400" dirty="0">
                          <a:latin typeface="Carlito"/>
                          <a:cs typeface="Carlito"/>
                        </a:rPr>
                        <a:t>из</a:t>
                      </a:r>
                      <a:r>
                        <a:rPr sz="1400" spc="-10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400" spc="-5" dirty="0">
                          <a:latin typeface="Carlito"/>
                          <a:cs typeface="Carlito"/>
                        </a:rPr>
                        <a:t>соответствующей</a:t>
                      </a:r>
                      <a:endParaRPr sz="1400" dirty="0">
                        <a:latin typeface="Carlito"/>
                        <a:cs typeface="Carlito"/>
                      </a:endParaRPr>
                    </a:p>
                    <a:p>
                      <a:pPr marL="92075" marR="13843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5" dirty="0">
                          <a:latin typeface="Carlito"/>
                          <a:cs typeface="Carlito"/>
                        </a:rPr>
                        <a:t>профилю обучения предметной </a:t>
                      </a:r>
                      <a:r>
                        <a:rPr sz="1400" spc="-10" dirty="0">
                          <a:latin typeface="Carlito"/>
                          <a:cs typeface="Carlito"/>
                        </a:rPr>
                        <a:t>области </a:t>
                      </a:r>
                      <a:r>
                        <a:rPr sz="1400" dirty="0">
                          <a:latin typeface="Carlito"/>
                          <a:cs typeface="Carlito"/>
                        </a:rPr>
                        <a:t>и </a:t>
                      </a:r>
                      <a:r>
                        <a:rPr sz="1400" spc="-5" dirty="0">
                          <a:latin typeface="Carlito"/>
                          <a:cs typeface="Carlito"/>
                        </a:rPr>
                        <a:t>(или) смежной </a:t>
                      </a:r>
                      <a:r>
                        <a:rPr sz="1400" dirty="0">
                          <a:latin typeface="Carlito"/>
                          <a:cs typeface="Carlito"/>
                        </a:rPr>
                        <a:t>с  ней </a:t>
                      </a:r>
                      <a:r>
                        <a:rPr sz="1400" spc="-5" dirty="0">
                          <a:latin typeface="Carlito"/>
                          <a:cs typeface="Carlito"/>
                        </a:rPr>
                        <a:t>предметной</a:t>
                      </a:r>
                      <a:r>
                        <a:rPr sz="1400" spc="-1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400" spc="-10" dirty="0">
                          <a:latin typeface="Carlito"/>
                          <a:cs typeface="Carlito"/>
                        </a:rPr>
                        <a:t>области</a:t>
                      </a:r>
                      <a:endParaRPr sz="1400" dirty="0">
                        <a:latin typeface="Carlito"/>
                        <a:cs typeface="Carlito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1EF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2075" marR="32448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050" b="1" dirty="0">
                          <a:latin typeface="Carlito"/>
                          <a:cs typeface="Carlito"/>
                        </a:rPr>
                        <a:t>Изучение родного языка и</a:t>
                      </a:r>
                      <a:r>
                        <a:rPr sz="1050" b="1" spc="-14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050" b="1" dirty="0">
                          <a:latin typeface="Carlito"/>
                          <a:cs typeface="Carlito"/>
                        </a:rPr>
                        <a:t>родной  литературы </a:t>
                      </a:r>
                      <a:r>
                        <a:rPr sz="1050" dirty="0">
                          <a:latin typeface="Carlito"/>
                          <a:cs typeface="Carlito"/>
                        </a:rPr>
                        <a:t>осуществляется</a:t>
                      </a:r>
                      <a:r>
                        <a:rPr sz="1050" spc="-3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050" dirty="0">
                          <a:latin typeface="Carlito"/>
                          <a:cs typeface="Carlito"/>
                        </a:rPr>
                        <a:t>по</a:t>
                      </a: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050" dirty="0">
                          <a:latin typeface="Carlito"/>
                          <a:cs typeface="Carlito"/>
                        </a:rPr>
                        <a:t>заявлениям обучающихся,</a:t>
                      </a:r>
                      <a:r>
                        <a:rPr sz="1050" spc="-7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050" spc="-5" dirty="0">
                          <a:latin typeface="Carlito"/>
                          <a:cs typeface="Carlito"/>
                        </a:rPr>
                        <a:t>родителей</a:t>
                      </a:r>
                      <a:endParaRPr sz="1050" dirty="0">
                        <a:latin typeface="Carlito"/>
                        <a:cs typeface="Carlito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050" dirty="0">
                          <a:latin typeface="Carlito"/>
                          <a:cs typeface="Carlito"/>
                        </a:rPr>
                        <a:t>(законных</a:t>
                      </a:r>
                      <a:r>
                        <a:rPr sz="1050" spc="-4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050" dirty="0">
                          <a:latin typeface="Carlito"/>
                          <a:cs typeface="Carlito"/>
                        </a:rPr>
                        <a:t>представителей)</a:t>
                      </a:r>
                    </a:p>
                    <a:p>
                      <a:pPr marL="92075" marR="21590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50" dirty="0">
                          <a:latin typeface="Carlito"/>
                          <a:cs typeface="Carlito"/>
                        </a:rPr>
                        <a:t>несовершеннолетних обучающихся</a:t>
                      </a:r>
                      <a:r>
                        <a:rPr sz="1050" spc="-14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050" dirty="0">
                          <a:latin typeface="Carlito"/>
                          <a:cs typeface="Carlito"/>
                        </a:rPr>
                        <a:t>и  при наличии возможностей  </a:t>
                      </a:r>
                      <a:r>
                        <a:rPr sz="1050" spc="-5" dirty="0">
                          <a:latin typeface="Carlito"/>
                          <a:cs typeface="Carlito"/>
                        </a:rPr>
                        <a:t>организации,</a:t>
                      </a:r>
                      <a:r>
                        <a:rPr sz="1050" spc="-4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050" dirty="0">
                          <a:latin typeface="Carlito"/>
                          <a:cs typeface="Carlito"/>
                        </a:rPr>
                        <a:t>осуществляющей</a:t>
                      </a:r>
                    </a:p>
                    <a:p>
                      <a:pPr marL="92075" marR="98425">
                        <a:lnSpc>
                          <a:spcPct val="100000"/>
                        </a:lnSpc>
                      </a:pPr>
                      <a:r>
                        <a:rPr sz="1050" spc="-5" dirty="0">
                          <a:latin typeface="Carlito"/>
                          <a:cs typeface="Carlito"/>
                        </a:rPr>
                        <a:t>образовательную деятельность.  </a:t>
                      </a:r>
                      <a:r>
                        <a:rPr sz="1050" b="1" dirty="0">
                          <a:latin typeface="Carlito"/>
                          <a:cs typeface="Carlito"/>
                        </a:rPr>
                        <a:t>Изучение второго иностранного</a:t>
                      </a:r>
                      <a:r>
                        <a:rPr sz="1050" b="1" spc="-12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050" b="1" dirty="0">
                          <a:latin typeface="Carlito"/>
                          <a:cs typeface="Carlito"/>
                        </a:rPr>
                        <a:t>языка  </a:t>
                      </a:r>
                      <a:r>
                        <a:rPr sz="1050" dirty="0">
                          <a:latin typeface="Carlito"/>
                          <a:cs typeface="Carlito"/>
                        </a:rPr>
                        <a:t>из перечня, предлагаемого  организацией,</a:t>
                      </a:r>
                      <a:r>
                        <a:rPr sz="1050" spc="-5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050" dirty="0">
                          <a:latin typeface="Carlito"/>
                          <a:cs typeface="Carlito"/>
                        </a:rPr>
                        <a:t>осуществляющей</a:t>
                      </a: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050" spc="-5" dirty="0">
                          <a:latin typeface="Carlito"/>
                          <a:cs typeface="Carlito"/>
                        </a:rPr>
                        <a:t>образовательную</a:t>
                      </a:r>
                      <a:r>
                        <a:rPr sz="1050" spc="-2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050" spc="-5" dirty="0">
                          <a:latin typeface="Carlito"/>
                          <a:cs typeface="Carlito"/>
                        </a:rPr>
                        <a:t>деятельность,</a:t>
                      </a:r>
                      <a:endParaRPr sz="1050" dirty="0">
                        <a:latin typeface="Carlito"/>
                        <a:cs typeface="Carlito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050" dirty="0">
                          <a:latin typeface="Carlito"/>
                          <a:cs typeface="Carlito"/>
                        </a:rPr>
                        <a:t>осуществляется по</a:t>
                      </a:r>
                      <a:r>
                        <a:rPr sz="1050" spc="-1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050" dirty="0">
                          <a:latin typeface="Carlito"/>
                          <a:cs typeface="Carlito"/>
                        </a:rPr>
                        <a:t>заявлению</a:t>
                      </a: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050" dirty="0">
                          <a:latin typeface="Carlito"/>
                          <a:cs typeface="Carlito"/>
                        </a:rPr>
                        <a:t>обучающихся, </a:t>
                      </a:r>
                      <a:r>
                        <a:rPr sz="1050" spc="-5" dirty="0">
                          <a:latin typeface="Carlito"/>
                          <a:cs typeface="Carlito"/>
                        </a:rPr>
                        <a:t>родителей</a:t>
                      </a:r>
                      <a:r>
                        <a:rPr sz="1050" spc="-7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050" dirty="0">
                          <a:latin typeface="Carlito"/>
                          <a:cs typeface="Carlito"/>
                        </a:rPr>
                        <a:t>(законных</a:t>
                      </a:r>
                    </a:p>
                    <a:p>
                      <a:pPr marL="92075" marR="131445">
                        <a:lnSpc>
                          <a:spcPct val="100000"/>
                        </a:lnSpc>
                      </a:pPr>
                      <a:r>
                        <a:rPr sz="1050" dirty="0">
                          <a:latin typeface="Carlito"/>
                          <a:cs typeface="Carlito"/>
                        </a:rPr>
                        <a:t>представителей)</a:t>
                      </a:r>
                      <a:r>
                        <a:rPr sz="1050" spc="-9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050" dirty="0">
                          <a:latin typeface="Carlito"/>
                          <a:cs typeface="Carlito"/>
                        </a:rPr>
                        <a:t>несовершеннолетних  обучающихся и при наличии</a:t>
                      </a:r>
                      <a:r>
                        <a:rPr sz="1050" spc="-13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050" dirty="0">
                          <a:latin typeface="Carlito"/>
                          <a:cs typeface="Carlito"/>
                        </a:rPr>
                        <a:t>в</a:t>
                      </a:r>
                    </a:p>
                    <a:p>
                      <a:pPr marL="92075" marR="178435">
                        <a:lnSpc>
                          <a:spcPct val="100000"/>
                        </a:lnSpc>
                      </a:pPr>
                      <a:r>
                        <a:rPr sz="1050" dirty="0">
                          <a:latin typeface="Carlito"/>
                          <a:cs typeface="Carlito"/>
                        </a:rPr>
                        <a:t>указанной организации</a:t>
                      </a:r>
                      <a:r>
                        <a:rPr sz="1050" spc="-14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050" dirty="0">
                          <a:latin typeface="Carlito"/>
                          <a:cs typeface="Carlito"/>
                        </a:rPr>
                        <a:t>необходимых  условий.</a:t>
                      </a: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796">
                <a:tc gridSpan="3"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400" dirty="0">
                          <a:latin typeface="Carlito"/>
                          <a:cs typeface="Carlito"/>
                        </a:rPr>
                        <a:t>В учебном плане </a:t>
                      </a:r>
                      <a:r>
                        <a:rPr sz="1400" spc="-10" dirty="0">
                          <a:latin typeface="Carlito"/>
                          <a:cs typeface="Carlito"/>
                        </a:rPr>
                        <a:t>должно </a:t>
                      </a:r>
                      <a:r>
                        <a:rPr sz="1400" dirty="0">
                          <a:latin typeface="Carlito"/>
                          <a:cs typeface="Carlito"/>
                        </a:rPr>
                        <a:t>быть </a:t>
                      </a:r>
                      <a:r>
                        <a:rPr sz="1400" spc="-10" dirty="0">
                          <a:latin typeface="Carlito"/>
                          <a:cs typeface="Carlito"/>
                        </a:rPr>
                        <a:t>предусмотрено </a:t>
                      </a:r>
                      <a:r>
                        <a:rPr sz="1400" dirty="0">
                          <a:latin typeface="Carlito"/>
                          <a:cs typeface="Carlito"/>
                        </a:rPr>
                        <a:t>выполнение </a:t>
                      </a:r>
                      <a:r>
                        <a:rPr sz="1400" spc="-5" dirty="0">
                          <a:latin typeface="Carlito"/>
                          <a:cs typeface="Carlito"/>
                        </a:rPr>
                        <a:t>обучающимися </a:t>
                      </a:r>
                      <a:r>
                        <a:rPr sz="1400" b="1" spc="-5" dirty="0">
                          <a:latin typeface="Carlito"/>
                          <a:cs typeface="Carlito"/>
                        </a:rPr>
                        <a:t>индивидуального(-ых)</a:t>
                      </a:r>
                      <a:r>
                        <a:rPr sz="1400" b="1" spc="-5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400" b="1" spc="-5" dirty="0">
                          <a:latin typeface="Carlito"/>
                          <a:cs typeface="Carlito"/>
                        </a:rPr>
                        <a:t>проекта(-ов)</a:t>
                      </a:r>
                      <a:endParaRPr sz="1400" dirty="0">
                        <a:latin typeface="Carlito"/>
                        <a:cs typeface="Carlito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1EF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62075" y="26923"/>
            <a:ext cx="104222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/>
              <a:t>Организационный </a:t>
            </a:r>
            <a:r>
              <a:rPr sz="2400" spc="-15" dirty="0"/>
              <a:t>раздел </a:t>
            </a:r>
            <a:r>
              <a:rPr sz="2400" dirty="0"/>
              <a:t>ФОП </a:t>
            </a:r>
            <a:r>
              <a:rPr sz="2400" spc="-15" dirty="0"/>
              <a:t>среднего </a:t>
            </a:r>
            <a:r>
              <a:rPr sz="2400" spc="-10" dirty="0"/>
              <a:t>общего </a:t>
            </a:r>
            <a:r>
              <a:rPr sz="2400" spc="-5" dirty="0"/>
              <a:t>образования. </a:t>
            </a:r>
            <a:r>
              <a:rPr sz="2400" spc="-10" dirty="0"/>
              <a:t>Учебный</a:t>
            </a:r>
            <a:r>
              <a:rPr sz="2400" spc="100" dirty="0"/>
              <a:t> </a:t>
            </a:r>
            <a:r>
              <a:rPr sz="2400" spc="-5" dirty="0"/>
              <a:t>план.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5960490" y="234543"/>
            <a:ext cx="4685665" cy="897890"/>
          </a:xfrm>
          <a:prstGeom prst="rect">
            <a:avLst/>
          </a:prstGeom>
        </p:spPr>
        <p:txBody>
          <a:bodyPr vert="horz" wrap="square" lIns="0" tIns="143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30"/>
              </a:spcBef>
            </a:pPr>
            <a:r>
              <a:rPr sz="2000" b="1" spc="-10" dirty="0">
                <a:solidFill>
                  <a:srgbClr val="003399"/>
                </a:solidFill>
                <a:latin typeface="Carlito"/>
                <a:cs typeface="Carlito"/>
              </a:rPr>
              <a:t>Учебный период: </a:t>
            </a:r>
            <a:r>
              <a:rPr sz="2000" b="1" dirty="0">
                <a:solidFill>
                  <a:srgbClr val="003399"/>
                </a:solidFill>
                <a:latin typeface="Carlito"/>
                <a:cs typeface="Carlito"/>
              </a:rPr>
              <a:t>01.09 - 20.05, 34</a:t>
            </a:r>
            <a:r>
              <a:rPr sz="2000" b="1" spc="-120" dirty="0">
                <a:solidFill>
                  <a:srgbClr val="003399"/>
                </a:solidFill>
                <a:latin typeface="Carlito"/>
                <a:cs typeface="Carlito"/>
              </a:rPr>
              <a:t> </a:t>
            </a:r>
            <a:r>
              <a:rPr sz="2000" b="1" spc="-10" dirty="0">
                <a:solidFill>
                  <a:srgbClr val="003399"/>
                </a:solidFill>
                <a:latin typeface="Carlito"/>
                <a:cs typeface="Carlito"/>
              </a:rPr>
              <a:t>недели.</a:t>
            </a:r>
            <a:endParaRPr sz="2000">
              <a:latin typeface="Carlito"/>
              <a:cs typeface="Carlito"/>
            </a:endParaRPr>
          </a:p>
          <a:p>
            <a:pPr marL="78105" algn="ctr">
              <a:lnSpc>
                <a:spcPct val="100000"/>
              </a:lnSpc>
              <a:spcBef>
                <a:spcPts val="1035"/>
              </a:spcBef>
            </a:pPr>
            <a:r>
              <a:rPr sz="2000" b="1" spc="-15" dirty="0">
                <a:solidFill>
                  <a:srgbClr val="FF0000"/>
                </a:solidFill>
                <a:latin typeface="Carlito"/>
                <a:cs typeface="Carlito"/>
              </a:rPr>
              <a:t>ФЕДЕРАЛЬНЫЙ </a:t>
            </a:r>
            <a:r>
              <a:rPr sz="2000" b="1" spc="-5" dirty="0">
                <a:solidFill>
                  <a:srgbClr val="FF0000"/>
                </a:solidFill>
                <a:latin typeface="Carlito"/>
                <a:cs typeface="Carlito"/>
              </a:rPr>
              <a:t>УЧЕБНЫЙ</a:t>
            </a:r>
            <a:r>
              <a:rPr sz="2000" b="1" spc="5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arlito"/>
                <a:cs typeface="Carlito"/>
              </a:rPr>
              <a:t>ПЛАН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66870" y="484313"/>
            <a:ext cx="4533145" cy="62962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6995794" y="4554854"/>
          <a:ext cx="2545715" cy="197939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457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20725">
                <a:tc>
                  <a:txBody>
                    <a:bodyPr/>
                    <a:lstStyle/>
                    <a:p>
                      <a:pPr marL="515620">
                        <a:lnSpc>
                          <a:spcPts val="1639"/>
                        </a:lnSpc>
                      </a:pP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Учебные</a:t>
                      </a:r>
                      <a:r>
                        <a:rPr sz="1400" b="1" spc="-3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предметы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2E54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1206">
                <a:tc>
                  <a:txBody>
                    <a:bodyPr/>
                    <a:lstStyle/>
                    <a:p>
                      <a:pPr marL="152400">
                        <a:lnSpc>
                          <a:spcPts val="1880"/>
                        </a:lnSpc>
                      </a:pPr>
                      <a:r>
                        <a:rPr sz="1600" spc="-5" dirty="0">
                          <a:latin typeface="Carlito"/>
                          <a:cs typeface="Carlito"/>
                        </a:rPr>
                        <a:t>7. </a:t>
                      </a:r>
                      <a:r>
                        <a:rPr sz="1600" spc="-10" dirty="0">
                          <a:latin typeface="Carlito"/>
                          <a:cs typeface="Carlito"/>
                        </a:rPr>
                        <a:t>История </a:t>
                      </a:r>
                      <a:r>
                        <a:rPr sz="1600" b="1" spc="-5" dirty="0">
                          <a:latin typeface="Carlito"/>
                          <a:cs typeface="Carlito"/>
                        </a:rPr>
                        <a:t>Б,</a:t>
                      </a:r>
                      <a:r>
                        <a:rPr sz="1600" b="1" spc="3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600" b="1" spc="-5" dirty="0">
                          <a:latin typeface="Carlito"/>
                          <a:cs typeface="Carlito"/>
                        </a:rPr>
                        <a:t>У</a:t>
                      </a:r>
                      <a:endParaRPr sz="16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1206">
                <a:tc>
                  <a:txBody>
                    <a:bodyPr/>
                    <a:lstStyle/>
                    <a:p>
                      <a:pPr marL="152400">
                        <a:lnSpc>
                          <a:spcPts val="1880"/>
                        </a:lnSpc>
                      </a:pPr>
                      <a:r>
                        <a:rPr sz="1600" spc="-5" dirty="0">
                          <a:latin typeface="Carlito"/>
                          <a:cs typeface="Carlito"/>
                        </a:rPr>
                        <a:t>8. Обществознание </a:t>
                      </a:r>
                      <a:r>
                        <a:rPr sz="1600" b="1" spc="-5" dirty="0">
                          <a:latin typeface="Carlito"/>
                          <a:cs typeface="Carlito"/>
                        </a:rPr>
                        <a:t>Б,</a:t>
                      </a:r>
                      <a:r>
                        <a:rPr sz="1600" b="1" spc="1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C00000"/>
                          </a:solidFill>
                          <a:latin typeface="Carlito"/>
                          <a:cs typeface="Carlito"/>
                        </a:rPr>
                        <a:t>У</a:t>
                      </a:r>
                      <a:endParaRPr sz="16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1332">
                <a:tc>
                  <a:txBody>
                    <a:bodyPr/>
                    <a:lstStyle/>
                    <a:p>
                      <a:pPr marL="152400">
                        <a:lnSpc>
                          <a:spcPts val="1880"/>
                        </a:lnSpc>
                      </a:pPr>
                      <a:r>
                        <a:rPr sz="1600" b="1" spc="-5" dirty="0">
                          <a:solidFill>
                            <a:srgbClr val="C00000"/>
                          </a:solidFill>
                          <a:latin typeface="Carlito"/>
                          <a:cs typeface="Carlito"/>
                        </a:rPr>
                        <a:t>9. + </a:t>
                      </a:r>
                      <a:r>
                        <a:rPr sz="1600" b="1" spc="-10" dirty="0">
                          <a:solidFill>
                            <a:srgbClr val="C00000"/>
                          </a:solidFill>
                          <a:latin typeface="Carlito"/>
                          <a:cs typeface="Carlito"/>
                        </a:rPr>
                        <a:t>Физика </a:t>
                      </a:r>
                      <a:r>
                        <a:rPr sz="1600" b="1" spc="-5" dirty="0">
                          <a:latin typeface="Carlito"/>
                          <a:cs typeface="Carlito"/>
                        </a:rPr>
                        <a:t>Б,</a:t>
                      </a:r>
                      <a:r>
                        <a:rPr sz="1600" b="1" spc="3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600" b="1" spc="-5" dirty="0">
                          <a:latin typeface="Carlito"/>
                          <a:cs typeface="Carlito"/>
                        </a:rPr>
                        <a:t>У</a:t>
                      </a:r>
                      <a:endParaRPr sz="16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CA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1206">
                <a:tc>
                  <a:txBody>
                    <a:bodyPr/>
                    <a:lstStyle/>
                    <a:p>
                      <a:pPr marL="152400">
                        <a:lnSpc>
                          <a:spcPts val="1880"/>
                        </a:lnSpc>
                      </a:pPr>
                      <a:r>
                        <a:rPr sz="1600" b="1" spc="-10" dirty="0">
                          <a:solidFill>
                            <a:srgbClr val="C00000"/>
                          </a:solidFill>
                          <a:latin typeface="Carlito"/>
                          <a:cs typeface="Carlito"/>
                        </a:rPr>
                        <a:t>10. </a:t>
                      </a:r>
                      <a:r>
                        <a:rPr sz="1600" b="1" spc="-5" dirty="0">
                          <a:solidFill>
                            <a:srgbClr val="C00000"/>
                          </a:solidFill>
                          <a:latin typeface="Carlito"/>
                          <a:cs typeface="Carlito"/>
                        </a:rPr>
                        <a:t>+ Химия </a:t>
                      </a:r>
                      <a:r>
                        <a:rPr sz="1600" b="1" spc="-5" dirty="0">
                          <a:latin typeface="Carlito"/>
                          <a:cs typeface="Carlito"/>
                        </a:rPr>
                        <a:t>Б,</a:t>
                      </a:r>
                      <a:r>
                        <a:rPr sz="1600" b="1" spc="2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600" b="1" spc="-5" dirty="0">
                          <a:latin typeface="Carlito"/>
                          <a:cs typeface="Carlito"/>
                        </a:rPr>
                        <a:t>У</a:t>
                      </a:r>
                      <a:endParaRPr sz="16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CA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1244">
                <a:tc>
                  <a:txBody>
                    <a:bodyPr/>
                    <a:lstStyle/>
                    <a:p>
                      <a:pPr marL="152400">
                        <a:lnSpc>
                          <a:spcPts val="1880"/>
                        </a:lnSpc>
                      </a:pPr>
                      <a:r>
                        <a:rPr sz="1600" b="1" spc="-5" dirty="0">
                          <a:solidFill>
                            <a:srgbClr val="C00000"/>
                          </a:solidFill>
                          <a:latin typeface="Carlito"/>
                          <a:cs typeface="Carlito"/>
                        </a:rPr>
                        <a:t>11. + Биология </a:t>
                      </a:r>
                      <a:r>
                        <a:rPr sz="1600" b="1" spc="-5" dirty="0">
                          <a:latin typeface="Carlito"/>
                          <a:cs typeface="Carlito"/>
                        </a:rPr>
                        <a:t>Б,</a:t>
                      </a:r>
                      <a:r>
                        <a:rPr sz="1600" b="1" spc="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600" b="1" spc="-5" dirty="0">
                          <a:latin typeface="Carlito"/>
                          <a:cs typeface="Carlito"/>
                        </a:rPr>
                        <a:t>У</a:t>
                      </a:r>
                      <a:endParaRPr sz="16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CA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1244">
                <a:tc>
                  <a:txBody>
                    <a:bodyPr/>
                    <a:lstStyle/>
                    <a:p>
                      <a:pPr marL="152400">
                        <a:lnSpc>
                          <a:spcPts val="1880"/>
                        </a:lnSpc>
                      </a:pPr>
                      <a:r>
                        <a:rPr sz="1600" spc="-10" dirty="0">
                          <a:latin typeface="Carlito"/>
                          <a:cs typeface="Carlito"/>
                        </a:rPr>
                        <a:t>12. Физическая</a:t>
                      </a:r>
                      <a:r>
                        <a:rPr sz="1600" spc="1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600" spc="-20" dirty="0">
                          <a:latin typeface="Carlito"/>
                          <a:cs typeface="Carlito"/>
                        </a:rPr>
                        <a:t>культура</a:t>
                      </a:r>
                      <a:endParaRPr sz="16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1231">
                <a:tc>
                  <a:txBody>
                    <a:bodyPr/>
                    <a:lstStyle/>
                    <a:p>
                      <a:pPr marL="152400">
                        <a:lnSpc>
                          <a:spcPts val="1880"/>
                        </a:lnSpc>
                      </a:pPr>
                      <a:r>
                        <a:rPr sz="1600" spc="-5" dirty="0">
                          <a:latin typeface="Carlito"/>
                          <a:cs typeface="Carlito"/>
                        </a:rPr>
                        <a:t>13.</a:t>
                      </a:r>
                      <a:r>
                        <a:rPr sz="1600" spc="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600" spc="-10" dirty="0">
                          <a:latin typeface="Carlito"/>
                          <a:cs typeface="Carlito"/>
                        </a:rPr>
                        <a:t>ОБЖ</a:t>
                      </a:r>
                      <a:endParaRPr sz="16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5602223" y="4561332"/>
            <a:ext cx="794385" cy="370840"/>
          </a:xfrm>
          <a:prstGeom prst="rect">
            <a:avLst/>
          </a:prstGeom>
          <a:solidFill>
            <a:srgbClr val="FFE699"/>
          </a:solidFill>
        </p:spPr>
        <p:txBody>
          <a:bodyPr vert="horz" wrap="square" lIns="0" tIns="31750" rIns="0" bIns="0" rtlCol="0">
            <a:spAutoFit/>
          </a:bodyPr>
          <a:lstStyle/>
          <a:p>
            <a:pPr marL="92710">
              <a:lnSpc>
                <a:spcPct val="100000"/>
              </a:lnSpc>
              <a:spcBef>
                <a:spcPts val="250"/>
              </a:spcBef>
            </a:pPr>
            <a:r>
              <a:rPr sz="1800" dirty="0">
                <a:latin typeface="Carlito"/>
                <a:cs typeface="Carlito"/>
              </a:rPr>
              <a:t>Право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119115" y="5009388"/>
            <a:ext cx="1277620" cy="368935"/>
          </a:xfrm>
          <a:prstGeom prst="rect">
            <a:avLst/>
          </a:prstGeom>
          <a:solidFill>
            <a:srgbClr val="FFE699"/>
          </a:solidFill>
        </p:spPr>
        <p:txBody>
          <a:bodyPr vert="horz" wrap="square" lIns="0" tIns="3111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45"/>
              </a:spcBef>
            </a:pPr>
            <a:r>
              <a:rPr sz="1800" spc="-10" dirty="0">
                <a:latin typeface="Carlito"/>
                <a:cs typeface="Carlito"/>
              </a:rPr>
              <a:t>Экономика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026152" y="5666232"/>
            <a:ext cx="1382395" cy="368935"/>
          </a:xfrm>
          <a:prstGeom prst="rect">
            <a:avLst/>
          </a:prstGeom>
          <a:solidFill>
            <a:srgbClr val="FFE699"/>
          </a:solidFill>
        </p:spPr>
        <p:txBody>
          <a:bodyPr vert="horz" wrap="square" lIns="0" tIns="3175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50"/>
              </a:spcBef>
            </a:pPr>
            <a:r>
              <a:rPr sz="1800" spc="-10" dirty="0">
                <a:latin typeface="Carlito"/>
                <a:cs typeface="Carlito"/>
              </a:rPr>
              <a:t>Астрономия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974580" y="5919215"/>
            <a:ext cx="1085215" cy="370840"/>
          </a:xfrm>
          <a:prstGeom prst="rect">
            <a:avLst/>
          </a:prstGeom>
          <a:solidFill>
            <a:srgbClr val="FFE699"/>
          </a:solidFill>
        </p:spPr>
        <p:txBody>
          <a:bodyPr vert="horz" wrap="square" lIns="0" tIns="32384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54"/>
              </a:spcBef>
            </a:pPr>
            <a:r>
              <a:rPr sz="1800" spc="-10" dirty="0">
                <a:latin typeface="Carlito"/>
                <a:cs typeface="Carlito"/>
              </a:rPr>
              <a:t>Экология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974580" y="5324855"/>
            <a:ext cx="1708785" cy="368935"/>
          </a:xfrm>
          <a:prstGeom prst="rect">
            <a:avLst/>
          </a:prstGeom>
          <a:solidFill>
            <a:srgbClr val="FFE699"/>
          </a:solidFill>
        </p:spPr>
        <p:txBody>
          <a:bodyPr vert="horz" wrap="square" lIns="0" tIns="3111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45"/>
              </a:spcBef>
            </a:pPr>
            <a:r>
              <a:rPr sz="1800" spc="-5" dirty="0">
                <a:latin typeface="Carlito"/>
                <a:cs typeface="Carlito"/>
              </a:rPr>
              <a:t>Естествознание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392037" y="4765420"/>
            <a:ext cx="610870" cy="465455"/>
          </a:xfrm>
          <a:custGeom>
            <a:avLst/>
            <a:gdLst/>
            <a:ahLst/>
            <a:cxnLst/>
            <a:rect l="l" t="t" r="r" b="b"/>
            <a:pathLst>
              <a:path w="610870" h="465454">
                <a:moveTo>
                  <a:pt x="599186" y="410845"/>
                </a:moveTo>
                <a:lnTo>
                  <a:pt x="586765" y="405765"/>
                </a:lnTo>
                <a:lnTo>
                  <a:pt x="520319" y="378587"/>
                </a:lnTo>
                <a:lnTo>
                  <a:pt x="522427" y="406717"/>
                </a:lnTo>
                <a:lnTo>
                  <a:pt x="4191" y="445401"/>
                </a:lnTo>
                <a:lnTo>
                  <a:pt x="5715" y="465213"/>
                </a:lnTo>
                <a:lnTo>
                  <a:pt x="523913" y="426402"/>
                </a:lnTo>
                <a:lnTo>
                  <a:pt x="526034" y="454545"/>
                </a:lnTo>
                <a:lnTo>
                  <a:pt x="599186" y="410845"/>
                </a:lnTo>
                <a:close/>
              </a:path>
              <a:path w="610870" h="465454">
                <a:moveTo>
                  <a:pt x="610743" y="360172"/>
                </a:moveTo>
                <a:lnTo>
                  <a:pt x="595363" y="336804"/>
                </a:lnTo>
                <a:lnTo>
                  <a:pt x="563880" y="288925"/>
                </a:lnTo>
                <a:lnTo>
                  <a:pt x="549732" y="313309"/>
                </a:lnTo>
                <a:lnTo>
                  <a:pt x="9906" y="0"/>
                </a:lnTo>
                <a:lnTo>
                  <a:pt x="0" y="17018"/>
                </a:lnTo>
                <a:lnTo>
                  <a:pt x="539800" y="330428"/>
                </a:lnTo>
                <a:lnTo>
                  <a:pt x="525653" y="354838"/>
                </a:lnTo>
                <a:lnTo>
                  <a:pt x="610743" y="360172"/>
                </a:lnTo>
                <a:close/>
              </a:path>
            </a:pathLst>
          </a:custGeom>
          <a:solidFill>
            <a:srgbClr val="BE9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391147" y="5410961"/>
            <a:ext cx="612140" cy="454025"/>
          </a:xfrm>
          <a:custGeom>
            <a:avLst/>
            <a:gdLst/>
            <a:ahLst/>
            <a:cxnLst/>
            <a:rect l="l" t="t" r="r" b="b"/>
            <a:pathLst>
              <a:path w="612140" h="454025">
                <a:moveTo>
                  <a:pt x="544404" y="37226"/>
                </a:moveTo>
                <a:lnTo>
                  <a:pt x="0" y="437819"/>
                </a:lnTo>
                <a:lnTo>
                  <a:pt x="11684" y="453771"/>
                </a:lnTo>
                <a:lnTo>
                  <a:pt x="556079" y="53110"/>
                </a:lnTo>
                <a:lnTo>
                  <a:pt x="544404" y="37226"/>
                </a:lnTo>
                <a:close/>
              </a:path>
              <a:path w="612140" h="454025">
                <a:moveTo>
                  <a:pt x="596399" y="29718"/>
                </a:moveTo>
                <a:lnTo>
                  <a:pt x="554608" y="29718"/>
                </a:lnTo>
                <a:lnTo>
                  <a:pt x="566293" y="45593"/>
                </a:lnTo>
                <a:lnTo>
                  <a:pt x="556079" y="53110"/>
                </a:lnTo>
                <a:lnTo>
                  <a:pt x="572770" y="75818"/>
                </a:lnTo>
                <a:lnTo>
                  <a:pt x="596399" y="29718"/>
                </a:lnTo>
                <a:close/>
              </a:path>
              <a:path w="612140" h="454025">
                <a:moveTo>
                  <a:pt x="554608" y="29718"/>
                </a:moveTo>
                <a:lnTo>
                  <a:pt x="544404" y="37226"/>
                </a:lnTo>
                <a:lnTo>
                  <a:pt x="556079" y="53110"/>
                </a:lnTo>
                <a:lnTo>
                  <a:pt x="566293" y="45593"/>
                </a:lnTo>
                <a:lnTo>
                  <a:pt x="554608" y="29718"/>
                </a:lnTo>
                <a:close/>
              </a:path>
              <a:path w="612140" h="454025">
                <a:moveTo>
                  <a:pt x="611631" y="0"/>
                </a:moveTo>
                <a:lnTo>
                  <a:pt x="527684" y="14478"/>
                </a:lnTo>
                <a:lnTo>
                  <a:pt x="544404" y="37226"/>
                </a:lnTo>
                <a:lnTo>
                  <a:pt x="554608" y="29718"/>
                </a:lnTo>
                <a:lnTo>
                  <a:pt x="596399" y="29718"/>
                </a:lnTo>
                <a:lnTo>
                  <a:pt x="611631" y="0"/>
                </a:lnTo>
                <a:close/>
              </a:path>
            </a:pathLst>
          </a:custGeom>
          <a:solidFill>
            <a:srgbClr val="BE9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521190" y="5389752"/>
            <a:ext cx="473075" cy="742950"/>
          </a:xfrm>
          <a:custGeom>
            <a:avLst/>
            <a:gdLst/>
            <a:ahLst/>
            <a:cxnLst/>
            <a:rect l="l" t="t" r="r" b="b"/>
            <a:pathLst>
              <a:path w="473075" h="742950">
                <a:moveTo>
                  <a:pt x="461010" y="127381"/>
                </a:moveTo>
                <a:lnTo>
                  <a:pt x="453910" y="120040"/>
                </a:lnTo>
                <a:lnTo>
                  <a:pt x="456184" y="109601"/>
                </a:lnTo>
                <a:lnTo>
                  <a:pt x="76581" y="27584"/>
                </a:lnTo>
                <a:lnTo>
                  <a:pt x="77152" y="24892"/>
                </a:lnTo>
                <a:lnTo>
                  <a:pt x="82550" y="0"/>
                </a:lnTo>
                <a:lnTo>
                  <a:pt x="0" y="21209"/>
                </a:lnTo>
                <a:lnTo>
                  <a:pt x="66421" y="74549"/>
                </a:lnTo>
                <a:lnTo>
                  <a:pt x="72377" y="47015"/>
                </a:lnTo>
                <a:lnTo>
                  <a:pt x="420509" y="122123"/>
                </a:lnTo>
                <a:lnTo>
                  <a:pt x="105841" y="241414"/>
                </a:lnTo>
                <a:lnTo>
                  <a:pt x="95885" y="215036"/>
                </a:lnTo>
                <a:lnTo>
                  <a:pt x="38100" y="277672"/>
                </a:lnTo>
                <a:lnTo>
                  <a:pt x="122809" y="286296"/>
                </a:lnTo>
                <a:lnTo>
                  <a:pt x="114541" y="264426"/>
                </a:lnTo>
                <a:lnTo>
                  <a:pt x="112839" y="259930"/>
                </a:lnTo>
                <a:lnTo>
                  <a:pt x="413016" y="146151"/>
                </a:lnTo>
                <a:lnTo>
                  <a:pt x="75425" y="471081"/>
                </a:lnTo>
                <a:lnTo>
                  <a:pt x="55880" y="450761"/>
                </a:lnTo>
                <a:lnTo>
                  <a:pt x="27432" y="531050"/>
                </a:lnTo>
                <a:lnTo>
                  <a:pt x="108712" y="505650"/>
                </a:lnTo>
                <a:lnTo>
                  <a:pt x="97624" y="494144"/>
                </a:lnTo>
                <a:lnTo>
                  <a:pt x="89154" y="485343"/>
                </a:lnTo>
                <a:lnTo>
                  <a:pt x="461010" y="127381"/>
                </a:lnTo>
                <a:close/>
              </a:path>
              <a:path w="473075" h="742950">
                <a:moveTo>
                  <a:pt x="473075" y="724179"/>
                </a:moveTo>
                <a:lnTo>
                  <a:pt x="112115" y="572033"/>
                </a:lnTo>
                <a:lnTo>
                  <a:pt x="114185" y="567105"/>
                </a:lnTo>
                <a:lnTo>
                  <a:pt x="123063" y="546061"/>
                </a:lnTo>
                <a:lnTo>
                  <a:pt x="38100" y="551561"/>
                </a:lnTo>
                <a:lnTo>
                  <a:pt x="93472" y="616267"/>
                </a:lnTo>
                <a:lnTo>
                  <a:pt x="104419" y="590296"/>
                </a:lnTo>
                <a:lnTo>
                  <a:pt x="465328" y="742429"/>
                </a:lnTo>
                <a:lnTo>
                  <a:pt x="473075" y="724179"/>
                </a:lnTo>
                <a:close/>
              </a:path>
            </a:pathLst>
          </a:custGeom>
          <a:solidFill>
            <a:srgbClr val="BE9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4" name="object 14"/>
          <p:cNvGraphicFramePr>
            <a:graphicFrameLocks noGrp="1"/>
          </p:cNvGraphicFramePr>
          <p:nvPr/>
        </p:nvGraphicFramePr>
        <p:xfrm>
          <a:off x="6984238" y="1389252"/>
          <a:ext cx="2707005" cy="323646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070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20725">
                <a:tc>
                  <a:txBody>
                    <a:bodyPr/>
                    <a:lstStyle/>
                    <a:p>
                      <a:pPr marL="596900">
                        <a:lnSpc>
                          <a:spcPts val="1639"/>
                        </a:lnSpc>
                      </a:pP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Учебные</a:t>
                      </a:r>
                      <a:r>
                        <a:rPr sz="1400" b="1" spc="-2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предметы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2E54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1333">
                <a:tc>
                  <a:txBody>
                    <a:bodyPr/>
                    <a:lstStyle/>
                    <a:p>
                      <a:pPr marL="153035">
                        <a:lnSpc>
                          <a:spcPts val="1880"/>
                        </a:lnSpc>
                      </a:pPr>
                      <a:r>
                        <a:rPr sz="1600" spc="-5" dirty="0">
                          <a:latin typeface="Carlito"/>
                          <a:cs typeface="Carlito"/>
                        </a:rPr>
                        <a:t>1. </a:t>
                      </a:r>
                      <a:r>
                        <a:rPr sz="1600" spc="-10" dirty="0">
                          <a:latin typeface="Carlito"/>
                          <a:cs typeface="Carlito"/>
                        </a:rPr>
                        <a:t>Русский язык</a:t>
                      </a:r>
                      <a:r>
                        <a:rPr sz="1600" spc="2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C00000"/>
                          </a:solidFill>
                          <a:latin typeface="Carlito"/>
                          <a:cs typeface="Carlito"/>
                        </a:rPr>
                        <a:t>Б</a:t>
                      </a:r>
                      <a:endParaRPr sz="16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1205">
                <a:tc>
                  <a:txBody>
                    <a:bodyPr/>
                    <a:lstStyle/>
                    <a:p>
                      <a:pPr marL="153035">
                        <a:lnSpc>
                          <a:spcPts val="1880"/>
                        </a:lnSpc>
                      </a:pPr>
                      <a:r>
                        <a:rPr sz="1600" spc="-10" dirty="0">
                          <a:latin typeface="Carlito"/>
                          <a:cs typeface="Carlito"/>
                        </a:rPr>
                        <a:t>2. </a:t>
                      </a:r>
                      <a:r>
                        <a:rPr sz="1600" spc="-5" dirty="0">
                          <a:latin typeface="Carlito"/>
                          <a:cs typeface="Carlito"/>
                        </a:rPr>
                        <a:t>Литература </a:t>
                      </a:r>
                      <a:r>
                        <a:rPr sz="1600" b="1" spc="-5" dirty="0">
                          <a:latin typeface="Carlito"/>
                          <a:cs typeface="Carlito"/>
                        </a:rPr>
                        <a:t>Б, У</a:t>
                      </a:r>
                      <a:endParaRPr sz="16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1206">
                <a:tc>
                  <a:txBody>
                    <a:bodyPr/>
                    <a:lstStyle/>
                    <a:p>
                      <a:pPr marL="153035">
                        <a:lnSpc>
                          <a:spcPts val="1880"/>
                        </a:lnSpc>
                      </a:pPr>
                      <a:r>
                        <a:rPr sz="1600" spc="-5" dirty="0">
                          <a:latin typeface="Carlito"/>
                          <a:cs typeface="Carlito"/>
                        </a:rPr>
                        <a:t>3. Иностранный </a:t>
                      </a:r>
                      <a:r>
                        <a:rPr sz="1600" spc="-10" dirty="0">
                          <a:latin typeface="Carlito"/>
                          <a:cs typeface="Carlito"/>
                        </a:rPr>
                        <a:t>язык </a:t>
                      </a:r>
                      <a:r>
                        <a:rPr sz="1600" b="1" spc="-5" dirty="0">
                          <a:latin typeface="Carlito"/>
                          <a:cs typeface="Carlito"/>
                        </a:rPr>
                        <a:t>Б,</a:t>
                      </a:r>
                      <a:r>
                        <a:rPr sz="1600" b="1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600" b="1" spc="-5" dirty="0">
                          <a:latin typeface="Carlito"/>
                          <a:cs typeface="Carlito"/>
                        </a:rPr>
                        <a:t>У</a:t>
                      </a:r>
                      <a:endParaRPr sz="16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8886">
                <a:tc>
                  <a:txBody>
                    <a:bodyPr/>
                    <a:lstStyle/>
                    <a:p>
                      <a:pPr marL="153035" marR="603885">
                        <a:lnSpc>
                          <a:spcPts val="1920"/>
                        </a:lnSpc>
                        <a:spcBef>
                          <a:spcPts val="25"/>
                        </a:spcBef>
                      </a:pPr>
                      <a:r>
                        <a:rPr sz="1600" spc="-20" dirty="0">
                          <a:latin typeface="Carlito"/>
                          <a:cs typeface="Carlito"/>
                        </a:rPr>
                        <a:t>Родной </a:t>
                      </a:r>
                      <a:r>
                        <a:rPr sz="1600" spc="-10" dirty="0">
                          <a:latin typeface="Carlito"/>
                          <a:cs typeface="Carlito"/>
                        </a:rPr>
                        <a:t>язык </a:t>
                      </a:r>
                      <a:r>
                        <a:rPr sz="1600" spc="-5" dirty="0">
                          <a:latin typeface="Carlito"/>
                          <a:cs typeface="Carlito"/>
                        </a:rPr>
                        <a:t>и </a:t>
                      </a:r>
                      <a:r>
                        <a:rPr sz="1600" spc="-10" dirty="0">
                          <a:latin typeface="Carlito"/>
                          <a:cs typeface="Carlito"/>
                        </a:rPr>
                        <a:t>(или)  государственный</a:t>
                      </a:r>
                      <a:r>
                        <a:rPr sz="1600" spc="-6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600" spc="-10" dirty="0">
                          <a:latin typeface="Carlito"/>
                          <a:cs typeface="Carlito"/>
                        </a:rPr>
                        <a:t>язык  республики</a:t>
                      </a:r>
                      <a:r>
                        <a:rPr sz="1600" spc="-5" dirty="0">
                          <a:latin typeface="Carlito"/>
                          <a:cs typeface="Carlito"/>
                        </a:rPr>
                        <a:t> РФ</a:t>
                      </a:r>
                      <a:endParaRPr sz="1600">
                        <a:latin typeface="Carlito"/>
                        <a:cs typeface="Carlito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A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1332">
                <a:tc>
                  <a:txBody>
                    <a:bodyPr/>
                    <a:lstStyle/>
                    <a:p>
                      <a:pPr marL="153035">
                        <a:lnSpc>
                          <a:spcPts val="1880"/>
                        </a:lnSpc>
                      </a:pPr>
                      <a:r>
                        <a:rPr sz="1600" spc="-20" dirty="0">
                          <a:latin typeface="Carlito"/>
                          <a:cs typeface="Carlito"/>
                        </a:rPr>
                        <a:t>Родная</a:t>
                      </a:r>
                      <a:r>
                        <a:rPr sz="160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600" spc="-5" dirty="0">
                          <a:latin typeface="Carlito"/>
                          <a:cs typeface="Carlito"/>
                        </a:rPr>
                        <a:t>литература</a:t>
                      </a:r>
                      <a:endParaRPr sz="16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A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1206">
                <a:tc>
                  <a:txBody>
                    <a:bodyPr/>
                    <a:lstStyle/>
                    <a:p>
                      <a:pPr marL="153035">
                        <a:lnSpc>
                          <a:spcPts val="1880"/>
                        </a:lnSpc>
                      </a:pPr>
                      <a:r>
                        <a:rPr sz="1600" spc="-10" dirty="0">
                          <a:latin typeface="Carlito"/>
                          <a:cs typeface="Carlito"/>
                        </a:rPr>
                        <a:t>Второй </a:t>
                      </a:r>
                      <a:r>
                        <a:rPr sz="1600" spc="-5" dirty="0">
                          <a:latin typeface="Carlito"/>
                          <a:cs typeface="Carlito"/>
                        </a:rPr>
                        <a:t>иностранный</a:t>
                      </a:r>
                      <a:r>
                        <a:rPr sz="160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600" spc="-10" dirty="0">
                          <a:latin typeface="Carlito"/>
                          <a:cs typeface="Carlito"/>
                        </a:rPr>
                        <a:t>язык</a:t>
                      </a:r>
                      <a:endParaRPr sz="16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A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1206">
                <a:tc>
                  <a:txBody>
                    <a:bodyPr/>
                    <a:lstStyle/>
                    <a:p>
                      <a:pPr marL="153035">
                        <a:lnSpc>
                          <a:spcPts val="1880"/>
                        </a:lnSpc>
                      </a:pPr>
                      <a:r>
                        <a:rPr sz="1600" spc="-5" dirty="0">
                          <a:latin typeface="Carlito"/>
                          <a:cs typeface="Carlito"/>
                        </a:rPr>
                        <a:t>4. </a:t>
                      </a:r>
                      <a:r>
                        <a:rPr sz="1600" spc="-20" dirty="0">
                          <a:latin typeface="Carlito"/>
                          <a:cs typeface="Carlito"/>
                        </a:rPr>
                        <a:t>География </a:t>
                      </a:r>
                      <a:r>
                        <a:rPr sz="1600" b="1" spc="-5" dirty="0">
                          <a:latin typeface="Carlito"/>
                          <a:cs typeface="Carlito"/>
                        </a:rPr>
                        <a:t>Б,</a:t>
                      </a:r>
                      <a:r>
                        <a:rPr sz="1600" b="1" spc="3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600" b="1" spc="-5" dirty="0">
                          <a:latin typeface="Carlito"/>
                          <a:cs typeface="Carlito"/>
                        </a:rPr>
                        <a:t>У</a:t>
                      </a:r>
                      <a:endParaRPr sz="16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8670">
                <a:tc>
                  <a:txBody>
                    <a:bodyPr/>
                    <a:lstStyle/>
                    <a:p>
                      <a:pPr marL="15303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600" spc="-5" dirty="0">
                          <a:latin typeface="Carlito"/>
                          <a:cs typeface="Carlito"/>
                        </a:rPr>
                        <a:t>5. </a:t>
                      </a:r>
                      <a:r>
                        <a:rPr sz="1600" spc="-10" dirty="0">
                          <a:latin typeface="Carlito"/>
                          <a:cs typeface="Carlito"/>
                        </a:rPr>
                        <a:t>Математика </a:t>
                      </a:r>
                      <a:r>
                        <a:rPr sz="1600" b="1" spc="-5" dirty="0">
                          <a:latin typeface="Carlito"/>
                          <a:cs typeface="Carlito"/>
                        </a:rPr>
                        <a:t>Б, У</a:t>
                      </a:r>
                      <a:endParaRPr sz="1600">
                        <a:latin typeface="Carlito"/>
                        <a:cs typeface="Carlito"/>
                      </a:endParaRPr>
                    </a:p>
                  </a:txBody>
                  <a:tcPr marL="0" marR="0" marT="139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1206">
                <a:tc>
                  <a:txBody>
                    <a:bodyPr/>
                    <a:lstStyle/>
                    <a:p>
                      <a:pPr marL="153035">
                        <a:lnSpc>
                          <a:spcPts val="1880"/>
                        </a:lnSpc>
                      </a:pPr>
                      <a:r>
                        <a:rPr sz="1600" spc="-5" dirty="0">
                          <a:latin typeface="Carlito"/>
                          <a:cs typeface="Carlito"/>
                        </a:rPr>
                        <a:t>6. Информатика </a:t>
                      </a:r>
                      <a:r>
                        <a:rPr sz="1600" b="1" spc="-5" dirty="0">
                          <a:latin typeface="Carlito"/>
                          <a:cs typeface="Carlito"/>
                        </a:rPr>
                        <a:t>Б, У</a:t>
                      </a:r>
                      <a:endParaRPr sz="16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5" name="object 15"/>
          <p:cNvSpPr txBox="1"/>
          <p:nvPr/>
        </p:nvSpPr>
        <p:spPr>
          <a:xfrm>
            <a:off x="10002011" y="2308860"/>
            <a:ext cx="1511935" cy="1323340"/>
          </a:xfrm>
          <a:prstGeom prst="rect">
            <a:avLst/>
          </a:prstGeom>
          <a:solidFill>
            <a:srgbClr val="DAE2F3"/>
          </a:solidFill>
        </p:spPr>
        <p:txBody>
          <a:bodyPr vert="horz" wrap="square" lIns="0" tIns="33655" rIns="0" bIns="0" rtlCol="0">
            <a:spAutoFit/>
          </a:bodyPr>
          <a:lstStyle/>
          <a:p>
            <a:pPr marL="92710" marR="148590">
              <a:lnSpc>
                <a:spcPct val="100000"/>
              </a:lnSpc>
              <a:spcBef>
                <a:spcPts val="265"/>
              </a:spcBef>
            </a:pPr>
            <a:r>
              <a:rPr sz="1600" spc="-5" dirty="0">
                <a:latin typeface="Carlito"/>
                <a:cs typeface="Carlito"/>
              </a:rPr>
              <a:t>при наличии  возм</a:t>
            </a:r>
            <a:r>
              <a:rPr sz="1600" spc="-20" dirty="0">
                <a:latin typeface="Carlito"/>
                <a:cs typeface="Carlito"/>
              </a:rPr>
              <a:t>о</a:t>
            </a:r>
            <a:r>
              <a:rPr sz="1600" spc="-5" dirty="0">
                <a:latin typeface="Carlito"/>
                <a:cs typeface="Carlito"/>
              </a:rPr>
              <a:t>жнос</a:t>
            </a:r>
            <a:r>
              <a:rPr sz="1600" spc="-15" dirty="0">
                <a:latin typeface="Carlito"/>
                <a:cs typeface="Carlito"/>
              </a:rPr>
              <a:t>т</a:t>
            </a:r>
            <a:r>
              <a:rPr sz="1600" spc="-5" dirty="0">
                <a:latin typeface="Carlito"/>
                <a:cs typeface="Carlito"/>
              </a:rPr>
              <a:t>ей  </a:t>
            </a:r>
            <a:r>
              <a:rPr sz="1600" spc="-10" dirty="0">
                <a:latin typeface="Carlito"/>
                <a:cs typeface="Carlito"/>
              </a:rPr>
              <a:t>организации</a:t>
            </a:r>
            <a:r>
              <a:rPr sz="1600" spc="-70" dirty="0">
                <a:latin typeface="Carlito"/>
                <a:cs typeface="Carlito"/>
              </a:rPr>
              <a:t> </a:t>
            </a:r>
            <a:r>
              <a:rPr sz="1600" spc="-5" dirty="0">
                <a:latin typeface="Carlito"/>
                <a:cs typeface="Carlito"/>
              </a:rPr>
              <a:t>и  по </a:t>
            </a:r>
            <a:r>
              <a:rPr sz="1600" spc="-10" dirty="0">
                <a:latin typeface="Carlito"/>
                <a:cs typeface="Carlito"/>
              </a:rPr>
              <a:t>заявлению  </a:t>
            </a:r>
            <a:r>
              <a:rPr sz="1600" spc="-20" dirty="0">
                <a:latin typeface="Carlito"/>
                <a:cs typeface="Carlito"/>
              </a:rPr>
              <a:t>родителей</a:t>
            </a:r>
            <a:endParaRPr sz="1600">
              <a:latin typeface="Carlito"/>
              <a:cs typeface="Carlito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9754361" y="2381250"/>
            <a:ext cx="178435" cy="1202690"/>
          </a:xfrm>
          <a:custGeom>
            <a:avLst/>
            <a:gdLst/>
            <a:ahLst/>
            <a:cxnLst/>
            <a:rect l="l" t="t" r="r" b="b"/>
            <a:pathLst>
              <a:path w="178434" h="1202689">
                <a:moveTo>
                  <a:pt x="0" y="0"/>
                </a:moveTo>
                <a:lnTo>
                  <a:pt x="45014" y="30437"/>
                </a:lnTo>
                <a:lnTo>
                  <a:pt x="63055" y="65293"/>
                </a:lnTo>
                <a:lnTo>
                  <a:pt x="76990" y="110405"/>
                </a:lnTo>
                <a:lnTo>
                  <a:pt x="85971" y="163644"/>
                </a:lnTo>
                <a:lnTo>
                  <a:pt x="89154" y="222885"/>
                </a:lnTo>
                <a:lnTo>
                  <a:pt x="89154" y="378333"/>
                </a:lnTo>
                <a:lnTo>
                  <a:pt x="92336" y="437573"/>
                </a:lnTo>
                <a:lnTo>
                  <a:pt x="101317" y="490812"/>
                </a:lnTo>
                <a:lnTo>
                  <a:pt x="115252" y="535924"/>
                </a:lnTo>
                <a:lnTo>
                  <a:pt x="133293" y="570780"/>
                </a:lnTo>
                <a:lnTo>
                  <a:pt x="178308" y="601217"/>
                </a:lnTo>
                <a:lnTo>
                  <a:pt x="154594" y="609181"/>
                </a:lnTo>
                <a:lnTo>
                  <a:pt x="115252" y="666511"/>
                </a:lnTo>
                <a:lnTo>
                  <a:pt x="101317" y="711623"/>
                </a:lnTo>
                <a:lnTo>
                  <a:pt x="92336" y="764862"/>
                </a:lnTo>
                <a:lnTo>
                  <a:pt x="89154" y="824102"/>
                </a:lnTo>
                <a:lnTo>
                  <a:pt x="89154" y="979551"/>
                </a:lnTo>
                <a:lnTo>
                  <a:pt x="85971" y="1038791"/>
                </a:lnTo>
                <a:lnTo>
                  <a:pt x="76990" y="1092030"/>
                </a:lnTo>
                <a:lnTo>
                  <a:pt x="63055" y="1137142"/>
                </a:lnTo>
                <a:lnTo>
                  <a:pt x="45014" y="1171998"/>
                </a:lnTo>
                <a:lnTo>
                  <a:pt x="23713" y="1194472"/>
                </a:lnTo>
                <a:lnTo>
                  <a:pt x="0" y="1202436"/>
                </a:lnTo>
              </a:path>
            </a:pathLst>
          </a:custGeom>
          <a:ln w="19812">
            <a:solidFill>
              <a:srgbClr val="2E54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4142" y="116204"/>
            <a:ext cx="652525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/>
              <a:t>Профили обучения </a:t>
            </a:r>
            <a:r>
              <a:rPr sz="2400" dirty="0"/>
              <a:t>и сочетание </a:t>
            </a:r>
            <a:r>
              <a:rPr sz="2400" spc="-10" dirty="0"/>
              <a:t>предметов </a:t>
            </a:r>
            <a:r>
              <a:rPr sz="2400" dirty="0"/>
              <a:t>в</a:t>
            </a:r>
            <a:r>
              <a:rPr sz="2400" spc="-60" dirty="0"/>
              <a:t> </a:t>
            </a:r>
            <a:r>
              <a:rPr sz="2400" spc="-5" dirty="0"/>
              <a:t>них</a:t>
            </a:r>
            <a:endParaRPr sz="240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451751" y="877569"/>
          <a:ext cx="11276965" cy="619188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196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98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583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007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5" dirty="0">
                          <a:latin typeface="Carlito"/>
                          <a:cs typeface="Carlito"/>
                        </a:rPr>
                        <a:t>Профиль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marR="59245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10" dirty="0">
                          <a:latin typeface="Carlito"/>
                          <a:cs typeface="Carlito"/>
                        </a:rPr>
                        <a:t>Предметы </a:t>
                      </a:r>
                      <a:r>
                        <a:rPr sz="1800" b="1" spc="-15" dirty="0">
                          <a:latin typeface="Carlito"/>
                          <a:cs typeface="Carlito"/>
                        </a:rPr>
                        <a:t>углублённого </a:t>
                      </a:r>
                      <a:r>
                        <a:rPr sz="1800" b="1" spc="-5" dirty="0">
                          <a:latin typeface="Carlito"/>
                          <a:cs typeface="Carlito"/>
                        </a:rPr>
                        <a:t>изучения  (пример*)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 marR="74739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600" b="1" spc="-5" dirty="0">
                          <a:latin typeface="Carlito"/>
                          <a:cs typeface="Carlito"/>
                        </a:rPr>
                        <a:t>Право </a:t>
                      </a:r>
                      <a:r>
                        <a:rPr sz="1600" b="1" spc="-25" dirty="0">
                          <a:latin typeface="Carlito"/>
                          <a:cs typeface="Carlito"/>
                        </a:rPr>
                        <a:t>ОУ </a:t>
                      </a:r>
                      <a:r>
                        <a:rPr sz="1600" b="1" spc="-10" dirty="0">
                          <a:latin typeface="Carlito"/>
                          <a:cs typeface="Carlito"/>
                        </a:rPr>
                        <a:t>предложить обучающемуся </a:t>
                      </a:r>
                      <a:r>
                        <a:rPr sz="1600" b="1" spc="-5" dirty="0">
                          <a:latin typeface="Carlito"/>
                          <a:cs typeface="Carlito"/>
                        </a:rPr>
                        <a:t>третий  </a:t>
                      </a:r>
                      <a:r>
                        <a:rPr sz="1600" b="1" spc="-10" dirty="0">
                          <a:latin typeface="Carlito"/>
                          <a:cs typeface="Carlito"/>
                        </a:rPr>
                        <a:t>предмет </a:t>
                      </a:r>
                      <a:r>
                        <a:rPr sz="1600" b="1" spc="-5" dirty="0">
                          <a:latin typeface="Carlito"/>
                          <a:cs typeface="Carlito"/>
                        </a:rPr>
                        <a:t>на </a:t>
                      </a:r>
                      <a:r>
                        <a:rPr sz="1600" b="1" spc="-10" dirty="0">
                          <a:latin typeface="Carlito"/>
                          <a:cs typeface="Carlito"/>
                        </a:rPr>
                        <a:t>углубленном</a:t>
                      </a:r>
                      <a:r>
                        <a:rPr sz="1600" b="1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600" b="1" spc="-5" dirty="0">
                          <a:latin typeface="Carlito"/>
                          <a:cs typeface="Carlito"/>
                        </a:rPr>
                        <a:t>уровне</a:t>
                      </a:r>
                      <a:endParaRPr sz="1600">
                        <a:latin typeface="Carlito"/>
                        <a:cs typeface="Carlito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40" dirty="0">
                          <a:solidFill>
                            <a:srgbClr val="006FC0"/>
                          </a:solidFill>
                          <a:latin typeface="Carlito"/>
                          <a:cs typeface="Carlito"/>
                        </a:rPr>
                        <a:t>Технологический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spc="-10" dirty="0">
                          <a:latin typeface="Carlito"/>
                          <a:cs typeface="Carlito"/>
                        </a:rPr>
                        <a:t>математика </a:t>
                      </a:r>
                      <a:r>
                        <a:rPr sz="1800" dirty="0">
                          <a:latin typeface="Carlito"/>
                          <a:cs typeface="Carlito"/>
                        </a:rPr>
                        <a:t>+</a:t>
                      </a:r>
                      <a:r>
                        <a:rPr sz="1800" spc="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800" spc="-5" dirty="0">
                          <a:latin typeface="Carlito"/>
                          <a:cs typeface="Carlito"/>
                        </a:rPr>
                        <a:t>физика</a:t>
                      </a:r>
                      <a:endParaRPr sz="1800">
                        <a:latin typeface="Carlito"/>
                        <a:cs typeface="Carlito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spc="-10" dirty="0">
                          <a:latin typeface="Carlito"/>
                          <a:cs typeface="Carlito"/>
                        </a:rPr>
                        <a:t>математика </a:t>
                      </a:r>
                      <a:r>
                        <a:rPr sz="1800" dirty="0">
                          <a:latin typeface="Carlito"/>
                          <a:cs typeface="Carlito"/>
                        </a:rPr>
                        <a:t>+</a:t>
                      </a:r>
                      <a:r>
                        <a:rPr sz="1800" spc="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800" spc="-5" dirty="0">
                          <a:latin typeface="Carlito"/>
                          <a:cs typeface="Carlito"/>
                        </a:rPr>
                        <a:t>информатика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spc="-10" dirty="0">
                          <a:latin typeface="Carlito"/>
                          <a:cs typeface="Carlito"/>
                        </a:rPr>
                        <a:t>математика </a:t>
                      </a:r>
                      <a:r>
                        <a:rPr sz="1800" dirty="0">
                          <a:latin typeface="Carlito"/>
                          <a:cs typeface="Carlito"/>
                        </a:rPr>
                        <a:t>+ </a:t>
                      </a:r>
                      <a:r>
                        <a:rPr sz="1800" spc="-5" dirty="0">
                          <a:latin typeface="Carlito"/>
                          <a:cs typeface="Carlito"/>
                        </a:rPr>
                        <a:t>физика </a:t>
                      </a:r>
                      <a:r>
                        <a:rPr sz="1800" dirty="0">
                          <a:latin typeface="Carlito"/>
                          <a:cs typeface="Carlito"/>
                        </a:rPr>
                        <a:t>+ </a:t>
                      </a:r>
                      <a:r>
                        <a:rPr sz="1800" i="1" dirty="0">
                          <a:latin typeface="Carlito"/>
                          <a:cs typeface="Carlito"/>
                        </a:rPr>
                        <a:t>предмет</a:t>
                      </a:r>
                      <a:r>
                        <a:rPr sz="1800" i="1" spc="2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800" i="1" spc="-15" dirty="0">
                          <a:latin typeface="Carlito"/>
                          <a:cs typeface="Carlito"/>
                        </a:rPr>
                        <a:t>ОУ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07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spc="-30" dirty="0">
                          <a:solidFill>
                            <a:srgbClr val="006FC0"/>
                          </a:solidFill>
                          <a:latin typeface="Carlito"/>
                          <a:cs typeface="Carlito"/>
                        </a:rPr>
                        <a:t>Естественно-научный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5" dirty="0">
                          <a:latin typeface="Carlito"/>
                          <a:cs typeface="Carlito"/>
                        </a:rPr>
                        <a:t>химия </a:t>
                      </a:r>
                      <a:r>
                        <a:rPr sz="1800" dirty="0">
                          <a:latin typeface="Carlito"/>
                          <a:cs typeface="Carlito"/>
                        </a:rPr>
                        <a:t>+</a:t>
                      </a:r>
                      <a:r>
                        <a:rPr sz="1800" spc="1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800" spc="-10" dirty="0">
                          <a:latin typeface="Carlito"/>
                          <a:cs typeface="Carlito"/>
                        </a:rPr>
                        <a:t>биология</a:t>
                      </a:r>
                      <a:endParaRPr sz="1800">
                        <a:latin typeface="Carlito"/>
                        <a:cs typeface="Carlito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Carlito"/>
                          <a:cs typeface="Carlito"/>
                        </a:rPr>
                        <a:t>физика </a:t>
                      </a:r>
                      <a:r>
                        <a:rPr sz="1800" dirty="0">
                          <a:latin typeface="Carlito"/>
                          <a:cs typeface="Carlito"/>
                        </a:rPr>
                        <a:t>+</a:t>
                      </a:r>
                      <a:r>
                        <a:rPr sz="1800" spc="1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800" spc="-10" dirty="0">
                          <a:latin typeface="Carlito"/>
                          <a:cs typeface="Carlito"/>
                        </a:rPr>
                        <a:t>биология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5" dirty="0">
                          <a:latin typeface="Carlito"/>
                          <a:cs typeface="Carlito"/>
                        </a:rPr>
                        <a:t>химия </a:t>
                      </a:r>
                      <a:r>
                        <a:rPr sz="1800" dirty="0">
                          <a:latin typeface="Carlito"/>
                          <a:cs typeface="Carlito"/>
                        </a:rPr>
                        <a:t>+ </a:t>
                      </a:r>
                      <a:r>
                        <a:rPr sz="1800" spc="-10" dirty="0">
                          <a:latin typeface="Carlito"/>
                          <a:cs typeface="Carlito"/>
                        </a:rPr>
                        <a:t>биология </a:t>
                      </a:r>
                      <a:r>
                        <a:rPr sz="1800" dirty="0">
                          <a:latin typeface="Carlito"/>
                          <a:cs typeface="Carlito"/>
                        </a:rPr>
                        <a:t>+ </a:t>
                      </a:r>
                      <a:r>
                        <a:rPr sz="1800" i="1" dirty="0">
                          <a:latin typeface="Carlito"/>
                          <a:cs typeface="Carlito"/>
                        </a:rPr>
                        <a:t>предмет</a:t>
                      </a:r>
                      <a:r>
                        <a:rPr sz="1800" i="1" spc="4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800" i="1" spc="-15" dirty="0">
                          <a:latin typeface="Carlito"/>
                          <a:cs typeface="Carlito"/>
                        </a:rPr>
                        <a:t>ОУ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8872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spc="-35" dirty="0">
                          <a:solidFill>
                            <a:srgbClr val="006FC0"/>
                          </a:solidFill>
                          <a:latin typeface="Carlito"/>
                          <a:cs typeface="Carlito"/>
                        </a:rPr>
                        <a:t>Гуманитарный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5" dirty="0">
                          <a:latin typeface="Carlito"/>
                          <a:cs typeface="Carlito"/>
                        </a:rPr>
                        <a:t>обществознание </a:t>
                      </a:r>
                      <a:r>
                        <a:rPr sz="1800" dirty="0">
                          <a:latin typeface="Carlito"/>
                          <a:cs typeface="Carlito"/>
                        </a:rPr>
                        <a:t>+</a:t>
                      </a:r>
                      <a:r>
                        <a:rPr sz="1800" spc="3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800" spc="-5" dirty="0">
                          <a:latin typeface="Carlito"/>
                          <a:cs typeface="Carlito"/>
                        </a:rPr>
                        <a:t>литература</a:t>
                      </a:r>
                      <a:endParaRPr sz="1800">
                        <a:latin typeface="Carlito"/>
                        <a:cs typeface="Carlito"/>
                      </a:endParaRPr>
                    </a:p>
                    <a:p>
                      <a:pPr marL="91440" marR="868044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Carlito"/>
                          <a:cs typeface="Carlito"/>
                        </a:rPr>
                        <a:t>иностранный язык </a:t>
                      </a:r>
                      <a:r>
                        <a:rPr sz="1800" dirty="0">
                          <a:latin typeface="Carlito"/>
                          <a:cs typeface="Carlito"/>
                        </a:rPr>
                        <a:t>+ </a:t>
                      </a:r>
                      <a:r>
                        <a:rPr sz="1800" spc="-5" dirty="0">
                          <a:latin typeface="Carlito"/>
                          <a:cs typeface="Carlito"/>
                        </a:rPr>
                        <a:t>литература  </a:t>
                      </a:r>
                      <a:r>
                        <a:rPr sz="1800" spc="-10" dirty="0">
                          <a:latin typeface="Carlito"/>
                          <a:cs typeface="Carlito"/>
                        </a:rPr>
                        <a:t>история </a:t>
                      </a:r>
                      <a:r>
                        <a:rPr sz="1800" dirty="0">
                          <a:latin typeface="Carlito"/>
                          <a:cs typeface="Carlito"/>
                        </a:rPr>
                        <a:t>+</a:t>
                      </a:r>
                      <a:r>
                        <a:rPr sz="1800" spc="3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800" spc="-5" dirty="0">
                          <a:latin typeface="Carlito"/>
                          <a:cs typeface="Carlito"/>
                        </a:rPr>
                        <a:t>литература</a:t>
                      </a:r>
                      <a:endParaRPr sz="1800">
                        <a:latin typeface="Carlito"/>
                        <a:cs typeface="Carlito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Carlito"/>
                          <a:cs typeface="Carlito"/>
                        </a:rPr>
                        <a:t>иностранный язык </a:t>
                      </a:r>
                      <a:r>
                        <a:rPr sz="1800" dirty="0">
                          <a:latin typeface="Carlito"/>
                          <a:cs typeface="Carlito"/>
                        </a:rPr>
                        <a:t>+</a:t>
                      </a:r>
                      <a:r>
                        <a:rPr sz="1800" spc="3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800" spc="-5" dirty="0">
                          <a:latin typeface="Carlito"/>
                          <a:cs typeface="Carlito"/>
                        </a:rPr>
                        <a:t>обществознание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5" dirty="0">
                          <a:latin typeface="Carlito"/>
                          <a:cs typeface="Carlito"/>
                        </a:rPr>
                        <a:t>обществознание </a:t>
                      </a:r>
                      <a:r>
                        <a:rPr sz="1800" dirty="0">
                          <a:latin typeface="Carlito"/>
                          <a:cs typeface="Carlito"/>
                        </a:rPr>
                        <a:t>+ </a:t>
                      </a:r>
                      <a:r>
                        <a:rPr sz="1800" spc="-5" dirty="0">
                          <a:latin typeface="Carlito"/>
                          <a:cs typeface="Carlito"/>
                        </a:rPr>
                        <a:t>литература </a:t>
                      </a:r>
                      <a:r>
                        <a:rPr sz="1800" dirty="0">
                          <a:latin typeface="Carlito"/>
                          <a:cs typeface="Carlito"/>
                        </a:rPr>
                        <a:t>+ </a:t>
                      </a:r>
                      <a:r>
                        <a:rPr sz="1800" i="1" dirty="0">
                          <a:latin typeface="Carlito"/>
                          <a:cs typeface="Carlito"/>
                        </a:rPr>
                        <a:t>предмет</a:t>
                      </a:r>
                      <a:r>
                        <a:rPr sz="1800" i="1" spc="4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800" i="1" spc="-15" dirty="0">
                          <a:latin typeface="Carlito"/>
                          <a:cs typeface="Carlito"/>
                        </a:rPr>
                        <a:t>ОУ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91440" marR="69342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b="1" spc="-25" dirty="0">
                          <a:solidFill>
                            <a:srgbClr val="006FC0"/>
                          </a:solidFill>
                          <a:latin typeface="Carlito"/>
                          <a:cs typeface="Carlito"/>
                        </a:rPr>
                        <a:t>Социально-  </a:t>
                      </a:r>
                      <a:r>
                        <a:rPr sz="1800" b="1" spc="-20" dirty="0">
                          <a:solidFill>
                            <a:srgbClr val="006FC0"/>
                          </a:solidFill>
                          <a:latin typeface="Carlito"/>
                          <a:cs typeface="Carlito"/>
                        </a:rPr>
                        <a:t>э</a:t>
                      </a:r>
                      <a:r>
                        <a:rPr sz="1800" b="1" spc="-65" dirty="0">
                          <a:solidFill>
                            <a:srgbClr val="006FC0"/>
                          </a:solidFill>
                          <a:latin typeface="Carlito"/>
                          <a:cs typeface="Carlito"/>
                        </a:rPr>
                        <a:t>к</a:t>
                      </a:r>
                      <a:r>
                        <a:rPr sz="1800" b="1" spc="-20" dirty="0">
                          <a:solidFill>
                            <a:srgbClr val="006FC0"/>
                          </a:solidFill>
                          <a:latin typeface="Carlito"/>
                          <a:cs typeface="Carlito"/>
                        </a:rPr>
                        <a:t>о</a:t>
                      </a:r>
                      <a:r>
                        <a:rPr sz="1800" b="1" spc="-25" dirty="0">
                          <a:solidFill>
                            <a:srgbClr val="006FC0"/>
                          </a:solidFill>
                          <a:latin typeface="Carlito"/>
                          <a:cs typeface="Carlito"/>
                        </a:rPr>
                        <a:t>н</a:t>
                      </a:r>
                      <a:r>
                        <a:rPr sz="1800" b="1" spc="-20" dirty="0">
                          <a:solidFill>
                            <a:srgbClr val="006FC0"/>
                          </a:solidFill>
                          <a:latin typeface="Carlito"/>
                          <a:cs typeface="Carlito"/>
                        </a:rPr>
                        <a:t>о</a:t>
                      </a:r>
                      <a:r>
                        <a:rPr sz="1800" b="1" spc="-25" dirty="0">
                          <a:solidFill>
                            <a:srgbClr val="006FC0"/>
                          </a:solidFill>
                          <a:latin typeface="Carlito"/>
                          <a:cs typeface="Carlito"/>
                        </a:rPr>
                        <a:t>м</a:t>
                      </a:r>
                      <a:r>
                        <a:rPr sz="1800" b="1" spc="-20" dirty="0">
                          <a:solidFill>
                            <a:srgbClr val="006FC0"/>
                          </a:solidFill>
                          <a:latin typeface="Carlito"/>
                          <a:cs typeface="Carlito"/>
                        </a:rPr>
                        <a:t>и</a:t>
                      </a:r>
                      <a:r>
                        <a:rPr sz="1800" b="1" spc="-30" dirty="0">
                          <a:solidFill>
                            <a:srgbClr val="006FC0"/>
                          </a:solidFill>
                          <a:latin typeface="Carlito"/>
                          <a:cs typeface="Carlito"/>
                        </a:rPr>
                        <a:t>ч</a:t>
                      </a:r>
                      <a:r>
                        <a:rPr sz="1800" b="1" spc="-20" dirty="0">
                          <a:solidFill>
                            <a:srgbClr val="006FC0"/>
                          </a:solidFill>
                          <a:latin typeface="Carlito"/>
                          <a:cs typeface="Carlito"/>
                        </a:rPr>
                        <a:t>е</a:t>
                      </a:r>
                      <a:r>
                        <a:rPr sz="1800" b="1" spc="-25" dirty="0">
                          <a:solidFill>
                            <a:srgbClr val="006FC0"/>
                          </a:solidFill>
                          <a:latin typeface="Carlito"/>
                          <a:cs typeface="Carlito"/>
                        </a:rPr>
                        <a:t>с</a:t>
                      </a:r>
                      <a:r>
                        <a:rPr sz="1800" b="1" spc="-30" dirty="0">
                          <a:solidFill>
                            <a:srgbClr val="006FC0"/>
                          </a:solidFill>
                          <a:latin typeface="Carlito"/>
                          <a:cs typeface="Carlito"/>
                        </a:rPr>
                        <a:t>к</a:t>
                      </a:r>
                      <a:r>
                        <a:rPr sz="1800" b="1" spc="-20" dirty="0">
                          <a:solidFill>
                            <a:srgbClr val="006FC0"/>
                          </a:solidFill>
                          <a:latin typeface="Carlito"/>
                          <a:cs typeface="Carlito"/>
                        </a:rPr>
                        <a:t>и</a:t>
                      </a:r>
                      <a:r>
                        <a:rPr sz="1800" b="1" dirty="0">
                          <a:solidFill>
                            <a:srgbClr val="006FC0"/>
                          </a:solidFill>
                          <a:latin typeface="Carlito"/>
                          <a:cs typeface="Carlito"/>
                        </a:rPr>
                        <a:t>й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marR="100203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spc="-10" dirty="0">
                          <a:latin typeface="Carlito"/>
                          <a:cs typeface="Carlito"/>
                        </a:rPr>
                        <a:t>математика </a:t>
                      </a:r>
                      <a:r>
                        <a:rPr sz="1800" dirty="0">
                          <a:latin typeface="Carlito"/>
                          <a:cs typeface="Carlito"/>
                        </a:rPr>
                        <a:t>+ </a:t>
                      </a:r>
                      <a:r>
                        <a:rPr sz="1800" spc="-5" dirty="0">
                          <a:latin typeface="Carlito"/>
                          <a:cs typeface="Carlito"/>
                        </a:rPr>
                        <a:t>обществознание  обществознание </a:t>
                      </a:r>
                      <a:r>
                        <a:rPr sz="1800" dirty="0">
                          <a:latin typeface="Carlito"/>
                          <a:cs typeface="Carlito"/>
                        </a:rPr>
                        <a:t>+</a:t>
                      </a:r>
                      <a:r>
                        <a:rPr sz="1800" spc="2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800" spc="-5" dirty="0">
                          <a:latin typeface="Carlito"/>
                          <a:cs typeface="Carlito"/>
                        </a:rPr>
                        <a:t>география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spc="-10" dirty="0">
                          <a:latin typeface="Carlito"/>
                          <a:cs typeface="Carlito"/>
                        </a:rPr>
                        <a:t>математика </a:t>
                      </a:r>
                      <a:r>
                        <a:rPr sz="1800" dirty="0">
                          <a:latin typeface="Carlito"/>
                          <a:cs typeface="Carlito"/>
                        </a:rPr>
                        <a:t>+ </a:t>
                      </a:r>
                      <a:r>
                        <a:rPr sz="1800" spc="-5" dirty="0">
                          <a:latin typeface="Carlito"/>
                          <a:cs typeface="Carlito"/>
                        </a:rPr>
                        <a:t>обществознание </a:t>
                      </a:r>
                      <a:r>
                        <a:rPr sz="1800" dirty="0">
                          <a:latin typeface="Carlito"/>
                          <a:cs typeface="Carlito"/>
                        </a:rPr>
                        <a:t>+ </a:t>
                      </a:r>
                      <a:r>
                        <a:rPr sz="1800" i="1" dirty="0">
                          <a:latin typeface="Carlito"/>
                          <a:cs typeface="Carlito"/>
                        </a:rPr>
                        <a:t>предмет</a:t>
                      </a:r>
                      <a:r>
                        <a:rPr sz="1800" i="1" spc="4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800" i="1" spc="-15" dirty="0">
                          <a:latin typeface="Carlito"/>
                          <a:cs typeface="Carlito"/>
                        </a:rPr>
                        <a:t>ОУ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4112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b="1" spc="-30" dirty="0">
                          <a:solidFill>
                            <a:srgbClr val="006FC0"/>
                          </a:solidFill>
                          <a:latin typeface="Carlito"/>
                          <a:cs typeface="Carlito"/>
                        </a:rPr>
                        <a:t>Универсальный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spc="-5" dirty="0">
                          <a:latin typeface="Carlito"/>
                          <a:cs typeface="Carlito"/>
                        </a:rPr>
                        <a:t>два </a:t>
                      </a:r>
                      <a:r>
                        <a:rPr sz="1800" dirty="0">
                          <a:latin typeface="Carlito"/>
                          <a:cs typeface="Carlito"/>
                        </a:rPr>
                        <a:t>учебных </a:t>
                      </a:r>
                      <a:r>
                        <a:rPr sz="1800" spc="-10" dirty="0">
                          <a:latin typeface="Carlito"/>
                          <a:cs typeface="Carlito"/>
                        </a:rPr>
                        <a:t>предмета определяет </a:t>
                      </a:r>
                      <a:r>
                        <a:rPr sz="1800" spc="-15" dirty="0">
                          <a:latin typeface="Carlito"/>
                          <a:cs typeface="Carlito"/>
                        </a:rPr>
                        <a:t>ОУ</a:t>
                      </a:r>
                      <a:endParaRPr sz="1800">
                        <a:latin typeface="Carlito"/>
                        <a:cs typeface="Carlito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800" dirty="0">
                          <a:latin typeface="Carlito"/>
                          <a:cs typeface="Carlito"/>
                        </a:rPr>
                        <a:t>по </a:t>
                      </a:r>
                      <a:r>
                        <a:rPr sz="1800" spc="-5" dirty="0">
                          <a:latin typeface="Carlito"/>
                          <a:cs typeface="Carlito"/>
                        </a:rPr>
                        <a:t>заявлению</a:t>
                      </a:r>
                      <a:r>
                        <a:rPr sz="180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800" spc="-10" dirty="0">
                          <a:latin typeface="Carlito"/>
                          <a:cs typeface="Carlito"/>
                        </a:rPr>
                        <a:t>обучающегося</a:t>
                      </a:r>
                      <a:endParaRPr sz="1800">
                        <a:latin typeface="Carlito"/>
                        <a:cs typeface="Carlito"/>
                      </a:endParaRPr>
                    </a:p>
                    <a:p>
                      <a:pPr marL="91440" marR="517525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400" spc="-5" dirty="0">
                          <a:latin typeface="Carlito"/>
                          <a:cs typeface="Carlito"/>
                        </a:rPr>
                        <a:t>(иное сочетание </a:t>
                      </a:r>
                      <a:r>
                        <a:rPr sz="1400" spc="-10" dirty="0">
                          <a:latin typeface="Carlito"/>
                          <a:cs typeface="Carlito"/>
                        </a:rPr>
                        <a:t>предметов, </a:t>
                      </a:r>
                      <a:r>
                        <a:rPr sz="1400" spc="-5" dirty="0">
                          <a:latin typeface="Carlito"/>
                          <a:cs typeface="Carlito"/>
                        </a:rPr>
                        <a:t>чем предложено  </a:t>
                      </a:r>
                      <a:r>
                        <a:rPr sz="1400" dirty="0">
                          <a:latin typeface="Carlito"/>
                          <a:cs typeface="Carlito"/>
                        </a:rPr>
                        <a:t>в п. </a:t>
                      </a:r>
                      <a:r>
                        <a:rPr sz="1400" spc="-5" dirty="0">
                          <a:latin typeface="Carlito"/>
                          <a:cs typeface="Carlito"/>
                        </a:rPr>
                        <a:t>27.8 ФОП</a:t>
                      </a:r>
                      <a:r>
                        <a:rPr sz="1400" spc="-2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400" spc="-10" dirty="0">
                          <a:latin typeface="Carlito"/>
                          <a:cs typeface="Carlito"/>
                        </a:rPr>
                        <a:t>СОО)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 marR="44704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i="1" spc="-5" dirty="0">
                          <a:latin typeface="Carlito"/>
                          <a:cs typeface="Carlito"/>
                        </a:rPr>
                        <a:t>Универсальный </a:t>
                      </a:r>
                      <a:r>
                        <a:rPr sz="1800" i="1" dirty="0">
                          <a:latin typeface="Carlito"/>
                          <a:cs typeface="Carlito"/>
                        </a:rPr>
                        <a:t>профиль не </a:t>
                      </a:r>
                      <a:r>
                        <a:rPr sz="1800" i="1" spc="-10" dirty="0">
                          <a:latin typeface="Carlito"/>
                          <a:cs typeface="Carlito"/>
                        </a:rPr>
                        <a:t>может  </a:t>
                      </a:r>
                      <a:r>
                        <a:rPr sz="1800" i="1" spc="-5" dirty="0">
                          <a:latin typeface="Carlito"/>
                          <a:cs typeface="Carlito"/>
                        </a:rPr>
                        <a:t>содержать три </a:t>
                      </a:r>
                      <a:r>
                        <a:rPr sz="1800" i="1" dirty="0">
                          <a:latin typeface="Carlito"/>
                          <a:cs typeface="Carlito"/>
                        </a:rPr>
                        <a:t>предмета на </a:t>
                      </a:r>
                      <a:r>
                        <a:rPr sz="1800" i="1" spc="-5" dirty="0">
                          <a:latin typeface="Carlito"/>
                          <a:cs typeface="Carlito"/>
                        </a:rPr>
                        <a:t>углубленном  уровне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576783" y="6351828"/>
            <a:ext cx="44869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rlito"/>
                <a:cs typeface="Carlito"/>
              </a:rPr>
              <a:t>*п. </a:t>
            </a:r>
            <a:r>
              <a:rPr sz="1800" dirty="0">
                <a:latin typeface="Carlito"/>
                <a:cs typeface="Carlito"/>
              </a:rPr>
              <a:t>27.8 </a:t>
            </a:r>
            <a:r>
              <a:rPr sz="1800" spc="-5" dirty="0">
                <a:latin typeface="Carlito"/>
                <a:cs typeface="Carlito"/>
              </a:rPr>
              <a:t>Организационного </a:t>
            </a:r>
            <a:r>
              <a:rPr sz="1800" spc="-10" dirty="0">
                <a:latin typeface="Carlito"/>
                <a:cs typeface="Carlito"/>
              </a:rPr>
              <a:t>раздела </a:t>
            </a:r>
            <a:r>
              <a:rPr sz="1800" spc="-5" dirty="0">
                <a:latin typeface="Carlito"/>
                <a:cs typeface="Carlito"/>
              </a:rPr>
              <a:t>ФОП</a:t>
            </a:r>
            <a:r>
              <a:rPr sz="1800" spc="-50" dirty="0">
                <a:latin typeface="Carlito"/>
                <a:cs typeface="Carlito"/>
              </a:rPr>
              <a:t> </a:t>
            </a:r>
            <a:r>
              <a:rPr sz="1800" spc="-5" dirty="0">
                <a:latin typeface="Carlito"/>
                <a:cs typeface="Carlito"/>
              </a:rPr>
              <a:t>СОО</a:t>
            </a:r>
            <a:endParaRPr sz="1800">
              <a:latin typeface="Carlito"/>
              <a:cs typeface="Carl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251650" y="916050"/>
          <a:ext cx="7818117" cy="553805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805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456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31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10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10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5661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91211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320675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Carlito"/>
                          <a:cs typeface="Carlito"/>
                        </a:rPr>
                        <a:t>Предметная</a:t>
                      </a:r>
                      <a:r>
                        <a:rPr sz="1200" spc="-2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spc="-10" dirty="0">
                          <a:latin typeface="Carlito"/>
                          <a:cs typeface="Carlito"/>
                        </a:rPr>
                        <a:t>область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490220">
                        <a:lnSpc>
                          <a:spcPct val="100000"/>
                        </a:lnSpc>
                      </a:pPr>
                      <a:r>
                        <a:rPr sz="1200" spc="-10" dirty="0">
                          <a:latin typeface="Carlito"/>
                          <a:cs typeface="Carlito"/>
                        </a:rPr>
                        <a:t>Учебный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 предмет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4">
                  <a:txBody>
                    <a:bodyPr/>
                    <a:lstStyle/>
                    <a:p>
                      <a:pPr marL="315595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1200" spc="-10" dirty="0">
                          <a:latin typeface="Carlito"/>
                          <a:cs typeface="Carlito"/>
                        </a:rPr>
                        <a:t>Уровень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изучения предмета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/ </a:t>
                      </a:r>
                      <a:r>
                        <a:rPr sz="1200" spc="-10" dirty="0">
                          <a:latin typeface="Carlito"/>
                          <a:cs typeface="Carlito"/>
                        </a:rPr>
                        <a:t>количество</a:t>
                      </a:r>
                      <a:r>
                        <a:rPr sz="1200" spc="2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часов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482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4088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200" b="1" spc="-5" dirty="0">
                          <a:latin typeface="Carlito"/>
                          <a:cs typeface="Carlito"/>
                        </a:rPr>
                        <a:t>базовый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44640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200" b="1" spc="-10" dirty="0">
                          <a:latin typeface="Carlito"/>
                          <a:cs typeface="Carlito"/>
                        </a:rPr>
                        <a:t>углубленный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4088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200" b="1" dirty="0">
                          <a:latin typeface="Carlito"/>
                          <a:cs typeface="Carlito"/>
                        </a:rPr>
                        <a:t>10</a:t>
                      </a:r>
                      <a:r>
                        <a:rPr sz="1200" b="1" spc="-1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b="1" spc="-5" dirty="0">
                          <a:latin typeface="Carlito"/>
                          <a:cs typeface="Carlito"/>
                        </a:rPr>
                        <a:t>класс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200" b="1" dirty="0">
                          <a:latin typeface="Carlito"/>
                          <a:cs typeface="Carlito"/>
                        </a:rPr>
                        <a:t>11</a:t>
                      </a:r>
                      <a:r>
                        <a:rPr sz="1200" b="1" spc="-1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b="1" spc="-5" dirty="0">
                          <a:latin typeface="Carlito"/>
                          <a:cs typeface="Carlito"/>
                        </a:rPr>
                        <a:t>класс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200" b="1" dirty="0">
                          <a:latin typeface="Carlito"/>
                          <a:cs typeface="Carlito"/>
                        </a:rPr>
                        <a:t>10</a:t>
                      </a:r>
                      <a:r>
                        <a:rPr sz="1200" b="1" spc="-1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b="1" spc="-5" dirty="0">
                          <a:latin typeface="Carlito"/>
                          <a:cs typeface="Carlito"/>
                        </a:rPr>
                        <a:t>класс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ts val="1410"/>
                        </a:lnSpc>
                        <a:spcBef>
                          <a:spcPts val="95"/>
                        </a:spcBef>
                      </a:pPr>
                      <a:r>
                        <a:rPr sz="1200" b="1" dirty="0">
                          <a:latin typeface="Carlito"/>
                          <a:cs typeface="Carlito"/>
                        </a:rPr>
                        <a:t>11</a:t>
                      </a:r>
                      <a:r>
                        <a:rPr sz="1200" b="1" spc="-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b="1" spc="-10" dirty="0">
                          <a:latin typeface="Carlito"/>
                          <a:cs typeface="Carlito"/>
                        </a:rPr>
                        <a:t>класс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120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3962">
                <a:tc rowSpan="2">
                  <a:txBody>
                    <a:bodyPr/>
                    <a:lstStyle/>
                    <a:p>
                      <a:pPr marL="6350">
                        <a:lnSpc>
                          <a:spcPct val="100000"/>
                        </a:lnSpc>
                        <a:spcBef>
                          <a:spcPts val="845"/>
                        </a:spcBef>
                      </a:pPr>
                      <a:r>
                        <a:rPr sz="1200" spc="-5" dirty="0">
                          <a:latin typeface="Carlito"/>
                          <a:cs typeface="Carlito"/>
                        </a:rPr>
                        <a:t>Русский язык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и</a:t>
                      </a:r>
                      <a:r>
                        <a:rPr sz="1200" spc="4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литература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1073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200" spc="-5" dirty="0">
                          <a:latin typeface="Carlito"/>
                          <a:cs typeface="Carlito"/>
                        </a:rPr>
                        <a:t>Русский</a:t>
                      </a:r>
                      <a:r>
                        <a:rPr sz="1200" spc="2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язык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2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2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4088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073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200" spc="-5" dirty="0">
                          <a:latin typeface="Carlito"/>
                          <a:cs typeface="Carlito"/>
                        </a:rPr>
                        <a:t>Литература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3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3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5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5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4088">
                <a:tc rowSpan="2">
                  <a:txBody>
                    <a:bodyPr/>
                    <a:lstStyle/>
                    <a:p>
                      <a:pPr marL="6350" marR="515620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200" spc="-10" dirty="0">
                          <a:latin typeface="Carlito"/>
                          <a:cs typeface="Carlito"/>
                        </a:rPr>
                        <a:t>Родной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язык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и </a:t>
                      </a:r>
                      <a:r>
                        <a:rPr sz="1200" spc="-10" dirty="0">
                          <a:latin typeface="Carlito"/>
                          <a:cs typeface="Carlito"/>
                        </a:rPr>
                        <a:t>родная 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литература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158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200" spc="-10" dirty="0">
                          <a:latin typeface="Carlito"/>
                          <a:cs typeface="Carlito"/>
                        </a:rPr>
                        <a:t>Родной</a:t>
                      </a:r>
                      <a:r>
                        <a:rPr sz="1200" spc="1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язык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2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2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396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58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200" spc="-10" dirty="0">
                          <a:latin typeface="Carlito"/>
                          <a:cs typeface="Carlito"/>
                        </a:rPr>
                        <a:t>Родная</a:t>
                      </a:r>
                      <a:r>
                        <a:rPr sz="1200" spc="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литература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1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1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4088">
                <a:tc rowSpan="2">
                  <a:txBody>
                    <a:bodyPr/>
                    <a:lstStyle/>
                    <a:p>
                      <a:pPr marL="6350">
                        <a:lnSpc>
                          <a:spcPct val="100000"/>
                        </a:lnSpc>
                        <a:spcBef>
                          <a:spcPts val="844"/>
                        </a:spcBef>
                      </a:pPr>
                      <a:r>
                        <a:rPr sz="1200" spc="-5" dirty="0">
                          <a:latin typeface="Carlito"/>
                          <a:cs typeface="Carlito"/>
                        </a:rPr>
                        <a:t>Иностранные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языки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10731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200" spc="-5" dirty="0">
                          <a:latin typeface="Carlito"/>
                          <a:cs typeface="Carlito"/>
                        </a:rPr>
                        <a:t>Иностранный язык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3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3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5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5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396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0731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200" spc="-5" dirty="0">
                          <a:latin typeface="Carlito"/>
                          <a:cs typeface="Carlito"/>
                        </a:rPr>
                        <a:t>Второй иностранный</a:t>
                      </a:r>
                      <a:r>
                        <a:rPr sz="1200" spc="-2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язык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2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290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2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4089">
                <a:tc rowSpan="3">
                  <a:txBody>
                    <a:bodyPr/>
                    <a:lstStyle/>
                    <a:p>
                      <a:pPr marL="6350" marR="481965">
                        <a:lnSpc>
                          <a:spcPct val="100000"/>
                        </a:lnSpc>
                        <a:spcBef>
                          <a:spcPts val="930"/>
                        </a:spcBef>
                      </a:pPr>
                      <a:r>
                        <a:rPr sz="1200" spc="-5" dirty="0">
                          <a:latin typeface="Carlito"/>
                          <a:cs typeface="Carlito"/>
                        </a:rPr>
                        <a:t>О</a:t>
                      </a:r>
                      <a:r>
                        <a:rPr sz="1200" spc="-10" dirty="0">
                          <a:latin typeface="Carlito"/>
                          <a:cs typeface="Carlito"/>
                        </a:rPr>
                        <a:t>б</a:t>
                      </a:r>
                      <a:r>
                        <a:rPr sz="1200" spc="-15" dirty="0">
                          <a:latin typeface="Carlito"/>
                          <a:cs typeface="Carlito"/>
                        </a:rPr>
                        <a:t>щ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естве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н</a:t>
                      </a:r>
                      <a:r>
                        <a:rPr sz="1200" spc="-10" dirty="0">
                          <a:latin typeface="Carlito"/>
                          <a:cs typeface="Carlito"/>
                        </a:rPr>
                        <a:t>н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о-</a:t>
                      </a:r>
                      <a:r>
                        <a:rPr sz="1200" spc="-10" dirty="0">
                          <a:latin typeface="Carlito"/>
                          <a:cs typeface="Carlito"/>
                        </a:rPr>
                        <a:t>н</a:t>
                      </a:r>
                      <a:r>
                        <a:rPr sz="1200" spc="-15" dirty="0">
                          <a:latin typeface="Carlito"/>
                          <a:cs typeface="Carlito"/>
                        </a:rPr>
                        <a:t>а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уч</a:t>
                      </a:r>
                      <a:r>
                        <a:rPr sz="1200" spc="-10" dirty="0">
                          <a:latin typeface="Carlito"/>
                          <a:cs typeface="Carlito"/>
                        </a:rPr>
                        <a:t>н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ые 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предметы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1181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200" spc="-5" dirty="0">
                          <a:latin typeface="Carlito"/>
                          <a:cs typeface="Carlito"/>
                        </a:rPr>
                        <a:t>История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2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2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4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4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4088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181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200" spc="-5" dirty="0">
                          <a:latin typeface="Carlito"/>
                          <a:cs typeface="Carlito"/>
                        </a:rPr>
                        <a:t>Обществознание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2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2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4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4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396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181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200" spc="-15" dirty="0">
                          <a:latin typeface="Carlito"/>
                          <a:cs typeface="Carlito"/>
                        </a:rPr>
                        <a:t>География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1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1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940"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3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305"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3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00811"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635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spc="-5" dirty="0">
                          <a:latin typeface="Carlito"/>
                          <a:cs typeface="Carlito"/>
                        </a:rPr>
                        <a:t>Математика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и</a:t>
                      </a:r>
                      <a:r>
                        <a:rPr sz="1200" spc="-4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информатика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 marR="452120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200" spc="-5" dirty="0">
                          <a:latin typeface="Carlito"/>
                          <a:cs typeface="Carlito"/>
                        </a:rPr>
                        <a:t>Алгебра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и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начала  математического</a:t>
                      </a:r>
                      <a:r>
                        <a:rPr sz="1200" spc="-5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анализа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127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2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10413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3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10413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4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10413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4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10413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4088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200" spc="-15" dirty="0">
                          <a:latin typeface="Carlito"/>
                          <a:cs typeface="Carlito"/>
                        </a:rPr>
                        <a:t>Геометрия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2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1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3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3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0396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200" spc="-5" dirty="0">
                          <a:latin typeface="Carlito"/>
                          <a:cs typeface="Carlito"/>
                        </a:rPr>
                        <a:t>Вероятность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и</a:t>
                      </a:r>
                      <a:r>
                        <a:rPr sz="1200" spc="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spc="-10" dirty="0">
                          <a:latin typeface="Carlito"/>
                          <a:cs typeface="Carlito"/>
                        </a:rPr>
                        <a:t>статистика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1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1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1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1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0408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200" spc="-5" dirty="0">
                          <a:latin typeface="Carlito"/>
                          <a:cs typeface="Carlito"/>
                        </a:rPr>
                        <a:t>Информатика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1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1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4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4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04088">
                <a:tc rowSpan="3">
                  <a:txBody>
                    <a:bodyPr/>
                    <a:lstStyle/>
                    <a:p>
                      <a:pPr marL="6350" marR="582295">
                        <a:lnSpc>
                          <a:spcPct val="100000"/>
                        </a:lnSpc>
                        <a:spcBef>
                          <a:spcPts val="930"/>
                        </a:spcBef>
                      </a:pPr>
                      <a:r>
                        <a:rPr sz="1200" spc="-25" dirty="0">
                          <a:latin typeface="Carlito"/>
                          <a:cs typeface="Carlito"/>
                        </a:rPr>
                        <a:t>Е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с</a:t>
                      </a:r>
                      <a:r>
                        <a:rPr sz="1200" spc="-10" dirty="0">
                          <a:latin typeface="Carlito"/>
                          <a:cs typeface="Carlito"/>
                        </a:rPr>
                        <a:t>т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естве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н</a:t>
                      </a:r>
                      <a:r>
                        <a:rPr sz="1200" spc="-10" dirty="0">
                          <a:latin typeface="Carlito"/>
                          <a:cs typeface="Carlito"/>
                        </a:rPr>
                        <a:t>н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о-</a:t>
                      </a:r>
                      <a:r>
                        <a:rPr sz="1200" spc="-10" dirty="0">
                          <a:latin typeface="Carlito"/>
                          <a:cs typeface="Carlito"/>
                        </a:rPr>
                        <a:t>н</a:t>
                      </a:r>
                      <a:r>
                        <a:rPr sz="1200" spc="-15" dirty="0">
                          <a:latin typeface="Carlito"/>
                          <a:cs typeface="Carlito"/>
                        </a:rPr>
                        <a:t>а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уч</a:t>
                      </a:r>
                      <a:r>
                        <a:rPr sz="1200" spc="-10" dirty="0">
                          <a:latin typeface="Carlito"/>
                          <a:cs typeface="Carlito"/>
                        </a:rPr>
                        <a:t>н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ые 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предметы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1181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200" spc="-10" dirty="0">
                          <a:latin typeface="Carlito"/>
                          <a:cs typeface="Carlito"/>
                        </a:rPr>
                        <a:t>Физика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2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2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5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5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0396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181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200" spc="-5" dirty="0">
                          <a:latin typeface="Carlito"/>
                          <a:cs typeface="Carlito"/>
                        </a:rPr>
                        <a:t>Химия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1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1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3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3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04088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181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200" spc="-5" dirty="0">
                          <a:latin typeface="Carlito"/>
                          <a:cs typeface="Carlito"/>
                        </a:rPr>
                        <a:t>Биология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1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1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3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3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11074">
                <a:tc rowSpan="2">
                  <a:txBody>
                    <a:bodyPr/>
                    <a:lstStyle/>
                    <a:p>
                      <a:pPr marL="6350" marR="56515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200" spc="-10" dirty="0">
                          <a:latin typeface="Carlito"/>
                          <a:cs typeface="Carlito"/>
                        </a:rPr>
                        <a:t>Физическая </a:t>
                      </a:r>
                      <a:r>
                        <a:rPr sz="1200" spc="-15" dirty="0">
                          <a:latin typeface="Carlito"/>
                          <a:cs typeface="Carlito"/>
                        </a:rPr>
                        <a:t>культура,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основы  безопасности</a:t>
                      </a:r>
                      <a:endParaRPr sz="1200">
                        <a:latin typeface="Carlito"/>
                        <a:cs typeface="Carlito"/>
                      </a:endParaRPr>
                    </a:p>
                    <a:p>
                      <a:pPr marL="6350">
                        <a:lnSpc>
                          <a:spcPct val="100000"/>
                        </a:lnSpc>
                      </a:pPr>
                      <a:r>
                        <a:rPr sz="1200" spc="-10" dirty="0">
                          <a:latin typeface="Carlito"/>
                          <a:cs typeface="Carlito"/>
                        </a:rPr>
                        <a:t>жизнедеятельности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196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200" spc="-10" dirty="0">
                          <a:latin typeface="Carlito"/>
                          <a:cs typeface="Carlito"/>
                        </a:rPr>
                        <a:t>Физическая</a:t>
                      </a:r>
                      <a:r>
                        <a:rPr sz="1200" spc="3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spc="-15" dirty="0">
                          <a:latin typeface="Carlito"/>
                          <a:cs typeface="Carlito"/>
                        </a:rPr>
                        <a:t>культура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2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2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38646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96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ct val="100000"/>
                        </a:lnSpc>
                        <a:spcBef>
                          <a:spcPts val="765"/>
                        </a:spcBef>
                      </a:pPr>
                      <a:r>
                        <a:rPr sz="1200" spc="-10" dirty="0">
                          <a:latin typeface="Carlito"/>
                          <a:cs typeface="Carlito"/>
                        </a:rPr>
                        <a:t>ОБЖ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971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765"/>
                        </a:spcBef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1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971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765"/>
                        </a:spcBef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1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971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1842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200" spc="-5" dirty="0">
                          <a:latin typeface="Carlito"/>
                          <a:cs typeface="Carlito"/>
                        </a:rPr>
                        <a:t>Индивидуальный</a:t>
                      </a:r>
                      <a:r>
                        <a:rPr sz="1200" spc="1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проект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1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400799">
                <a:tc gridSpan="2">
                  <a:txBody>
                    <a:bodyPr/>
                    <a:lstStyle/>
                    <a:p>
                      <a:pPr marL="6350" marR="539750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200" spc="-10" dirty="0">
                          <a:latin typeface="Carlito"/>
                          <a:cs typeface="Carlito"/>
                        </a:rPr>
                        <a:t>Дополнительные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учебные предметы, курсы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по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выбору  </a:t>
                      </a:r>
                      <a:r>
                        <a:rPr sz="1200" spc="-10" dirty="0">
                          <a:latin typeface="Carlito"/>
                          <a:cs typeface="Carlito"/>
                        </a:rPr>
                        <a:t>обучающихся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62482" y="82422"/>
            <a:ext cx="8224317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10" dirty="0"/>
              <a:t>Количество </a:t>
            </a:r>
            <a:r>
              <a:rPr sz="2400" spc="-5" dirty="0"/>
              <a:t>часов по </a:t>
            </a:r>
            <a:r>
              <a:rPr sz="2400" spc="-10" dirty="0"/>
              <a:t>предметам </a:t>
            </a:r>
            <a:r>
              <a:rPr sz="2400" spc="-5" dirty="0"/>
              <a:t>для формирования  </a:t>
            </a:r>
            <a:r>
              <a:rPr sz="2400" spc="-15" dirty="0"/>
              <a:t>школой </a:t>
            </a:r>
            <a:r>
              <a:rPr sz="2400" spc="-10" dirty="0"/>
              <a:t>профильного </a:t>
            </a:r>
            <a:r>
              <a:rPr sz="2400" spc="-5" dirty="0"/>
              <a:t>учебного плана </a:t>
            </a:r>
            <a:r>
              <a:rPr sz="2400" dirty="0"/>
              <a:t>уровня</a:t>
            </a:r>
            <a:r>
              <a:rPr sz="2400" spc="-30" dirty="0"/>
              <a:t> </a:t>
            </a:r>
            <a:r>
              <a:rPr sz="2400" spc="-5" dirty="0"/>
              <a:t>СОО</a:t>
            </a:r>
            <a:endParaRPr sz="2400" dirty="0"/>
          </a:p>
        </p:txBody>
      </p:sp>
      <p:sp>
        <p:nvSpPr>
          <p:cNvPr id="4" name="object 4"/>
          <p:cNvSpPr txBox="1"/>
          <p:nvPr/>
        </p:nvSpPr>
        <p:spPr>
          <a:xfrm>
            <a:off x="8317356" y="5257800"/>
            <a:ext cx="3702050" cy="1092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35" marR="285750" indent="-1270" algn="just">
              <a:lnSpc>
                <a:spcPct val="100000"/>
              </a:lnSpc>
              <a:spcBef>
                <a:spcPts val="100"/>
              </a:spcBef>
            </a:pPr>
            <a:r>
              <a:rPr sz="1400" u="sng" spc="-34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400" i="1" u="sng" spc="-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Справочно:</a:t>
            </a:r>
            <a:r>
              <a:rPr sz="1400" i="1" spc="-5" dirty="0">
                <a:latin typeface="Carlito"/>
                <a:cs typeface="Carlito"/>
              </a:rPr>
              <a:t> </a:t>
            </a:r>
            <a:r>
              <a:rPr sz="1400" spc="-10" dirty="0">
                <a:latin typeface="Carlito"/>
                <a:cs typeface="Carlito"/>
              </a:rPr>
              <a:t>количество </a:t>
            </a:r>
            <a:r>
              <a:rPr sz="1400" spc="-5" dirty="0">
                <a:latin typeface="Carlito"/>
                <a:cs typeface="Carlito"/>
              </a:rPr>
              <a:t>часов </a:t>
            </a:r>
            <a:r>
              <a:rPr sz="1400" dirty="0">
                <a:latin typeface="Carlito"/>
                <a:cs typeface="Carlito"/>
              </a:rPr>
              <a:t>на </a:t>
            </a:r>
            <a:r>
              <a:rPr sz="1400" spc="-5" dirty="0">
                <a:latin typeface="Carlito"/>
                <a:cs typeface="Carlito"/>
              </a:rPr>
              <a:t>физическую  </a:t>
            </a:r>
            <a:r>
              <a:rPr sz="1400" spc="-20" dirty="0">
                <a:latin typeface="Carlito"/>
                <a:cs typeface="Carlito"/>
              </a:rPr>
              <a:t>культуру </a:t>
            </a:r>
            <a:r>
              <a:rPr sz="1400" dirty="0">
                <a:latin typeface="Carlito"/>
                <a:cs typeface="Carlito"/>
              </a:rPr>
              <a:t>в учебном плане </a:t>
            </a:r>
            <a:r>
              <a:rPr sz="1400" spc="-15" dirty="0">
                <a:latin typeface="Carlito"/>
                <a:cs typeface="Carlito"/>
              </a:rPr>
              <a:t>школы </a:t>
            </a:r>
            <a:r>
              <a:rPr sz="1400" spc="-5" dirty="0">
                <a:latin typeface="Carlito"/>
                <a:cs typeface="Carlito"/>
              </a:rPr>
              <a:t>берется </a:t>
            </a:r>
            <a:r>
              <a:rPr sz="1400" dirty="0">
                <a:latin typeface="Carlito"/>
                <a:cs typeface="Carlito"/>
              </a:rPr>
              <a:t>из  </a:t>
            </a:r>
            <a:r>
              <a:rPr sz="1400" spc="-5" dirty="0">
                <a:latin typeface="Carlito"/>
                <a:cs typeface="Carlito"/>
              </a:rPr>
              <a:t>ФРП или </a:t>
            </a:r>
            <a:r>
              <a:rPr sz="1400" dirty="0">
                <a:latin typeface="Carlito"/>
                <a:cs typeface="Carlito"/>
              </a:rPr>
              <a:t>ПРП </a:t>
            </a:r>
            <a:r>
              <a:rPr sz="1400" spc="-5" dirty="0">
                <a:latin typeface="Carlito"/>
                <a:cs typeface="Carlito"/>
              </a:rPr>
              <a:t>(если ФРП или </a:t>
            </a:r>
            <a:r>
              <a:rPr sz="1400" dirty="0">
                <a:latin typeface="Carlito"/>
                <a:cs typeface="Carlito"/>
              </a:rPr>
              <a:t>ПРП</a:t>
            </a:r>
            <a:r>
              <a:rPr sz="1400" spc="30" dirty="0">
                <a:latin typeface="Carlito"/>
                <a:cs typeface="Carlito"/>
              </a:rPr>
              <a:t> </a:t>
            </a:r>
            <a:r>
              <a:rPr sz="1400" spc="-10" dirty="0">
                <a:latin typeface="Carlito"/>
                <a:cs typeface="Carlito"/>
              </a:rPr>
              <a:t>позволяют</a:t>
            </a:r>
            <a:endParaRPr sz="1400" dirty="0">
              <a:latin typeface="Carlito"/>
              <a:cs typeface="Carlito"/>
            </a:endParaRPr>
          </a:p>
          <a:p>
            <a:pPr marL="13335" marR="5080">
              <a:lnSpc>
                <a:spcPct val="100000"/>
              </a:lnSpc>
              <a:spcBef>
                <a:spcPts val="5"/>
              </a:spcBef>
            </a:pPr>
            <a:r>
              <a:rPr sz="1400" spc="-5" dirty="0">
                <a:latin typeface="Carlito"/>
                <a:cs typeface="Carlito"/>
              </a:rPr>
              <a:t>реализовать предмет </a:t>
            </a:r>
            <a:r>
              <a:rPr sz="1400" dirty="0">
                <a:latin typeface="Carlito"/>
                <a:cs typeface="Carlito"/>
              </a:rPr>
              <a:t>в </a:t>
            </a:r>
            <a:r>
              <a:rPr sz="1400" spc="-5" dirty="0">
                <a:latin typeface="Carlito"/>
                <a:cs typeface="Carlito"/>
              </a:rPr>
              <a:t>объеме </a:t>
            </a:r>
            <a:r>
              <a:rPr sz="1400" dirty="0">
                <a:latin typeface="Carlito"/>
                <a:cs typeface="Carlito"/>
              </a:rPr>
              <a:t>2 часа в </a:t>
            </a:r>
            <a:r>
              <a:rPr sz="1400" spc="-15" dirty="0">
                <a:latin typeface="Carlito"/>
                <a:cs typeface="Carlito"/>
              </a:rPr>
              <a:t>неделю,  </a:t>
            </a:r>
            <a:r>
              <a:rPr sz="1400" spc="-10" dirty="0">
                <a:latin typeface="Carlito"/>
                <a:cs typeface="Carlito"/>
              </a:rPr>
              <a:t>то </a:t>
            </a:r>
            <a:r>
              <a:rPr sz="1400" spc="-15" dirty="0">
                <a:latin typeface="Carlito"/>
                <a:cs typeface="Carlito"/>
              </a:rPr>
              <a:t>ОУ </a:t>
            </a:r>
            <a:r>
              <a:rPr sz="1400" dirty="0">
                <a:latin typeface="Carlito"/>
                <a:cs typeface="Carlito"/>
              </a:rPr>
              <a:t>вправе выбрать </a:t>
            </a:r>
            <a:r>
              <a:rPr sz="1400" spc="-5" dirty="0">
                <a:latin typeface="Carlito"/>
                <a:cs typeface="Carlito"/>
              </a:rPr>
              <a:t>такую программу)</a:t>
            </a:r>
            <a:endParaRPr sz="1400" dirty="0">
              <a:latin typeface="Carlito"/>
              <a:cs typeface="Carlito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589007" y="1848611"/>
            <a:ext cx="1324610" cy="1158240"/>
          </a:xfrm>
          <a:custGeom>
            <a:avLst/>
            <a:gdLst/>
            <a:ahLst/>
            <a:cxnLst/>
            <a:rect l="l" t="t" r="r" b="b"/>
            <a:pathLst>
              <a:path w="1324609" h="1158239">
                <a:moveTo>
                  <a:pt x="1324355" y="0"/>
                </a:moveTo>
                <a:lnTo>
                  <a:pt x="0" y="0"/>
                </a:lnTo>
                <a:lnTo>
                  <a:pt x="0" y="1158239"/>
                </a:lnTo>
                <a:lnTo>
                  <a:pt x="1324355" y="1158239"/>
                </a:lnTo>
                <a:lnTo>
                  <a:pt x="1324355" y="0"/>
                </a:lnTo>
                <a:close/>
              </a:path>
            </a:pathLst>
          </a:custGeom>
          <a:solidFill>
            <a:srgbClr val="C5DF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589007" y="1848611"/>
            <a:ext cx="1324610" cy="1158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 marL="1270" algn="ctr">
              <a:lnSpc>
                <a:spcPts val="1430"/>
              </a:lnSpc>
              <a:spcBef>
                <a:spcPts val="830"/>
              </a:spcBef>
            </a:pPr>
            <a:r>
              <a:rPr sz="1200" spc="-5" dirty="0">
                <a:latin typeface="Carlito"/>
                <a:cs typeface="Carlito"/>
              </a:rPr>
              <a:t>Использование</a:t>
            </a:r>
            <a:endParaRPr sz="1200">
              <a:latin typeface="Carlito"/>
              <a:cs typeface="Carlito"/>
            </a:endParaRPr>
          </a:p>
          <a:p>
            <a:pPr marL="1270" algn="ctr">
              <a:lnSpc>
                <a:spcPts val="1670"/>
              </a:lnSpc>
            </a:pPr>
            <a:r>
              <a:rPr sz="1400" b="1" dirty="0">
                <a:latin typeface="Carlito"/>
                <a:cs typeface="Carlito"/>
              </a:rPr>
              <a:t>ФРП</a:t>
            </a:r>
            <a:endParaRPr sz="1400">
              <a:latin typeface="Carlito"/>
              <a:cs typeface="Carlito"/>
            </a:endParaRPr>
          </a:p>
          <a:p>
            <a:pPr marL="635" algn="ctr">
              <a:lnSpc>
                <a:spcPct val="100000"/>
              </a:lnSpc>
              <a:spcBef>
                <a:spcPts val="20"/>
              </a:spcBef>
            </a:pPr>
            <a:r>
              <a:rPr sz="12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rlito"/>
                <a:cs typeface="Carlito"/>
                <a:hlinkClick r:id="rId2"/>
              </a:rPr>
              <a:t>https://edsoo.ru/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9589007" y="3468623"/>
            <a:ext cx="1324610" cy="1158240"/>
          </a:xfrm>
          <a:custGeom>
            <a:avLst/>
            <a:gdLst/>
            <a:ahLst/>
            <a:cxnLst/>
            <a:rect l="l" t="t" r="r" b="b"/>
            <a:pathLst>
              <a:path w="1324609" h="1158239">
                <a:moveTo>
                  <a:pt x="1324355" y="0"/>
                </a:moveTo>
                <a:lnTo>
                  <a:pt x="0" y="0"/>
                </a:lnTo>
                <a:lnTo>
                  <a:pt x="0" y="1158239"/>
                </a:lnTo>
                <a:lnTo>
                  <a:pt x="1324355" y="1158239"/>
                </a:lnTo>
                <a:lnTo>
                  <a:pt x="1324355" y="0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9589007" y="3468623"/>
            <a:ext cx="1324610" cy="1158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 marL="1270" algn="ctr">
              <a:lnSpc>
                <a:spcPts val="1430"/>
              </a:lnSpc>
              <a:spcBef>
                <a:spcPts val="830"/>
              </a:spcBef>
            </a:pPr>
            <a:r>
              <a:rPr sz="1200" spc="-5" dirty="0">
                <a:latin typeface="Carlito"/>
                <a:cs typeface="Carlito"/>
              </a:rPr>
              <a:t>Использование</a:t>
            </a:r>
            <a:endParaRPr sz="1200">
              <a:latin typeface="Carlito"/>
              <a:cs typeface="Carlito"/>
            </a:endParaRPr>
          </a:p>
          <a:p>
            <a:pPr algn="ctr">
              <a:lnSpc>
                <a:spcPts val="1670"/>
              </a:lnSpc>
            </a:pPr>
            <a:r>
              <a:rPr sz="1400" b="1" dirty="0">
                <a:latin typeface="Carlito"/>
                <a:cs typeface="Carlito"/>
              </a:rPr>
              <a:t>ПРП</a:t>
            </a:r>
            <a:endParaRPr sz="1400">
              <a:latin typeface="Carlito"/>
              <a:cs typeface="Carlito"/>
            </a:endParaRPr>
          </a:p>
          <a:p>
            <a:pPr marL="635" algn="ctr">
              <a:lnSpc>
                <a:spcPct val="100000"/>
              </a:lnSpc>
              <a:spcBef>
                <a:spcPts val="20"/>
              </a:spcBef>
            </a:pPr>
            <a:r>
              <a:rPr sz="12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rlito"/>
                <a:cs typeface="Carlito"/>
                <a:hlinkClick r:id="rId2"/>
              </a:rPr>
              <a:t>https://edsoo.ru/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9921240" y="4294504"/>
            <a:ext cx="659256" cy="6635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912095" y="2723769"/>
            <a:ext cx="659256" cy="6635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8427211" y="528320"/>
            <a:ext cx="345694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006FC0"/>
                </a:solidFill>
                <a:latin typeface="Carlito"/>
                <a:cs typeface="Carlito"/>
              </a:rPr>
              <a:t>Рабочие программы на базовом</a:t>
            </a:r>
            <a:r>
              <a:rPr sz="1800" b="1" spc="-45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1800" b="1" dirty="0">
                <a:solidFill>
                  <a:srgbClr val="006FC0"/>
                </a:solidFill>
                <a:latin typeface="Carlito"/>
                <a:cs typeface="Carlito"/>
              </a:rPr>
              <a:t>и  </a:t>
            </a:r>
            <a:r>
              <a:rPr sz="1800" b="1" spc="-10" dirty="0">
                <a:solidFill>
                  <a:srgbClr val="006FC0"/>
                </a:solidFill>
                <a:latin typeface="Carlito"/>
                <a:cs typeface="Carlito"/>
              </a:rPr>
              <a:t>углубленном </a:t>
            </a:r>
            <a:r>
              <a:rPr sz="1800" b="1" dirty="0">
                <a:solidFill>
                  <a:srgbClr val="006FC0"/>
                </a:solidFill>
                <a:latin typeface="Carlito"/>
                <a:cs typeface="Carlito"/>
              </a:rPr>
              <a:t>уровнях</a:t>
            </a:r>
            <a:endParaRPr sz="1800">
              <a:latin typeface="Carlito"/>
              <a:cs typeface="Carlito"/>
            </a:endParaRPr>
          </a:p>
          <a:p>
            <a:pPr marL="1905" algn="ctr">
              <a:lnSpc>
                <a:spcPct val="100000"/>
              </a:lnSpc>
            </a:pPr>
            <a:r>
              <a:rPr sz="1800" b="1" dirty="0">
                <a:solidFill>
                  <a:srgbClr val="006FC0"/>
                </a:solidFill>
                <a:latin typeface="Carlito"/>
                <a:cs typeface="Carlito"/>
              </a:rPr>
              <a:t>в </a:t>
            </a:r>
            <a:r>
              <a:rPr sz="1800" b="1" spc="-5" dirty="0">
                <a:solidFill>
                  <a:srgbClr val="006FC0"/>
                </a:solidFill>
                <a:latin typeface="Carlito"/>
                <a:cs typeface="Carlito"/>
              </a:rPr>
              <a:t>2023-2024 учебном</a:t>
            </a:r>
            <a:r>
              <a:rPr sz="1800" b="1" spc="-10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1800" b="1" spc="-25" dirty="0">
                <a:solidFill>
                  <a:srgbClr val="006FC0"/>
                </a:solidFill>
                <a:latin typeface="Carlito"/>
                <a:cs typeface="Carlito"/>
              </a:rPr>
              <a:t>году</a:t>
            </a:r>
            <a:endParaRPr sz="1800">
              <a:latin typeface="Carlito"/>
              <a:cs typeface="Carlito"/>
            </a:endParaRPr>
          </a:p>
          <a:p>
            <a:pPr marL="3810" algn="ctr">
              <a:lnSpc>
                <a:spcPct val="100000"/>
              </a:lnSpc>
            </a:pPr>
            <a:r>
              <a:rPr sz="1800" b="1" spc="-20" dirty="0">
                <a:solidFill>
                  <a:srgbClr val="006FC0"/>
                </a:solidFill>
                <a:latin typeface="Carlito"/>
                <a:cs typeface="Carlito"/>
              </a:rPr>
              <a:t>только </a:t>
            </a:r>
            <a:r>
              <a:rPr sz="1800" b="1" spc="-5" dirty="0">
                <a:solidFill>
                  <a:srgbClr val="006FC0"/>
                </a:solidFill>
                <a:latin typeface="Carlito"/>
                <a:cs typeface="Carlito"/>
              </a:rPr>
              <a:t>для </a:t>
            </a:r>
            <a:r>
              <a:rPr sz="1800" b="1" dirty="0">
                <a:solidFill>
                  <a:srgbClr val="006FC0"/>
                </a:solidFill>
                <a:latin typeface="Carlito"/>
                <a:cs typeface="Carlito"/>
              </a:rPr>
              <a:t>10-х</a:t>
            </a:r>
            <a:r>
              <a:rPr sz="1800" b="1" spc="15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1800" b="1" spc="-5" dirty="0">
                <a:solidFill>
                  <a:srgbClr val="006FC0"/>
                </a:solidFill>
                <a:latin typeface="Carlito"/>
                <a:cs typeface="Carlito"/>
              </a:rPr>
              <a:t>классов</a:t>
            </a:r>
            <a:endParaRPr sz="1800">
              <a:latin typeface="Carlito"/>
              <a:cs typeface="Carl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3799" y="16256"/>
            <a:ext cx="11127105" cy="9410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Вариант учебного </a:t>
            </a:r>
            <a:r>
              <a:rPr spc="-5" dirty="0"/>
              <a:t>плана </a:t>
            </a:r>
            <a:r>
              <a:rPr spc="-15" dirty="0"/>
              <a:t>школы </a:t>
            </a:r>
            <a:r>
              <a:rPr spc="-10" dirty="0"/>
              <a:t>технологического</a:t>
            </a:r>
            <a:r>
              <a:rPr spc="-105" dirty="0"/>
              <a:t> </a:t>
            </a:r>
            <a:r>
              <a:rPr dirty="0"/>
              <a:t>профиля</a:t>
            </a: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pc="-5" dirty="0"/>
              <a:t>(</a:t>
            </a:r>
            <a:r>
              <a:rPr i="1" spc="-5" dirty="0">
                <a:latin typeface="Carlito"/>
                <a:cs typeface="Carlito"/>
              </a:rPr>
              <a:t>инженерный </a:t>
            </a:r>
            <a:r>
              <a:rPr i="1" dirty="0">
                <a:latin typeface="Carlito"/>
                <a:cs typeface="Carlito"/>
              </a:rPr>
              <a:t>класс </a:t>
            </a:r>
            <a:r>
              <a:rPr i="1" spc="-5" dirty="0">
                <a:latin typeface="Carlito"/>
                <a:cs typeface="Carlito"/>
              </a:rPr>
              <a:t>по профилю </a:t>
            </a:r>
            <a:r>
              <a:rPr i="1" dirty="0">
                <a:latin typeface="Carlito"/>
                <a:cs typeface="Carlito"/>
              </a:rPr>
              <a:t>«авиастроение»</a:t>
            </a:r>
            <a:r>
              <a:rPr dirty="0"/>
              <a:t>) с </a:t>
            </a:r>
            <a:r>
              <a:rPr spc="-10" dirty="0"/>
              <a:t>углублённым </a:t>
            </a:r>
            <a:r>
              <a:rPr spc="-5" dirty="0"/>
              <a:t>изучением </a:t>
            </a:r>
            <a:r>
              <a:rPr spc="-10" dirty="0"/>
              <a:t>математики </a:t>
            </a:r>
            <a:r>
              <a:rPr dirty="0"/>
              <a:t>и </a:t>
            </a:r>
            <a:r>
              <a:rPr spc="-5" dirty="0"/>
              <a:t>физики  при 6-дневной </a:t>
            </a:r>
            <a:r>
              <a:rPr dirty="0"/>
              <a:t>учебной</a:t>
            </a:r>
            <a:r>
              <a:rPr spc="-65" dirty="0"/>
              <a:t> </a:t>
            </a:r>
            <a:r>
              <a:rPr spc="-15" dirty="0"/>
              <a:t>неделе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565683" y="1009269"/>
          <a:ext cx="7758429" cy="580845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89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457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2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49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557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34213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363220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Carlito"/>
                          <a:cs typeface="Carlito"/>
                        </a:rPr>
                        <a:t>Предметная</a:t>
                      </a:r>
                      <a:r>
                        <a:rPr sz="140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400" spc="-10" dirty="0">
                          <a:latin typeface="Carlito"/>
                          <a:cs typeface="Carlito"/>
                        </a:rPr>
                        <a:t>область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573405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Carlito"/>
                          <a:cs typeface="Carlito"/>
                        </a:rPr>
                        <a:t>Учебный</a:t>
                      </a:r>
                      <a:r>
                        <a:rPr sz="1400" spc="-1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400" spc="-5" dirty="0">
                          <a:latin typeface="Carlito"/>
                          <a:cs typeface="Carlito"/>
                        </a:rPr>
                        <a:t>предмет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354330">
                        <a:lnSpc>
                          <a:spcPts val="1660"/>
                        </a:lnSpc>
                      </a:pPr>
                      <a:r>
                        <a:rPr sz="1400" spc="-10" dirty="0">
                          <a:latin typeface="Carlito"/>
                          <a:cs typeface="Carlito"/>
                        </a:rPr>
                        <a:t>Уровень </a:t>
                      </a:r>
                      <a:r>
                        <a:rPr sz="1400" spc="-5" dirty="0">
                          <a:latin typeface="Carlito"/>
                          <a:cs typeface="Carlito"/>
                        </a:rPr>
                        <a:t>изучения предмета</a:t>
                      </a:r>
                      <a:r>
                        <a:rPr sz="1400" spc="1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400" dirty="0">
                          <a:latin typeface="Carlito"/>
                          <a:cs typeface="Carlito"/>
                        </a:rPr>
                        <a:t>/</a:t>
                      </a:r>
                      <a:endParaRPr sz="1400">
                        <a:latin typeface="Carlito"/>
                        <a:cs typeface="Carlito"/>
                      </a:endParaRPr>
                    </a:p>
                    <a:p>
                      <a:pPr marL="363220">
                        <a:lnSpc>
                          <a:spcPts val="1655"/>
                        </a:lnSpc>
                      </a:pPr>
                      <a:r>
                        <a:rPr sz="1400" spc="-10" dirty="0">
                          <a:latin typeface="Carlito"/>
                          <a:cs typeface="Carlito"/>
                        </a:rPr>
                        <a:t>количество </a:t>
                      </a:r>
                      <a:r>
                        <a:rPr sz="1400" spc="-5" dirty="0">
                          <a:latin typeface="Carlito"/>
                          <a:cs typeface="Carlito"/>
                        </a:rPr>
                        <a:t>часов </a:t>
                      </a:r>
                      <a:r>
                        <a:rPr sz="1400" dirty="0">
                          <a:latin typeface="Carlito"/>
                          <a:cs typeface="Carlito"/>
                        </a:rPr>
                        <a:t>по</a:t>
                      </a:r>
                      <a:r>
                        <a:rPr sz="1400" spc="-2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400" spc="-5" dirty="0">
                          <a:latin typeface="Carlito"/>
                          <a:cs typeface="Carlito"/>
                        </a:rPr>
                        <a:t>классам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072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639"/>
                        </a:lnSpc>
                      </a:pPr>
                      <a:r>
                        <a:rPr sz="1400" b="1" dirty="0">
                          <a:latin typeface="Carlito"/>
                          <a:cs typeface="Carlito"/>
                        </a:rPr>
                        <a:t>10</a:t>
                      </a:r>
                      <a:r>
                        <a:rPr sz="1400" b="1" spc="-2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400" b="1" dirty="0">
                          <a:latin typeface="Carlito"/>
                          <a:cs typeface="Carlito"/>
                        </a:rPr>
                        <a:t>класс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639"/>
                        </a:lnSpc>
                      </a:pPr>
                      <a:r>
                        <a:rPr sz="1400" b="1" dirty="0">
                          <a:latin typeface="Carlito"/>
                          <a:cs typeface="Carlito"/>
                        </a:rPr>
                        <a:t>11</a:t>
                      </a:r>
                      <a:r>
                        <a:rPr sz="1400" b="1" spc="-1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400" b="1" dirty="0">
                          <a:latin typeface="Carlito"/>
                          <a:cs typeface="Carlito"/>
                        </a:rPr>
                        <a:t>класс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0725">
                <a:tc rowSpan="2">
                  <a:txBody>
                    <a:bodyPr/>
                    <a:lstStyle/>
                    <a:p>
                      <a:pPr marL="6985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1400" spc="-10" dirty="0">
                          <a:latin typeface="Carlito"/>
                          <a:cs typeface="Carlito"/>
                        </a:rPr>
                        <a:t>Русский </a:t>
                      </a:r>
                      <a:r>
                        <a:rPr sz="1400" spc="-5" dirty="0">
                          <a:latin typeface="Carlito"/>
                          <a:cs typeface="Carlito"/>
                        </a:rPr>
                        <a:t>язык </a:t>
                      </a:r>
                      <a:r>
                        <a:rPr sz="1400" dirty="0">
                          <a:latin typeface="Carlito"/>
                          <a:cs typeface="Carlito"/>
                        </a:rPr>
                        <a:t>и</a:t>
                      </a:r>
                      <a:r>
                        <a:rPr sz="1400" spc="1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400" spc="-5" dirty="0">
                          <a:latin typeface="Carlito"/>
                          <a:cs typeface="Carlito"/>
                        </a:rPr>
                        <a:t>литература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1079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ts val="1639"/>
                        </a:lnSpc>
                      </a:pPr>
                      <a:r>
                        <a:rPr sz="1400" spc="-10" dirty="0">
                          <a:latin typeface="Carlito"/>
                          <a:cs typeface="Carlito"/>
                        </a:rPr>
                        <a:t>Русский</a:t>
                      </a:r>
                      <a:r>
                        <a:rPr sz="1400" spc="1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400" spc="-5" dirty="0">
                          <a:latin typeface="Carlito"/>
                          <a:cs typeface="Carlito"/>
                        </a:rPr>
                        <a:t>язык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4300" algn="r">
                        <a:lnSpc>
                          <a:spcPts val="1639"/>
                        </a:lnSpc>
                      </a:pPr>
                      <a:r>
                        <a:rPr sz="1400" dirty="0">
                          <a:latin typeface="Carlito"/>
                          <a:cs typeface="Carlito"/>
                        </a:rPr>
                        <a:t>Б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639"/>
                        </a:lnSpc>
                      </a:pPr>
                      <a:r>
                        <a:rPr sz="1400" b="1" dirty="0">
                          <a:latin typeface="Carlito"/>
                          <a:cs typeface="Carlito"/>
                        </a:rPr>
                        <a:t>2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639"/>
                        </a:lnSpc>
                      </a:pPr>
                      <a:r>
                        <a:rPr sz="1400" b="1" dirty="0">
                          <a:latin typeface="Carlito"/>
                          <a:cs typeface="Carlito"/>
                        </a:rPr>
                        <a:t>2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072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079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ts val="1639"/>
                        </a:lnSpc>
                      </a:pPr>
                      <a:r>
                        <a:rPr sz="1400" spc="-5" dirty="0">
                          <a:latin typeface="Carlito"/>
                          <a:cs typeface="Carlito"/>
                        </a:rPr>
                        <a:t>Литература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4300" algn="r">
                        <a:lnSpc>
                          <a:spcPts val="1639"/>
                        </a:lnSpc>
                      </a:pPr>
                      <a:r>
                        <a:rPr sz="1400" dirty="0">
                          <a:latin typeface="Carlito"/>
                          <a:cs typeface="Carlito"/>
                        </a:rPr>
                        <a:t>Б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639"/>
                        </a:lnSpc>
                      </a:pPr>
                      <a:r>
                        <a:rPr sz="1400" b="1" dirty="0">
                          <a:latin typeface="Carlito"/>
                          <a:cs typeface="Carlito"/>
                        </a:rPr>
                        <a:t>3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639"/>
                        </a:lnSpc>
                      </a:pPr>
                      <a:r>
                        <a:rPr sz="1400" b="1" dirty="0">
                          <a:latin typeface="Carlito"/>
                          <a:cs typeface="Carlito"/>
                        </a:rPr>
                        <a:t>3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0852">
                <a:tc>
                  <a:txBody>
                    <a:bodyPr/>
                    <a:lstStyle/>
                    <a:p>
                      <a:pPr marL="6985">
                        <a:lnSpc>
                          <a:spcPts val="1639"/>
                        </a:lnSpc>
                      </a:pPr>
                      <a:r>
                        <a:rPr sz="1400" dirty="0">
                          <a:latin typeface="Carlito"/>
                          <a:cs typeface="Carlito"/>
                        </a:rPr>
                        <a:t>Иностранные</a:t>
                      </a:r>
                      <a:r>
                        <a:rPr sz="1400" spc="-3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400" spc="-5" dirty="0">
                          <a:latin typeface="Carlito"/>
                          <a:cs typeface="Carlito"/>
                        </a:rPr>
                        <a:t>языки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ts val="1639"/>
                        </a:lnSpc>
                      </a:pPr>
                      <a:r>
                        <a:rPr sz="1400" dirty="0">
                          <a:latin typeface="Carlito"/>
                          <a:cs typeface="Carlito"/>
                        </a:rPr>
                        <a:t>Иностранный</a:t>
                      </a:r>
                      <a:r>
                        <a:rPr sz="1400" spc="-3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400" spc="-5" dirty="0">
                          <a:latin typeface="Carlito"/>
                          <a:cs typeface="Carlito"/>
                        </a:rPr>
                        <a:t>язык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4300" algn="r">
                        <a:lnSpc>
                          <a:spcPts val="1639"/>
                        </a:lnSpc>
                      </a:pPr>
                      <a:r>
                        <a:rPr sz="1400" dirty="0">
                          <a:latin typeface="Carlito"/>
                          <a:cs typeface="Carlito"/>
                        </a:rPr>
                        <a:t>Б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639"/>
                        </a:lnSpc>
                      </a:pPr>
                      <a:r>
                        <a:rPr sz="1400" b="1" dirty="0">
                          <a:latin typeface="Carlito"/>
                          <a:cs typeface="Carlito"/>
                        </a:rPr>
                        <a:t>3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639"/>
                        </a:lnSpc>
                      </a:pPr>
                      <a:r>
                        <a:rPr sz="1400" b="1" dirty="0">
                          <a:latin typeface="Carlito"/>
                          <a:cs typeface="Carlito"/>
                        </a:rPr>
                        <a:t>3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0725">
                <a:tc rowSpan="3">
                  <a:txBody>
                    <a:bodyPr/>
                    <a:lstStyle/>
                    <a:p>
                      <a:pPr marL="6985">
                        <a:lnSpc>
                          <a:spcPct val="100000"/>
                        </a:lnSpc>
                        <a:spcBef>
                          <a:spcPts val="880"/>
                        </a:spcBef>
                      </a:pPr>
                      <a:r>
                        <a:rPr sz="1400" spc="-5" dirty="0">
                          <a:latin typeface="Carlito"/>
                          <a:cs typeface="Carlito"/>
                        </a:rPr>
                        <a:t>Общественно-научные</a:t>
                      </a:r>
                      <a:endParaRPr sz="1400">
                        <a:latin typeface="Carlito"/>
                        <a:cs typeface="Carlito"/>
                      </a:endParaRPr>
                    </a:p>
                    <a:p>
                      <a:pPr marL="6985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Carlito"/>
                          <a:cs typeface="Carlito"/>
                        </a:rPr>
                        <a:t>предметы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1117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ts val="1639"/>
                        </a:lnSpc>
                      </a:pPr>
                      <a:r>
                        <a:rPr sz="1400" spc="-5" dirty="0">
                          <a:latin typeface="Carlito"/>
                          <a:cs typeface="Carlito"/>
                        </a:rPr>
                        <a:t>История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4300" algn="r">
                        <a:lnSpc>
                          <a:spcPts val="1639"/>
                        </a:lnSpc>
                      </a:pPr>
                      <a:r>
                        <a:rPr sz="1400" dirty="0">
                          <a:latin typeface="Carlito"/>
                          <a:cs typeface="Carlito"/>
                        </a:rPr>
                        <a:t>Б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639"/>
                        </a:lnSpc>
                      </a:pPr>
                      <a:r>
                        <a:rPr sz="1400" b="1" dirty="0">
                          <a:latin typeface="Carlito"/>
                          <a:cs typeface="Carlito"/>
                        </a:rPr>
                        <a:t>2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639"/>
                        </a:lnSpc>
                      </a:pPr>
                      <a:r>
                        <a:rPr sz="1400" b="1" dirty="0">
                          <a:latin typeface="Carlito"/>
                          <a:cs typeface="Carlito"/>
                        </a:rPr>
                        <a:t>2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072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117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ts val="1639"/>
                        </a:lnSpc>
                      </a:pPr>
                      <a:r>
                        <a:rPr sz="1400" spc="-5" dirty="0">
                          <a:latin typeface="Carlito"/>
                          <a:cs typeface="Carlito"/>
                        </a:rPr>
                        <a:t>Обществознание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4300" algn="r">
                        <a:lnSpc>
                          <a:spcPts val="1639"/>
                        </a:lnSpc>
                      </a:pPr>
                      <a:r>
                        <a:rPr sz="1400" dirty="0">
                          <a:latin typeface="Carlito"/>
                          <a:cs typeface="Carlito"/>
                        </a:rPr>
                        <a:t>Б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639"/>
                        </a:lnSpc>
                      </a:pPr>
                      <a:r>
                        <a:rPr sz="1400" b="1" dirty="0">
                          <a:latin typeface="Carlito"/>
                          <a:cs typeface="Carlito"/>
                        </a:rPr>
                        <a:t>2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639"/>
                        </a:lnSpc>
                      </a:pPr>
                      <a:r>
                        <a:rPr sz="1400" b="1" dirty="0">
                          <a:latin typeface="Carlito"/>
                          <a:cs typeface="Carlito"/>
                        </a:rPr>
                        <a:t>2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072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117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ts val="1639"/>
                        </a:lnSpc>
                      </a:pPr>
                      <a:r>
                        <a:rPr sz="1400" spc="-20" dirty="0">
                          <a:latin typeface="Carlito"/>
                          <a:cs typeface="Carlito"/>
                        </a:rPr>
                        <a:t>География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4300" algn="r">
                        <a:lnSpc>
                          <a:spcPts val="1639"/>
                        </a:lnSpc>
                      </a:pPr>
                      <a:r>
                        <a:rPr sz="1400" dirty="0">
                          <a:latin typeface="Carlito"/>
                          <a:cs typeface="Carlito"/>
                        </a:rPr>
                        <a:t>Б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639"/>
                        </a:lnSpc>
                      </a:pPr>
                      <a:r>
                        <a:rPr sz="1400" b="1" dirty="0">
                          <a:latin typeface="Carlito"/>
                          <a:cs typeface="Carlito"/>
                        </a:rPr>
                        <a:t>1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639"/>
                        </a:lnSpc>
                      </a:pPr>
                      <a:r>
                        <a:rPr sz="1400" b="1" dirty="0">
                          <a:latin typeface="Carlito"/>
                          <a:cs typeface="Carlito"/>
                        </a:rPr>
                        <a:t>1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4213"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6985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Carlito"/>
                          <a:cs typeface="Carlito"/>
                        </a:rPr>
                        <a:t>Математика </a:t>
                      </a:r>
                      <a:r>
                        <a:rPr sz="1400" dirty="0">
                          <a:latin typeface="Carlito"/>
                          <a:cs typeface="Carlito"/>
                        </a:rPr>
                        <a:t>и </a:t>
                      </a:r>
                      <a:r>
                        <a:rPr sz="1400" spc="-5" dirty="0">
                          <a:latin typeface="Carlito"/>
                          <a:cs typeface="Carlito"/>
                        </a:rPr>
                        <a:t>информатика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ts val="1664"/>
                        </a:lnSpc>
                      </a:pPr>
                      <a:r>
                        <a:rPr sz="1400" spc="-5" dirty="0">
                          <a:latin typeface="Carlito"/>
                          <a:cs typeface="Carlito"/>
                        </a:rPr>
                        <a:t>Алгебра </a:t>
                      </a:r>
                      <a:r>
                        <a:rPr sz="1400" dirty="0">
                          <a:latin typeface="Carlito"/>
                          <a:cs typeface="Carlito"/>
                        </a:rPr>
                        <a:t>и</a:t>
                      </a:r>
                      <a:r>
                        <a:rPr sz="1400" spc="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400" dirty="0">
                          <a:latin typeface="Carlito"/>
                          <a:cs typeface="Carlito"/>
                        </a:rPr>
                        <a:t>начала</a:t>
                      </a:r>
                      <a:endParaRPr sz="1400">
                        <a:latin typeface="Carlito"/>
                        <a:cs typeface="Carlito"/>
                      </a:endParaRPr>
                    </a:p>
                    <a:p>
                      <a:pPr marL="7620">
                        <a:lnSpc>
                          <a:spcPts val="1655"/>
                        </a:lnSpc>
                      </a:pPr>
                      <a:r>
                        <a:rPr sz="1400" spc="-10" dirty="0">
                          <a:latin typeface="Carlito"/>
                          <a:cs typeface="Carlito"/>
                        </a:rPr>
                        <a:t>математического</a:t>
                      </a:r>
                      <a:r>
                        <a:rPr sz="1400" dirty="0">
                          <a:latin typeface="Carlito"/>
                          <a:cs typeface="Carlito"/>
                        </a:rPr>
                        <a:t> анализа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AE2F3"/>
                    </a:solidFill>
                  </a:tcPr>
                </a:tc>
                <a:tc>
                  <a:txBody>
                    <a:bodyPr/>
                    <a:lstStyle/>
                    <a:p>
                      <a:pPr marR="114300" algn="r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sz="1400" b="1" dirty="0">
                          <a:latin typeface="Carlito"/>
                          <a:cs typeface="Carlito"/>
                        </a:rPr>
                        <a:t>У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1047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AE2F3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sz="1400" b="1" dirty="0">
                          <a:latin typeface="Carlito"/>
                          <a:cs typeface="Carlito"/>
                        </a:rPr>
                        <a:t>4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1047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AE2F3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sz="1400" b="1" dirty="0">
                          <a:latin typeface="Carlito"/>
                          <a:cs typeface="Carlito"/>
                        </a:rPr>
                        <a:t>4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1047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A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072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ts val="1639"/>
                        </a:lnSpc>
                      </a:pPr>
                      <a:r>
                        <a:rPr sz="1400" spc="-20" dirty="0">
                          <a:latin typeface="Carlito"/>
                          <a:cs typeface="Carlito"/>
                        </a:rPr>
                        <a:t>Геометрия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AE2F3"/>
                    </a:solidFill>
                  </a:tcPr>
                </a:tc>
                <a:tc>
                  <a:txBody>
                    <a:bodyPr/>
                    <a:lstStyle/>
                    <a:p>
                      <a:pPr marR="114300" algn="r">
                        <a:lnSpc>
                          <a:spcPts val="1639"/>
                        </a:lnSpc>
                      </a:pPr>
                      <a:r>
                        <a:rPr sz="1400" b="1" dirty="0">
                          <a:latin typeface="Carlito"/>
                          <a:cs typeface="Carlito"/>
                        </a:rPr>
                        <a:t>У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AE2F3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639"/>
                        </a:lnSpc>
                      </a:pPr>
                      <a:r>
                        <a:rPr sz="1400" b="1" dirty="0">
                          <a:latin typeface="Carlito"/>
                          <a:cs typeface="Carlito"/>
                        </a:rPr>
                        <a:t>3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AE2F3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639"/>
                        </a:lnSpc>
                      </a:pPr>
                      <a:r>
                        <a:rPr sz="1400" b="1" dirty="0">
                          <a:latin typeface="Carlito"/>
                          <a:cs typeface="Carlito"/>
                        </a:rPr>
                        <a:t>3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A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072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ts val="1639"/>
                        </a:lnSpc>
                      </a:pPr>
                      <a:r>
                        <a:rPr sz="1400" spc="-5" dirty="0">
                          <a:latin typeface="Carlito"/>
                          <a:cs typeface="Carlito"/>
                        </a:rPr>
                        <a:t>Вероятность </a:t>
                      </a:r>
                      <a:r>
                        <a:rPr sz="1400" dirty="0">
                          <a:latin typeface="Carlito"/>
                          <a:cs typeface="Carlito"/>
                        </a:rPr>
                        <a:t>и</a:t>
                      </a:r>
                      <a:r>
                        <a:rPr sz="1400" spc="-2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400" spc="-10" dirty="0">
                          <a:latin typeface="Carlito"/>
                          <a:cs typeface="Carlito"/>
                        </a:rPr>
                        <a:t>статистика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AE2F3"/>
                    </a:solidFill>
                  </a:tcPr>
                </a:tc>
                <a:tc>
                  <a:txBody>
                    <a:bodyPr/>
                    <a:lstStyle/>
                    <a:p>
                      <a:pPr marR="114300" algn="r">
                        <a:lnSpc>
                          <a:spcPts val="1639"/>
                        </a:lnSpc>
                      </a:pPr>
                      <a:r>
                        <a:rPr sz="1400" b="1" dirty="0">
                          <a:latin typeface="Carlito"/>
                          <a:cs typeface="Carlito"/>
                        </a:rPr>
                        <a:t>У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AE2F3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639"/>
                        </a:lnSpc>
                      </a:pPr>
                      <a:r>
                        <a:rPr sz="1400" b="1" dirty="0">
                          <a:latin typeface="Carlito"/>
                          <a:cs typeface="Carlito"/>
                        </a:rPr>
                        <a:t>1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AE2F3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639"/>
                        </a:lnSpc>
                      </a:pPr>
                      <a:r>
                        <a:rPr sz="1400" b="1" dirty="0">
                          <a:latin typeface="Carlito"/>
                          <a:cs typeface="Carlito"/>
                        </a:rPr>
                        <a:t>1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A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783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400" spc="-5" dirty="0">
                          <a:latin typeface="Carlito"/>
                          <a:cs typeface="Carlito"/>
                        </a:rPr>
                        <a:t>Информатика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4300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400" dirty="0">
                          <a:latin typeface="Carlito"/>
                          <a:cs typeface="Carlito"/>
                        </a:rPr>
                        <a:t>Б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400" b="1" dirty="0">
                          <a:latin typeface="Carlito"/>
                          <a:cs typeface="Carlito"/>
                        </a:rPr>
                        <a:t>1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400" b="1" dirty="0">
                          <a:latin typeface="Carlito"/>
                          <a:cs typeface="Carlito"/>
                        </a:rPr>
                        <a:t>1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0725">
                <a:tc rowSpan="3">
                  <a:txBody>
                    <a:bodyPr/>
                    <a:lstStyle/>
                    <a:p>
                      <a:pPr marL="6985" marR="654050">
                        <a:lnSpc>
                          <a:spcPct val="100000"/>
                        </a:lnSpc>
                        <a:spcBef>
                          <a:spcPts val="885"/>
                        </a:spcBef>
                      </a:pPr>
                      <a:r>
                        <a:rPr sz="1400" spc="-30" dirty="0">
                          <a:latin typeface="Carlito"/>
                          <a:cs typeface="Carlito"/>
                        </a:rPr>
                        <a:t>Е</a:t>
                      </a:r>
                      <a:r>
                        <a:rPr sz="1400" spc="-10" dirty="0">
                          <a:latin typeface="Carlito"/>
                          <a:cs typeface="Carlito"/>
                        </a:rPr>
                        <a:t>с</a:t>
                      </a:r>
                      <a:r>
                        <a:rPr sz="1400" spc="-20" dirty="0">
                          <a:latin typeface="Carlito"/>
                          <a:cs typeface="Carlito"/>
                        </a:rPr>
                        <a:t>т</a:t>
                      </a:r>
                      <a:r>
                        <a:rPr sz="1400" dirty="0">
                          <a:latin typeface="Carlito"/>
                          <a:cs typeface="Carlito"/>
                        </a:rPr>
                        <a:t>е</a:t>
                      </a:r>
                      <a:r>
                        <a:rPr sz="1400" spc="-10" dirty="0">
                          <a:latin typeface="Carlito"/>
                          <a:cs typeface="Carlito"/>
                        </a:rPr>
                        <a:t>с</a:t>
                      </a:r>
                      <a:r>
                        <a:rPr sz="1400" spc="-5" dirty="0">
                          <a:latin typeface="Carlito"/>
                          <a:cs typeface="Carlito"/>
                        </a:rPr>
                        <a:t>тв</a:t>
                      </a:r>
                      <a:r>
                        <a:rPr sz="1400" spc="-10" dirty="0">
                          <a:latin typeface="Carlito"/>
                          <a:cs typeface="Carlito"/>
                        </a:rPr>
                        <a:t>е</a:t>
                      </a:r>
                      <a:r>
                        <a:rPr sz="1400" dirty="0">
                          <a:latin typeface="Carlito"/>
                          <a:cs typeface="Carlito"/>
                        </a:rPr>
                        <a:t>нн</a:t>
                      </a:r>
                      <a:r>
                        <a:rPr sz="1400" spc="10" dirty="0">
                          <a:latin typeface="Carlito"/>
                          <a:cs typeface="Carlito"/>
                        </a:rPr>
                        <a:t>о</a:t>
                      </a:r>
                      <a:r>
                        <a:rPr sz="1400" dirty="0">
                          <a:latin typeface="Carlito"/>
                          <a:cs typeface="Carlito"/>
                        </a:rPr>
                        <a:t>-н</a:t>
                      </a:r>
                      <a:r>
                        <a:rPr sz="1400" spc="-15" dirty="0">
                          <a:latin typeface="Carlito"/>
                          <a:cs typeface="Carlito"/>
                        </a:rPr>
                        <a:t>а</a:t>
                      </a:r>
                      <a:r>
                        <a:rPr sz="1400" dirty="0">
                          <a:latin typeface="Carlito"/>
                          <a:cs typeface="Carlito"/>
                        </a:rPr>
                        <a:t>уч</a:t>
                      </a:r>
                      <a:r>
                        <a:rPr sz="1400" spc="5" dirty="0">
                          <a:latin typeface="Carlito"/>
                          <a:cs typeface="Carlito"/>
                        </a:rPr>
                        <a:t>н</a:t>
                      </a:r>
                      <a:r>
                        <a:rPr sz="1400" dirty="0">
                          <a:latin typeface="Carlito"/>
                          <a:cs typeface="Carlito"/>
                        </a:rPr>
                        <a:t>ые  </a:t>
                      </a:r>
                      <a:r>
                        <a:rPr sz="1400" spc="-5" dirty="0">
                          <a:latin typeface="Carlito"/>
                          <a:cs typeface="Carlito"/>
                        </a:rPr>
                        <a:t>предметы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1123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ts val="1639"/>
                        </a:lnSpc>
                      </a:pPr>
                      <a:r>
                        <a:rPr sz="1400" spc="-10" dirty="0">
                          <a:latin typeface="Carlito"/>
                          <a:cs typeface="Carlito"/>
                        </a:rPr>
                        <a:t>Физика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AE2F3"/>
                    </a:solidFill>
                  </a:tcPr>
                </a:tc>
                <a:tc>
                  <a:txBody>
                    <a:bodyPr/>
                    <a:lstStyle/>
                    <a:p>
                      <a:pPr marR="114300" algn="r">
                        <a:lnSpc>
                          <a:spcPts val="1639"/>
                        </a:lnSpc>
                      </a:pPr>
                      <a:r>
                        <a:rPr sz="1400" b="1" dirty="0">
                          <a:latin typeface="Carlito"/>
                          <a:cs typeface="Carlito"/>
                        </a:rPr>
                        <a:t>У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AE2F3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639"/>
                        </a:lnSpc>
                      </a:pPr>
                      <a:r>
                        <a:rPr sz="1400" b="1" dirty="0">
                          <a:latin typeface="Carlito"/>
                          <a:cs typeface="Carlito"/>
                        </a:rPr>
                        <a:t>5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AE2F3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639"/>
                        </a:lnSpc>
                      </a:pPr>
                      <a:r>
                        <a:rPr sz="1400" b="1" dirty="0">
                          <a:latin typeface="Carlito"/>
                          <a:cs typeface="Carlito"/>
                        </a:rPr>
                        <a:t>5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A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2085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123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ts val="1639"/>
                        </a:lnSpc>
                      </a:pPr>
                      <a:r>
                        <a:rPr sz="1400" spc="-5" dirty="0">
                          <a:latin typeface="Carlito"/>
                          <a:cs typeface="Carlito"/>
                        </a:rPr>
                        <a:t>Химия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4300" algn="r">
                        <a:lnSpc>
                          <a:spcPts val="1639"/>
                        </a:lnSpc>
                      </a:pPr>
                      <a:r>
                        <a:rPr sz="1400" dirty="0">
                          <a:latin typeface="Carlito"/>
                          <a:cs typeface="Carlito"/>
                        </a:rPr>
                        <a:t>Б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639"/>
                        </a:lnSpc>
                      </a:pPr>
                      <a:r>
                        <a:rPr sz="1400" b="1" dirty="0">
                          <a:latin typeface="Carlito"/>
                          <a:cs typeface="Carlito"/>
                        </a:rPr>
                        <a:t>1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639"/>
                        </a:lnSpc>
                      </a:pPr>
                      <a:r>
                        <a:rPr sz="1400" b="1" dirty="0">
                          <a:latin typeface="Carlito"/>
                          <a:cs typeface="Carlito"/>
                        </a:rPr>
                        <a:t>1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2072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123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ts val="1639"/>
                        </a:lnSpc>
                      </a:pPr>
                      <a:r>
                        <a:rPr sz="1400" spc="-5" dirty="0">
                          <a:latin typeface="Carlito"/>
                          <a:cs typeface="Carlito"/>
                        </a:rPr>
                        <a:t>Биология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4300" algn="r">
                        <a:lnSpc>
                          <a:spcPts val="1639"/>
                        </a:lnSpc>
                      </a:pPr>
                      <a:r>
                        <a:rPr sz="1400" dirty="0">
                          <a:latin typeface="Carlito"/>
                          <a:cs typeface="Carlito"/>
                        </a:rPr>
                        <a:t>Б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639"/>
                        </a:lnSpc>
                      </a:pPr>
                      <a:r>
                        <a:rPr sz="1400" b="1" dirty="0">
                          <a:latin typeface="Carlito"/>
                          <a:cs typeface="Carlito"/>
                        </a:rPr>
                        <a:t>1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639"/>
                        </a:lnSpc>
                      </a:pPr>
                      <a:r>
                        <a:rPr sz="1400" b="1" dirty="0">
                          <a:latin typeface="Carlito"/>
                          <a:cs typeface="Carlito"/>
                        </a:rPr>
                        <a:t>1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23723">
                <a:tc rowSpan="2">
                  <a:txBody>
                    <a:bodyPr/>
                    <a:lstStyle/>
                    <a:p>
                      <a:pPr marL="6985" marR="44450">
                        <a:lnSpc>
                          <a:spcPts val="1680"/>
                        </a:lnSpc>
                        <a:spcBef>
                          <a:spcPts val="40"/>
                        </a:spcBef>
                      </a:pPr>
                      <a:r>
                        <a:rPr sz="1400" spc="-5" dirty="0">
                          <a:latin typeface="Carlito"/>
                          <a:cs typeface="Carlito"/>
                        </a:rPr>
                        <a:t>Физическая </a:t>
                      </a:r>
                      <a:r>
                        <a:rPr sz="1400" spc="-15" dirty="0">
                          <a:latin typeface="Carlito"/>
                          <a:cs typeface="Carlito"/>
                        </a:rPr>
                        <a:t>культура, </a:t>
                      </a:r>
                      <a:r>
                        <a:rPr sz="1400" spc="-5" dirty="0">
                          <a:latin typeface="Carlito"/>
                          <a:cs typeface="Carlito"/>
                        </a:rPr>
                        <a:t>основы  безопасности</a:t>
                      </a:r>
                      <a:endParaRPr sz="1400">
                        <a:latin typeface="Carlito"/>
                        <a:cs typeface="Carlito"/>
                      </a:endParaRPr>
                    </a:p>
                    <a:p>
                      <a:pPr marL="6985">
                        <a:lnSpc>
                          <a:spcPts val="1595"/>
                        </a:lnSpc>
                      </a:pPr>
                      <a:r>
                        <a:rPr sz="1400" spc="-10" dirty="0">
                          <a:latin typeface="Carlito"/>
                          <a:cs typeface="Carlito"/>
                        </a:rPr>
                        <a:t>жизнедеятельности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400" spc="-5" dirty="0">
                          <a:latin typeface="Carlito"/>
                          <a:cs typeface="Carlito"/>
                        </a:rPr>
                        <a:t>Физическая</a:t>
                      </a:r>
                      <a:r>
                        <a:rPr sz="1400" spc="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400" spc="-20" dirty="0">
                          <a:latin typeface="Carlito"/>
                          <a:cs typeface="Carlito"/>
                        </a:rPr>
                        <a:t>культура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495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4300" algn="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400" dirty="0">
                          <a:latin typeface="Carlito"/>
                          <a:cs typeface="Carlito"/>
                        </a:rPr>
                        <a:t>Б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495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400" b="1" dirty="0">
                          <a:latin typeface="Carlito"/>
                          <a:cs typeface="Carlito"/>
                        </a:rPr>
                        <a:t>3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495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400" b="1" dirty="0">
                          <a:latin typeface="Carlito"/>
                          <a:cs typeface="Carlito"/>
                        </a:rPr>
                        <a:t>3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495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2372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1400" spc="-10" dirty="0">
                          <a:latin typeface="Carlito"/>
                          <a:cs typeface="Carlito"/>
                        </a:rPr>
                        <a:t>ОБЖ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501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4300" algn="r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1400" dirty="0">
                          <a:latin typeface="Carlito"/>
                          <a:cs typeface="Carlito"/>
                        </a:rPr>
                        <a:t>Б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501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1400" b="1" dirty="0">
                          <a:latin typeface="Carlito"/>
                          <a:cs typeface="Carlito"/>
                        </a:rPr>
                        <a:t>1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501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1400" b="1" dirty="0">
                          <a:latin typeface="Carlito"/>
                          <a:cs typeface="Carlito"/>
                        </a:rPr>
                        <a:t>1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501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2202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ts val="1650"/>
                        </a:lnSpc>
                      </a:pPr>
                      <a:r>
                        <a:rPr sz="1400" dirty="0">
                          <a:latin typeface="Carlito"/>
                          <a:cs typeface="Carlito"/>
                        </a:rPr>
                        <a:t>Индивидуальный</a:t>
                      </a:r>
                      <a:r>
                        <a:rPr sz="1400" spc="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400" spc="-5" dirty="0">
                          <a:latin typeface="Carlito"/>
                          <a:cs typeface="Carlito"/>
                        </a:rPr>
                        <a:t>проект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650"/>
                        </a:lnSpc>
                      </a:pPr>
                      <a:r>
                        <a:rPr sz="1400" b="1" dirty="0">
                          <a:latin typeface="Carlito"/>
                          <a:cs typeface="Carlito"/>
                        </a:rPr>
                        <a:t>1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20764">
                <a:tc rowSpan="3">
                  <a:txBody>
                    <a:bodyPr/>
                    <a:lstStyle/>
                    <a:p>
                      <a:pPr marL="6985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400" spc="-10" dirty="0">
                          <a:latin typeface="Carlito"/>
                          <a:cs typeface="Carlito"/>
                        </a:rPr>
                        <a:t>Дополнительные</a:t>
                      </a:r>
                      <a:r>
                        <a:rPr sz="1400" spc="-5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400" dirty="0">
                          <a:latin typeface="Carlito"/>
                          <a:cs typeface="Carlito"/>
                        </a:rPr>
                        <a:t>учебные</a:t>
                      </a:r>
                      <a:endParaRPr sz="1400">
                        <a:latin typeface="Carlito"/>
                        <a:cs typeface="Carlito"/>
                      </a:endParaRPr>
                    </a:p>
                    <a:p>
                      <a:pPr marL="6985" marR="14033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5" dirty="0">
                          <a:latin typeface="Carlito"/>
                          <a:cs typeface="Carlito"/>
                        </a:rPr>
                        <a:t>предметы, курсы </a:t>
                      </a:r>
                      <a:r>
                        <a:rPr sz="1400" dirty="0">
                          <a:latin typeface="Carlito"/>
                          <a:cs typeface="Carlito"/>
                        </a:rPr>
                        <a:t>по</a:t>
                      </a:r>
                      <a:r>
                        <a:rPr sz="1400" spc="-5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400" spc="-5" dirty="0">
                          <a:latin typeface="Carlito"/>
                          <a:cs typeface="Carlito"/>
                        </a:rPr>
                        <a:t>выбору  обучающихся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990">
                        <a:lnSpc>
                          <a:spcPts val="1639"/>
                        </a:lnSpc>
                      </a:pPr>
                      <a:r>
                        <a:rPr sz="1400" i="1" spc="-5" dirty="0">
                          <a:latin typeface="Carlito"/>
                          <a:cs typeface="Carlito"/>
                        </a:rPr>
                        <a:t>Элективный курс</a:t>
                      </a:r>
                      <a:r>
                        <a:rPr sz="1400" i="1" spc="-2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400" i="1" dirty="0">
                          <a:latin typeface="Carlito"/>
                          <a:cs typeface="Carlito"/>
                        </a:rPr>
                        <a:t>1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b="1" dirty="0">
                          <a:latin typeface="Carlito"/>
                          <a:cs typeface="Carlito"/>
                        </a:rPr>
                        <a:t>3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b="1" dirty="0">
                          <a:latin typeface="Carlito"/>
                          <a:cs typeface="Carlito"/>
                        </a:rPr>
                        <a:t>4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2076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990">
                        <a:lnSpc>
                          <a:spcPts val="1639"/>
                        </a:lnSpc>
                      </a:pPr>
                      <a:r>
                        <a:rPr sz="1400" i="1" spc="-5" dirty="0">
                          <a:latin typeface="Carlito"/>
                          <a:cs typeface="Carlito"/>
                        </a:rPr>
                        <a:t>Спецкурс</a:t>
                      </a:r>
                      <a:r>
                        <a:rPr sz="1400" i="1" spc="-2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400" i="1" dirty="0">
                          <a:latin typeface="Carlito"/>
                          <a:cs typeface="Carlito"/>
                        </a:rPr>
                        <a:t>2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2075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990">
                        <a:lnSpc>
                          <a:spcPts val="1639"/>
                        </a:lnSpc>
                      </a:pPr>
                      <a:r>
                        <a:rPr sz="1400" i="1" spc="-5" dirty="0">
                          <a:latin typeface="Carlito"/>
                          <a:cs typeface="Carlito"/>
                        </a:rPr>
                        <a:t>Факультативный курс</a:t>
                      </a:r>
                      <a:r>
                        <a:rPr sz="1400" i="1" spc="-1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400" i="1" dirty="0">
                          <a:latin typeface="Carlito"/>
                          <a:cs typeface="Carlito"/>
                        </a:rPr>
                        <a:t>3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399376">
                <a:tc gridSpan="3">
                  <a:txBody>
                    <a:bodyPr/>
                    <a:lstStyle/>
                    <a:p>
                      <a:pPr marL="534670" marR="211454" indent="-31559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100" dirty="0">
                          <a:latin typeface="Carlito"/>
                          <a:cs typeface="Carlito"/>
                        </a:rPr>
                        <a:t>Максимально допустимая недельная нагрузка в соответствии с</a:t>
                      </a:r>
                      <a:r>
                        <a:rPr sz="1100" spc="-15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100" dirty="0">
                          <a:latin typeface="Carlito"/>
                          <a:cs typeface="Carlito"/>
                        </a:rPr>
                        <a:t>действующими  санитарными правилами и </a:t>
                      </a:r>
                      <a:r>
                        <a:rPr sz="1100" spc="-5" dirty="0">
                          <a:latin typeface="Carlito"/>
                          <a:cs typeface="Carlito"/>
                        </a:rPr>
                        <a:t>нормами </a:t>
                      </a:r>
                      <a:r>
                        <a:rPr sz="1100" dirty="0">
                          <a:latin typeface="Carlito"/>
                          <a:cs typeface="Carlito"/>
                        </a:rPr>
                        <a:t>при 6-дневной учебной</a:t>
                      </a:r>
                      <a:r>
                        <a:rPr sz="1100" spc="-6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100" dirty="0">
                          <a:latin typeface="Carlito"/>
                          <a:cs typeface="Carlito"/>
                        </a:rPr>
                        <a:t>неделе</a:t>
                      </a:r>
                      <a:endParaRPr sz="1100">
                        <a:latin typeface="Carlito"/>
                        <a:cs typeface="Carlito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695"/>
                        </a:spcBef>
                      </a:pPr>
                      <a:r>
                        <a:rPr sz="1400" b="1" spc="-5" dirty="0">
                          <a:latin typeface="Carlito"/>
                          <a:cs typeface="Carlito"/>
                        </a:rPr>
                        <a:t>37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882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95"/>
                        </a:spcBef>
                      </a:pPr>
                      <a:r>
                        <a:rPr sz="1400" b="1" spc="-5" dirty="0">
                          <a:latin typeface="Carlito"/>
                          <a:cs typeface="Carlito"/>
                        </a:rPr>
                        <a:t>37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882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9533763" y="6189675"/>
            <a:ext cx="198882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u="heavy" spc="-44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u="heavy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rlito"/>
                <a:cs typeface="Carlito"/>
                <a:hlinkClick r:id="rId2"/>
              </a:rPr>
              <a:t>Скачать</a:t>
            </a:r>
            <a:r>
              <a:rPr sz="1800" spc="-5" dirty="0">
                <a:solidFill>
                  <a:srgbClr val="0462C1"/>
                </a:solidFill>
                <a:latin typeface="Carlito"/>
                <a:cs typeface="Carlito"/>
                <a:hlinkClick r:id="rId2"/>
              </a:rPr>
              <a:t> </a:t>
            </a:r>
            <a:r>
              <a:rPr sz="1800" spc="-5" dirty="0">
                <a:latin typeface="Carlito"/>
                <a:cs typeface="Carlito"/>
              </a:rPr>
              <a:t>форму</a:t>
            </a:r>
            <a:r>
              <a:rPr sz="1800" spc="-35" dirty="0">
                <a:latin typeface="Carlito"/>
                <a:cs typeface="Carlito"/>
              </a:rPr>
              <a:t> </a:t>
            </a:r>
            <a:r>
              <a:rPr sz="1800" spc="-15" dirty="0">
                <a:latin typeface="Carlito"/>
                <a:cs typeface="Carlito"/>
              </a:rPr>
              <a:t>Excel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423062" y="5644162"/>
            <a:ext cx="534969" cy="5375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3836" y="16256"/>
            <a:ext cx="12018163" cy="9410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003399"/>
                </a:solidFill>
                <a:latin typeface="Carlito"/>
                <a:cs typeface="Carlito"/>
              </a:rPr>
              <a:t>Вариант учебного </a:t>
            </a:r>
            <a:r>
              <a:rPr sz="2000" b="1" spc="-5" dirty="0">
                <a:solidFill>
                  <a:srgbClr val="003399"/>
                </a:solidFill>
                <a:latin typeface="Carlito"/>
                <a:cs typeface="Carlito"/>
              </a:rPr>
              <a:t>плана </a:t>
            </a:r>
            <a:r>
              <a:rPr sz="2000" b="1" spc="-15" dirty="0">
                <a:solidFill>
                  <a:srgbClr val="003399"/>
                </a:solidFill>
                <a:latin typeface="Carlito"/>
                <a:cs typeface="Carlito"/>
              </a:rPr>
              <a:t>школы </a:t>
            </a:r>
            <a:r>
              <a:rPr sz="2000" b="1" spc="-5" dirty="0">
                <a:solidFill>
                  <a:srgbClr val="003399"/>
                </a:solidFill>
                <a:latin typeface="Carlito"/>
                <a:cs typeface="Carlito"/>
              </a:rPr>
              <a:t>гуманитарного</a:t>
            </a:r>
            <a:r>
              <a:rPr sz="2000" b="1" spc="-95" dirty="0">
                <a:solidFill>
                  <a:srgbClr val="003399"/>
                </a:solidFill>
                <a:latin typeface="Carlito"/>
                <a:cs typeface="Carlito"/>
              </a:rPr>
              <a:t> </a:t>
            </a:r>
            <a:r>
              <a:rPr sz="2000" b="1" dirty="0">
                <a:solidFill>
                  <a:srgbClr val="003399"/>
                </a:solidFill>
                <a:latin typeface="Carlito"/>
                <a:cs typeface="Carlito"/>
              </a:rPr>
              <a:t>профиля</a:t>
            </a:r>
            <a:endParaRPr sz="2000" dirty="0">
              <a:latin typeface="Carlito"/>
              <a:cs typeface="Carlito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2000" b="1" dirty="0">
                <a:solidFill>
                  <a:srgbClr val="003399"/>
                </a:solidFill>
                <a:latin typeface="Carlito"/>
                <a:cs typeface="Carlito"/>
              </a:rPr>
              <a:t>с </a:t>
            </a:r>
            <a:r>
              <a:rPr sz="2000" b="1" spc="-10" dirty="0">
                <a:solidFill>
                  <a:srgbClr val="003399"/>
                </a:solidFill>
                <a:latin typeface="Carlito"/>
                <a:cs typeface="Carlito"/>
              </a:rPr>
              <a:t>углублённым </a:t>
            </a:r>
            <a:r>
              <a:rPr sz="2000" b="1" spc="-5" dirty="0">
                <a:solidFill>
                  <a:srgbClr val="003399"/>
                </a:solidFill>
                <a:latin typeface="Carlito"/>
                <a:cs typeface="Carlito"/>
              </a:rPr>
              <a:t>изучением литературы, иностранного </a:t>
            </a:r>
            <a:r>
              <a:rPr sz="2000" b="1" spc="-10" dirty="0">
                <a:solidFill>
                  <a:srgbClr val="003399"/>
                </a:solidFill>
                <a:latin typeface="Carlito"/>
                <a:cs typeface="Carlito"/>
              </a:rPr>
              <a:t>языка </a:t>
            </a:r>
            <a:r>
              <a:rPr sz="2000" b="1" dirty="0">
                <a:solidFill>
                  <a:srgbClr val="003399"/>
                </a:solidFill>
                <a:latin typeface="Carlito"/>
                <a:cs typeface="Carlito"/>
              </a:rPr>
              <a:t>и </a:t>
            </a:r>
            <a:r>
              <a:rPr sz="2000" b="1" spc="-5" dirty="0">
                <a:solidFill>
                  <a:srgbClr val="003399"/>
                </a:solidFill>
                <a:latin typeface="Carlito"/>
                <a:cs typeface="Carlito"/>
              </a:rPr>
              <a:t>обществознания  при 6-дневной </a:t>
            </a:r>
            <a:r>
              <a:rPr sz="2000" b="1" dirty="0">
                <a:solidFill>
                  <a:srgbClr val="003399"/>
                </a:solidFill>
                <a:latin typeface="Carlito"/>
                <a:cs typeface="Carlito"/>
              </a:rPr>
              <a:t>учебной</a:t>
            </a:r>
            <a:r>
              <a:rPr sz="2000" b="1" spc="-65" dirty="0">
                <a:solidFill>
                  <a:srgbClr val="003399"/>
                </a:solidFill>
                <a:latin typeface="Carlito"/>
                <a:cs typeface="Carlito"/>
              </a:rPr>
              <a:t> </a:t>
            </a:r>
            <a:r>
              <a:rPr sz="2000" b="1" spc="-15" dirty="0">
                <a:solidFill>
                  <a:srgbClr val="003399"/>
                </a:solidFill>
                <a:latin typeface="Carlito"/>
                <a:cs typeface="Carlito"/>
              </a:rPr>
              <a:t>неделе</a:t>
            </a:r>
            <a:endParaRPr sz="2000" dirty="0">
              <a:latin typeface="Carlito"/>
              <a:cs typeface="Carlito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597278" y="1009269"/>
          <a:ext cx="8985250" cy="588097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51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01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7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7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477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34213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542925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Carlito"/>
                          <a:cs typeface="Carlito"/>
                        </a:rPr>
                        <a:t>Предметная</a:t>
                      </a:r>
                      <a:r>
                        <a:rPr sz="1400" spc="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400" spc="-10" dirty="0">
                          <a:latin typeface="Carlito"/>
                          <a:cs typeface="Carlito"/>
                        </a:rPr>
                        <a:t>область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596265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Carlito"/>
                          <a:cs typeface="Carlito"/>
                        </a:rPr>
                        <a:t>Учебный предмет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765810">
                        <a:lnSpc>
                          <a:spcPts val="1660"/>
                        </a:lnSpc>
                      </a:pPr>
                      <a:r>
                        <a:rPr sz="1400" spc="-10" dirty="0">
                          <a:latin typeface="Carlito"/>
                          <a:cs typeface="Carlito"/>
                        </a:rPr>
                        <a:t>Уровень </a:t>
                      </a:r>
                      <a:r>
                        <a:rPr sz="1400" spc="-5" dirty="0">
                          <a:latin typeface="Carlito"/>
                          <a:cs typeface="Carlito"/>
                        </a:rPr>
                        <a:t>изучения предмета</a:t>
                      </a:r>
                      <a:r>
                        <a:rPr sz="1400" spc="1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400" dirty="0">
                          <a:latin typeface="Carlito"/>
                          <a:cs typeface="Carlito"/>
                        </a:rPr>
                        <a:t>/</a:t>
                      </a:r>
                      <a:endParaRPr sz="1400">
                        <a:latin typeface="Carlito"/>
                        <a:cs typeface="Carlito"/>
                      </a:endParaRPr>
                    </a:p>
                    <a:p>
                      <a:pPr marL="775335">
                        <a:lnSpc>
                          <a:spcPts val="1655"/>
                        </a:lnSpc>
                      </a:pPr>
                      <a:r>
                        <a:rPr sz="1400" spc="-10" dirty="0">
                          <a:latin typeface="Carlito"/>
                          <a:cs typeface="Carlito"/>
                        </a:rPr>
                        <a:t>количество </a:t>
                      </a:r>
                      <a:r>
                        <a:rPr sz="1400" spc="-5" dirty="0">
                          <a:latin typeface="Carlito"/>
                          <a:cs typeface="Carlito"/>
                        </a:rPr>
                        <a:t>часов </a:t>
                      </a:r>
                      <a:r>
                        <a:rPr sz="1400" dirty="0">
                          <a:latin typeface="Carlito"/>
                          <a:cs typeface="Carlito"/>
                        </a:rPr>
                        <a:t>по</a:t>
                      </a:r>
                      <a:r>
                        <a:rPr sz="1400" spc="-2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400" spc="-5" dirty="0">
                          <a:latin typeface="Carlito"/>
                          <a:cs typeface="Carlito"/>
                        </a:rPr>
                        <a:t>классам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072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639"/>
                        </a:lnSpc>
                      </a:pPr>
                      <a:r>
                        <a:rPr sz="1400" b="1" dirty="0">
                          <a:latin typeface="Carlito"/>
                          <a:cs typeface="Carlito"/>
                        </a:rPr>
                        <a:t>10</a:t>
                      </a:r>
                      <a:r>
                        <a:rPr sz="1400" b="1" spc="-2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400" b="1" dirty="0">
                          <a:latin typeface="Carlito"/>
                          <a:cs typeface="Carlito"/>
                        </a:rPr>
                        <a:t>класс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639"/>
                        </a:lnSpc>
                      </a:pPr>
                      <a:r>
                        <a:rPr sz="1400" b="1" dirty="0">
                          <a:latin typeface="Carlito"/>
                          <a:cs typeface="Carlito"/>
                        </a:rPr>
                        <a:t>11</a:t>
                      </a:r>
                      <a:r>
                        <a:rPr sz="1400" b="1" spc="-2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400" b="1" dirty="0">
                          <a:latin typeface="Carlito"/>
                          <a:cs typeface="Carlito"/>
                        </a:rPr>
                        <a:t>класс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0725">
                <a:tc rowSpan="2">
                  <a:txBody>
                    <a:bodyPr/>
                    <a:lstStyle/>
                    <a:p>
                      <a:pPr marL="6985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1400" spc="-5" dirty="0">
                          <a:latin typeface="Carlito"/>
                          <a:cs typeface="Carlito"/>
                        </a:rPr>
                        <a:t>Русский язык </a:t>
                      </a:r>
                      <a:r>
                        <a:rPr sz="1400" dirty="0">
                          <a:latin typeface="Carlito"/>
                          <a:cs typeface="Carlito"/>
                        </a:rPr>
                        <a:t>и</a:t>
                      </a:r>
                      <a:r>
                        <a:rPr sz="1400" spc="2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400" spc="-5" dirty="0">
                          <a:latin typeface="Carlito"/>
                          <a:cs typeface="Carlito"/>
                        </a:rPr>
                        <a:t>литература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1079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ts val="1639"/>
                        </a:lnSpc>
                      </a:pPr>
                      <a:r>
                        <a:rPr sz="1400" spc="-10" dirty="0">
                          <a:latin typeface="Carlito"/>
                          <a:cs typeface="Carlito"/>
                        </a:rPr>
                        <a:t>Русский</a:t>
                      </a:r>
                      <a:r>
                        <a:rPr sz="1400" spc="1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400" spc="-5" dirty="0">
                          <a:latin typeface="Carlito"/>
                          <a:cs typeface="Carlito"/>
                        </a:rPr>
                        <a:t>язык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39"/>
                        </a:lnSpc>
                      </a:pPr>
                      <a:r>
                        <a:rPr sz="1400" dirty="0">
                          <a:latin typeface="Carlito"/>
                          <a:cs typeface="Carlito"/>
                        </a:rPr>
                        <a:t>Б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39"/>
                        </a:lnSpc>
                      </a:pPr>
                      <a:r>
                        <a:rPr sz="1400" b="1" dirty="0">
                          <a:latin typeface="Carlito"/>
                          <a:cs typeface="Carlito"/>
                        </a:rPr>
                        <a:t>2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639"/>
                        </a:lnSpc>
                      </a:pPr>
                      <a:r>
                        <a:rPr sz="1400" b="1" dirty="0">
                          <a:latin typeface="Carlito"/>
                          <a:cs typeface="Carlito"/>
                        </a:rPr>
                        <a:t>2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072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079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ts val="1639"/>
                        </a:lnSpc>
                      </a:pPr>
                      <a:r>
                        <a:rPr sz="1400" spc="-5" dirty="0">
                          <a:latin typeface="Carlito"/>
                          <a:cs typeface="Carlito"/>
                        </a:rPr>
                        <a:t>Литература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AE2F3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639"/>
                        </a:lnSpc>
                      </a:pPr>
                      <a:r>
                        <a:rPr sz="1400" b="1" dirty="0">
                          <a:latin typeface="Carlito"/>
                          <a:cs typeface="Carlito"/>
                        </a:rPr>
                        <a:t>У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A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39"/>
                        </a:lnSpc>
                      </a:pPr>
                      <a:r>
                        <a:rPr sz="1400" b="1" dirty="0">
                          <a:latin typeface="Carlito"/>
                          <a:cs typeface="Carlito"/>
                        </a:rPr>
                        <a:t>5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AE2F3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639"/>
                        </a:lnSpc>
                      </a:pPr>
                      <a:r>
                        <a:rPr sz="1400" b="1" dirty="0">
                          <a:latin typeface="Carlito"/>
                          <a:cs typeface="Carlito"/>
                        </a:rPr>
                        <a:t>5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A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0852">
                <a:tc>
                  <a:txBody>
                    <a:bodyPr/>
                    <a:lstStyle/>
                    <a:p>
                      <a:pPr marL="6985">
                        <a:lnSpc>
                          <a:spcPts val="1639"/>
                        </a:lnSpc>
                      </a:pPr>
                      <a:r>
                        <a:rPr sz="1400" dirty="0">
                          <a:latin typeface="Carlito"/>
                          <a:cs typeface="Carlito"/>
                        </a:rPr>
                        <a:t>Иностранные</a:t>
                      </a:r>
                      <a:r>
                        <a:rPr sz="1400" spc="-2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400" dirty="0">
                          <a:latin typeface="Carlito"/>
                          <a:cs typeface="Carlito"/>
                        </a:rPr>
                        <a:t>языки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ts val="1639"/>
                        </a:lnSpc>
                      </a:pPr>
                      <a:r>
                        <a:rPr sz="1400" dirty="0">
                          <a:latin typeface="Carlito"/>
                          <a:cs typeface="Carlito"/>
                        </a:rPr>
                        <a:t>Иностранный</a:t>
                      </a:r>
                      <a:r>
                        <a:rPr sz="1400" spc="-3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400" spc="-5" dirty="0">
                          <a:latin typeface="Carlito"/>
                          <a:cs typeface="Carlito"/>
                        </a:rPr>
                        <a:t>язык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AE2F3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639"/>
                        </a:lnSpc>
                      </a:pPr>
                      <a:r>
                        <a:rPr sz="1400" b="1" dirty="0">
                          <a:latin typeface="Carlito"/>
                          <a:cs typeface="Carlito"/>
                        </a:rPr>
                        <a:t>У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AE2F3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639"/>
                        </a:lnSpc>
                      </a:pPr>
                      <a:r>
                        <a:rPr sz="1400" b="1" dirty="0">
                          <a:latin typeface="Carlito"/>
                          <a:cs typeface="Carlito"/>
                        </a:rPr>
                        <a:t>5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AE2F3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639"/>
                        </a:lnSpc>
                      </a:pPr>
                      <a:r>
                        <a:rPr sz="1400" b="1" dirty="0">
                          <a:latin typeface="Carlito"/>
                          <a:cs typeface="Carlito"/>
                        </a:rPr>
                        <a:t>5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A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0725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6985">
                        <a:lnSpc>
                          <a:spcPct val="100000"/>
                        </a:lnSpc>
                      </a:pPr>
                      <a:r>
                        <a:rPr sz="1400" dirty="0">
                          <a:latin typeface="Carlito"/>
                          <a:cs typeface="Carlito"/>
                        </a:rPr>
                        <a:t>Общественно-научные</a:t>
                      </a:r>
                      <a:r>
                        <a:rPr sz="1400" spc="-4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400" spc="-5" dirty="0">
                          <a:latin typeface="Carlito"/>
                          <a:cs typeface="Carlito"/>
                        </a:rPr>
                        <a:t>предметы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ts val="1639"/>
                        </a:lnSpc>
                      </a:pPr>
                      <a:r>
                        <a:rPr sz="1400" spc="-5" dirty="0">
                          <a:latin typeface="Carlito"/>
                          <a:cs typeface="Carlito"/>
                        </a:rPr>
                        <a:t>История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39"/>
                        </a:lnSpc>
                      </a:pPr>
                      <a:r>
                        <a:rPr sz="1400" dirty="0">
                          <a:latin typeface="Carlito"/>
                          <a:cs typeface="Carlito"/>
                        </a:rPr>
                        <a:t>Б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39"/>
                        </a:lnSpc>
                      </a:pPr>
                      <a:r>
                        <a:rPr sz="1400" b="1" dirty="0">
                          <a:latin typeface="Carlito"/>
                          <a:cs typeface="Carlito"/>
                        </a:rPr>
                        <a:t>2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639"/>
                        </a:lnSpc>
                      </a:pPr>
                      <a:r>
                        <a:rPr sz="1400" b="1" dirty="0">
                          <a:latin typeface="Carlito"/>
                          <a:cs typeface="Carlito"/>
                        </a:rPr>
                        <a:t>2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072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ts val="1639"/>
                        </a:lnSpc>
                      </a:pPr>
                      <a:r>
                        <a:rPr sz="1400" spc="-5" dirty="0">
                          <a:latin typeface="Carlito"/>
                          <a:cs typeface="Carlito"/>
                        </a:rPr>
                        <a:t>Обществознание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AE2F3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639"/>
                        </a:lnSpc>
                      </a:pPr>
                      <a:r>
                        <a:rPr sz="1400" b="1" dirty="0">
                          <a:latin typeface="Carlito"/>
                          <a:cs typeface="Carlito"/>
                        </a:rPr>
                        <a:t>У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AE2F3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639"/>
                        </a:lnSpc>
                      </a:pPr>
                      <a:r>
                        <a:rPr sz="1400" b="1" dirty="0">
                          <a:latin typeface="Carlito"/>
                          <a:cs typeface="Carlito"/>
                        </a:rPr>
                        <a:t>4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AE2F3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639"/>
                        </a:lnSpc>
                      </a:pPr>
                      <a:r>
                        <a:rPr sz="1400" b="1" dirty="0">
                          <a:latin typeface="Carlito"/>
                          <a:cs typeface="Carlito"/>
                        </a:rPr>
                        <a:t>4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A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072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ts val="1639"/>
                        </a:lnSpc>
                      </a:pPr>
                      <a:r>
                        <a:rPr sz="1400" spc="-20" dirty="0">
                          <a:latin typeface="Carlito"/>
                          <a:cs typeface="Carlito"/>
                        </a:rPr>
                        <a:t>География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39"/>
                        </a:lnSpc>
                      </a:pPr>
                      <a:r>
                        <a:rPr sz="1400" dirty="0">
                          <a:latin typeface="Carlito"/>
                          <a:cs typeface="Carlito"/>
                        </a:rPr>
                        <a:t>Б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39"/>
                        </a:lnSpc>
                      </a:pPr>
                      <a:r>
                        <a:rPr sz="1400" b="1" dirty="0">
                          <a:latin typeface="Carlito"/>
                          <a:cs typeface="Carlito"/>
                        </a:rPr>
                        <a:t>1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639"/>
                        </a:lnSpc>
                      </a:pPr>
                      <a:r>
                        <a:rPr sz="1400" b="1" dirty="0">
                          <a:latin typeface="Carlito"/>
                          <a:cs typeface="Carlito"/>
                        </a:rPr>
                        <a:t>1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4213"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marL="6985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Carlito"/>
                          <a:cs typeface="Carlito"/>
                        </a:rPr>
                        <a:t>Математика </a:t>
                      </a:r>
                      <a:r>
                        <a:rPr sz="1400" dirty="0">
                          <a:latin typeface="Carlito"/>
                          <a:cs typeface="Carlito"/>
                        </a:rPr>
                        <a:t>и</a:t>
                      </a:r>
                      <a:r>
                        <a:rPr sz="1400" spc="1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400" spc="-5" dirty="0">
                          <a:latin typeface="Carlito"/>
                          <a:cs typeface="Carlito"/>
                        </a:rPr>
                        <a:t>информатика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ts val="1664"/>
                        </a:lnSpc>
                      </a:pPr>
                      <a:r>
                        <a:rPr sz="1400" spc="-5" dirty="0">
                          <a:latin typeface="Carlito"/>
                          <a:cs typeface="Carlito"/>
                        </a:rPr>
                        <a:t>Алгебра </a:t>
                      </a:r>
                      <a:r>
                        <a:rPr sz="1400" dirty="0">
                          <a:latin typeface="Carlito"/>
                          <a:cs typeface="Carlito"/>
                        </a:rPr>
                        <a:t>и</a:t>
                      </a:r>
                      <a:r>
                        <a:rPr sz="1400" spc="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400" dirty="0">
                          <a:latin typeface="Carlito"/>
                          <a:cs typeface="Carlito"/>
                        </a:rPr>
                        <a:t>начала</a:t>
                      </a:r>
                      <a:endParaRPr sz="1400">
                        <a:latin typeface="Carlito"/>
                        <a:cs typeface="Carlito"/>
                      </a:endParaRPr>
                    </a:p>
                    <a:p>
                      <a:pPr marL="7620">
                        <a:lnSpc>
                          <a:spcPts val="1655"/>
                        </a:lnSpc>
                      </a:pPr>
                      <a:r>
                        <a:rPr sz="1400" spc="-10" dirty="0">
                          <a:latin typeface="Carlito"/>
                          <a:cs typeface="Carlito"/>
                        </a:rPr>
                        <a:t>математического</a:t>
                      </a:r>
                      <a:r>
                        <a:rPr sz="1400" dirty="0">
                          <a:latin typeface="Carlito"/>
                          <a:cs typeface="Carlito"/>
                        </a:rPr>
                        <a:t> анализа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sz="1400" dirty="0">
                          <a:latin typeface="Carlito"/>
                          <a:cs typeface="Carlito"/>
                        </a:rPr>
                        <a:t>Б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1047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sz="1400" b="1" dirty="0">
                          <a:latin typeface="Carlito"/>
                          <a:cs typeface="Carlito"/>
                        </a:rPr>
                        <a:t>2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1047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sz="1400" b="1" dirty="0">
                          <a:latin typeface="Carlito"/>
                          <a:cs typeface="Carlito"/>
                        </a:rPr>
                        <a:t>2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1047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072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ts val="1639"/>
                        </a:lnSpc>
                      </a:pPr>
                      <a:r>
                        <a:rPr sz="1400" spc="-20" dirty="0">
                          <a:latin typeface="Carlito"/>
                          <a:cs typeface="Carlito"/>
                        </a:rPr>
                        <a:t>Геометрия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39"/>
                        </a:lnSpc>
                      </a:pPr>
                      <a:r>
                        <a:rPr sz="1400" dirty="0">
                          <a:latin typeface="Carlito"/>
                          <a:cs typeface="Carlito"/>
                        </a:rPr>
                        <a:t>Б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39"/>
                        </a:lnSpc>
                      </a:pPr>
                      <a:r>
                        <a:rPr sz="1400" b="1" dirty="0">
                          <a:latin typeface="Carlito"/>
                          <a:cs typeface="Carlito"/>
                        </a:rPr>
                        <a:t>2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639"/>
                        </a:lnSpc>
                      </a:pPr>
                      <a:r>
                        <a:rPr sz="1400" b="1" dirty="0">
                          <a:latin typeface="Carlito"/>
                          <a:cs typeface="Carlito"/>
                        </a:rPr>
                        <a:t>2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072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ts val="1639"/>
                        </a:lnSpc>
                      </a:pPr>
                      <a:r>
                        <a:rPr sz="1400" spc="-5" dirty="0">
                          <a:latin typeface="Carlito"/>
                          <a:cs typeface="Carlito"/>
                        </a:rPr>
                        <a:t>Вероятность </a:t>
                      </a:r>
                      <a:r>
                        <a:rPr sz="1400" dirty="0">
                          <a:latin typeface="Carlito"/>
                          <a:cs typeface="Carlito"/>
                        </a:rPr>
                        <a:t>и</a:t>
                      </a:r>
                      <a:r>
                        <a:rPr sz="1400" spc="-2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400" spc="-10" dirty="0">
                          <a:latin typeface="Carlito"/>
                          <a:cs typeface="Carlito"/>
                        </a:rPr>
                        <a:t>статистика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39"/>
                        </a:lnSpc>
                      </a:pPr>
                      <a:r>
                        <a:rPr sz="1400" dirty="0">
                          <a:latin typeface="Carlito"/>
                          <a:cs typeface="Carlito"/>
                        </a:rPr>
                        <a:t>Б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639"/>
                        </a:lnSpc>
                      </a:pPr>
                      <a:r>
                        <a:rPr sz="1400" b="1" dirty="0">
                          <a:latin typeface="Carlito"/>
                          <a:cs typeface="Carlito"/>
                        </a:rPr>
                        <a:t>1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639"/>
                        </a:lnSpc>
                      </a:pPr>
                      <a:r>
                        <a:rPr sz="1400" b="1" dirty="0">
                          <a:latin typeface="Carlito"/>
                          <a:cs typeface="Carlito"/>
                        </a:rPr>
                        <a:t>1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085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ts val="1639"/>
                        </a:lnSpc>
                      </a:pPr>
                      <a:r>
                        <a:rPr sz="1400" spc="-5" dirty="0">
                          <a:latin typeface="Carlito"/>
                          <a:cs typeface="Carlito"/>
                        </a:rPr>
                        <a:t>Информатика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39"/>
                        </a:lnSpc>
                      </a:pPr>
                      <a:r>
                        <a:rPr sz="1400" dirty="0">
                          <a:latin typeface="Carlito"/>
                          <a:cs typeface="Carlito"/>
                        </a:rPr>
                        <a:t>Б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39"/>
                        </a:lnSpc>
                      </a:pPr>
                      <a:r>
                        <a:rPr sz="1400" b="1" dirty="0">
                          <a:latin typeface="Carlito"/>
                          <a:cs typeface="Carlito"/>
                        </a:rPr>
                        <a:t>1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639"/>
                        </a:lnSpc>
                      </a:pPr>
                      <a:r>
                        <a:rPr sz="1400" b="1" dirty="0">
                          <a:latin typeface="Carlito"/>
                          <a:cs typeface="Carlito"/>
                        </a:rPr>
                        <a:t>1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0726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6985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Carlito"/>
                          <a:cs typeface="Carlito"/>
                        </a:rPr>
                        <a:t>Естественно-научные</a:t>
                      </a:r>
                      <a:r>
                        <a:rPr sz="1400" spc="-4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400" spc="-5" dirty="0">
                          <a:latin typeface="Carlito"/>
                          <a:cs typeface="Carlito"/>
                        </a:rPr>
                        <a:t>предметы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ts val="1639"/>
                        </a:lnSpc>
                      </a:pPr>
                      <a:r>
                        <a:rPr sz="1400" spc="-10" dirty="0">
                          <a:latin typeface="Carlito"/>
                          <a:cs typeface="Carlito"/>
                        </a:rPr>
                        <a:t>Физика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39"/>
                        </a:lnSpc>
                      </a:pPr>
                      <a:r>
                        <a:rPr sz="1400" dirty="0">
                          <a:latin typeface="Carlito"/>
                          <a:cs typeface="Carlito"/>
                        </a:rPr>
                        <a:t>Б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39"/>
                        </a:lnSpc>
                      </a:pPr>
                      <a:r>
                        <a:rPr sz="1400" b="1" dirty="0">
                          <a:latin typeface="Carlito"/>
                          <a:cs typeface="Carlito"/>
                        </a:rPr>
                        <a:t>2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639"/>
                        </a:lnSpc>
                      </a:pPr>
                      <a:r>
                        <a:rPr sz="1400" b="1" dirty="0">
                          <a:latin typeface="Carlito"/>
                          <a:cs typeface="Carlito"/>
                        </a:rPr>
                        <a:t>2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2072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ts val="1639"/>
                        </a:lnSpc>
                      </a:pPr>
                      <a:r>
                        <a:rPr sz="1400" spc="-5" dirty="0">
                          <a:latin typeface="Carlito"/>
                          <a:cs typeface="Carlito"/>
                        </a:rPr>
                        <a:t>Химия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39"/>
                        </a:lnSpc>
                      </a:pPr>
                      <a:r>
                        <a:rPr sz="1400" dirty="0">
                          <a:latin typeface="Carlito"/>
                          <a:cs typeface="Carlito"/>
                        </a:rPr>
                        <a:t>Б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39"/>
                        </a:lnSpc>
                      </a:pPr>
                      <a:r>
                        <a:rPr sz="1400" b="1" dirty="0">
                          <a:latin typeface="Carlito"/>
                          <a:cs typeface="Carlito"/>
                        </a:rPr>
                        <a:t>1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639"/>
                        </a:lnSpc>
                      </a:pPr>
                      <a:r>
                        <a:rPr sz="1400" b="1" dirty="0">
                          <a:latin typeface="Carlito"/>
                          <a:cs typeface="Carlito"/>
                        </a:rPr>
                        <a:t>1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2072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ts val="1639"/>
                        </a:lnSpc>
                      </a:pPr>
                      <a:r>
                        <a:rPr sz="1400" spc="-5" dirty="0">
                          <a:latin typeface="Carlito"/>
                          <a:cs typeface="Carlito"/>
                        </a:rPr>
                        <a:t>Биология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39"/>
                        </a:lnSpc>
                      </a:pPr>
                      <a:r>
                        <a:rPr sz="1400" dirty="0">
                          <a:latin typeface="Carlito"/>
                          <a:cs typeface="Carlito"/>
                        </a:rPr>
                        <a:t>Б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39"/>
                        </a:lnSpc>
                      </a:pPr>
                      <a:r>
                        <a:rPr sz="1400" b="1" dirty="0">
                          <a:latin typeface="Carlito"/>
                          <a:cs typeface="Carlito"/>
                        </a:rPr>
                        <a:t>1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639"/>
                        </a:lnSpc>
                      </a:pPr>
                      <a:r>
                        <a:rPr sz="1400" b="1" dirty="0">
                          <a:latin typeface="Carlito"/>
                          <a:cs typeface="Carlito"/>
                        </a:rPr>
                        <a:t>1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20852">
                <a:tc rowSpan="2">
                  <a:txBody>
                    <a:bodyPr/>
                    <a:lstStyle/>
                    <a:p>
                      <a:pPr marL="698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400" spc="-5" dirty="0">
                          <a:latin typeface="Carlito"/>
                          <a:cs typeface="Carlito"/>
                        </a:rPr>
                        <a:t>Физическая </a:t>
                      </a:r>
                      <a:r>
                        <a:rPr sz="1400" spc="-15" dirty="0">
                          <a:latin typeface="Carlito"/>
                          <a:cs typeface="Carlito"/>
                        </a:rPr>
                        <a:t>культура,</a:t>
                      </a:r>
                      <a:r>
                        <a:rPr sz="1400" spc="1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400" dirty="0">
                          <a:latin typeface="Carlito"/>
                          <a:cs typeface="Carlito"/>
                        </a:rPr>
                        <a:t>основы</a:t>
                      </a:r>
                      <a:endParaRPr sz="1400">
                        <a:latin typeface="Carlito"/>
                        <a:cs typeface="Carlito"/>
                      </a:endParaRPr>
                    </a:p>
                    <a:p>
                      <a:pPr marL="6985">
                        <a:lnSpc>
                          <a:spcPct val="100000"/>
                        </a:lnSpc>
                      </a:pPr>
                      <a:r>
                        <a:rPr sz="1400" dirty="0">
                          <a:latin typeface="Carlito"/>
                          <a:cs typeface="Carlito"/>
                        </a:rPr>
                        <a:t>безопасности</a:t>
                      </a:r>
                      <a:r>
                        <a:rPr sz="1400" spc="-4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400" spc="-5" dirty="0">
                          <a:latin typeface="Carlito"/>
                          <a:cs typeface="Carlito"/>
                        </a:rPr>
                        <a:t>жизнедеятельности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ts val="1639"/>
                        </a:lnSpc>
                      </a:pPr>
                      <a:r>
                        <a:rPr sz="1400" spc="-5" dirty="0">
                          <a:latin typeface="Carlito"/>
                          <a:cs typeface="Carlito"/>
                        </a:rPr>
                        <a:t>Физическая</a:t>
                      </a:r>
                      <a:r>
                        <a:rPr sz="1400" spc="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400" spc="-20" dirty="0">
                          <a:latin typeface="Carlito"/>
                          <a:cs typeface="Carlito"/>
                        </a:rPr>
                        <a:t>культура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39"/>
                        </a:lnSpc>
                      </a:pPr>
                      <a:r>
                        <a:rPr sz="1400" dirty="0">
                          <a:latin typeface="Carlito"/>
                          <a:cs typeface="Carlito"/>
                        </a:rPr>
                        <a:t>Б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39"/>
                        </a:lnSpc>
                      </a:pPr>
                      <a:r>
                        <a:rPr sz="1400" b="1" dirty="0">
                          <a:latin typeface="Carlito"/>
                          <a:cs typeface="Carlito"/>
                        </a:rPr>
                        <a:t>3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639"/>
                        </a:lnSpc>
                      </a:pPr>
                      <a:r>
                        <a:rPr sz="1400" b="1" dirty="0">
                          <a:latin typeface="Carlito"/>
                          <a:cs typeface="Carlito"/>
                        </a:rPr>
                        <a:t>3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2072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ts val="1639"/>
                        </a:lnSpc>
                      </a:pPr>
                      <a:r>
                        <a:rPr sz="1400" spc="-10" dirty="0">
                          <a:latin typeface="Carlito"/>
                          <a:cs typeface="Carlito"/>
                        </a:rPr>
                        <a:t>ОБЖ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39"/>
                        </a:lnSpc>
                      </a:pPr>
                      <a:r>
                        <a:rPr sz="1400" dirty="0">
                          <a:latin typeface="Carlito"/>
                          <a:cs typeface="Carlito"/>
                        </a:rPr>
                        <a:t>Б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39"/>
                        </a:lnSpc>
                      </a:pPr>
                      <a:r>
                        <a:rPr sz="1400" b="1" dirty="0">
                          <a:latin typeface="Carlito"/>
                          <a:cs typeface="Carlito"/>
                        </a:rPr>
                        <a:t>1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639"/>
                        </a:lnSpc>
                      </a:pPr>
                      <a:r>
                        <a:rPr sz="1400" b="1" dirty="0">
                          <a:latin typeface="Carlito"/>
                          <a:cs typeface="Carlito"/>
                        </a:rPr>
                        <a:t>1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207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ts val="1639"/>
                        </a:lnSpc>
                      </a:pPr>
                      <a:r>
                        <a:rPr sz="1400" dirty="0">
                          <a:latin typeface="Carlito"/>
                          <a:cs typeface="Carlito"/>
                        </a:rPr>
                        <a:t>Индивидуальный</a:t>
                      </a:r>
                      <a:r>
                        <a:rPr sz="1400" spc="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400" spc="-5" dirty="0">
                          <a:latin typeface="Carlito"/>
                          <a:cs typeface="Carlito"/>
                        </a:rPr>
                        <a:t>проект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39"/>
                        </a:lnSpc>
                      </a:pPr>
                      <a:r>
                        <a:rPr sz="1400" b="1" dirty="0">
                          <a:latin typeface="Carlito"/>
                          <a:cs typeface="Carlito"/>
                        </a:rPr>
                        <a:t>1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20776">
                <a:tc rowSpan="3">
                  <a:txBody>
                    <a:bodyPr/>
                    <a:lstStyle/>
                    <a:p>
                      <a:pPr marL="6985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400" spc="-5" dirty="0">
                          <a:latin typeface="Carlito"/>
                          <a:cs typeface="Carlito"/>
                        </a:rPr>
                        <a:t>Дополнительные</a:t>
                      </a:r>
                      <a:r>
                        <a:rPr sz="1400" spc="-4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400" dirty="0">
                          <a:latin typeface="Carlito"/>
                          <a:cs typeface="Carlito"/>
                        </a:rPr>
                        <a:t>учебные</a:t>
                      </a:r>
                      <a:endParaRPr sz="1400">
                        <a:latin typeface="Carlito"/>
                        <a:cs typeface="Carlito"/>
                      </a:endParaRPr>
                    </a:p>
                    <a:p>
                      <a:pPr marL="6985" marR="49720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5" dirty="0">
                          <a:latin typeface="Carlito"/>
                          <a:cs typeface="Carlito"/>
                        </a:rPr>
                        <a:t>предметы, курсы </a:t>
                      </a:r>
                      <a:r>
                        <a:rPr sz="1400" dirty="0">
                          <a:latin typeface="Carlito"/>
                          <a:cs typeface="Carlito"/>
                        </a:rPr>
                        <a:t>по </a:t>
                      </a:r>
                      <a:r>
                        <a:rPr sz="1400" spc="-5" dirty="0">
                          <a:latin typeface="Carlito"/>
                          <a:cs typeface="Carlito"/>
                        </a:rPr>
                        <a:t>выбору  обучающихся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639"/>
                        </a:lnSpc>
                      </a:pPr>
                      <a:r>
                        <a:rPr sz="1400" i="1" spc="-5" dirty="0">
                          <a:latin typeface="Carlito"/>
                          <a:cs typeface="Carlito"/>
                        </a:rPr>
                        <a:t>Элективный курс</a:t>
                      </a:r>
                      <a:r>
                        <a:rPr sz="1400" i="1" spc="-2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400" i="1" dirty="0">
                          <a:latin typeface="Carlito"/>
                          <a:cs typeface="Carlito"/>
                        </a:rPr>
                        <a:t>1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b="1" dirty="0">
                          <a:latin typeface="Carlito"/>
                          <a:cs typeface="Carlito"/>
                        </a:rPr>
                        <a:t>3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b="1" dirty="0">
                          <a:latin typeface="Carlito"/>
                          <a:cs typeface="Carlito"/>
                        </a:rPr>
                        <a:t>4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2076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639"/>
                        </a:lnSpc>
                      </a:pPr>
                      <a:r>
                        <a:rPr sz="1400" i="1" spc="-5" dirty="0">
                          <a:latin typeface="Carlito"/>
                          <a:cs typeface="Carlito"/>
                        </a:rPr>
                        <a:t>Спецкурс</a:t>
                      </a:r>
                      <a:r>
                        <a:rPr sz="1400" i="1" spc="-2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400" i="1" dirty="0">
                          <a:latin typeface="Carlito"/>
                          <a:cs typeface="Carlito"/>
                        </a:rPr>
                        <a:t>2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2076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639"/>
                        </a:lnSpc>
                      </a:pPr>
                      <a:r>
                        <a:rPr sz="1400" i="1" spc="-5" dirty="0">
                          <a:latin typeface="Carlito"/>
                          <a:cs typeface="Carlito"/>
                        </a:rPr>
                        <a:t>Факультативный курс</a:t>
                      </a:r>
                      <a:r>
                        <a:rPr sz="1400" i="1" spc="-1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400" i="1" dirty="0">
                          <a:latin typeface="Carlito"/>
                          <a:cs typeface="Carlito"/>
                        </a:rPr>
                        <a:t>3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512292">
                <a:tc gridSpan="3">
                  <a:txBody>
                    <a:bodyPr/>
                    <a:lstStyle/>
                    <a:p>
                      <a:pPr marL="1468120" marR="200025" indent="-1262380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1200" spc="-5" dirty="0">
                          <a:latin typeface="Carlito"/>
                          <a:cs typeface="Carlito"/>
                        </a:rPr>
                        <a:t>Максимально допустимая </a:t>
                      </a:r>
                      <a:r>
                        <a:rPr sz="1200" spc="-10" dirty="0">
                          <a:latin typeface="Carlito"/>
                          <a:cs typeface="Carlito"/>
                        </a:rPr>
                        <a:t>недельная нагрузка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в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соответствии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с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действующими санитарными 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правилами и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нормами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при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6-дневной учебной</a:t>
                      </a:r>
                      <a:r>
                        <a:rPr sz="1200" spc="-1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spc="-15" dirty="0">
                          <a:latin typeface="Carlito"/>
                          <a:cs typeface="Carlito"/>
                        </a:rPr>
                        <a:t>неделе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692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140"/>
                        </a:spcBef>
                      </a:pPr>
                      <a:r>
                        <a:rPr sz="1400" b="1" spc="-5" dirty="0">
                          <a:latin typeface="Carlito"/>
                          <a:cs typeface="Carlito"/>
                        </a:rPr>
                        <a:t>37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1447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0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140"/>
                        </a:spcBef>
                      </a:pPr>
                      <a:r>
                        <a:rPr sz="1400" b="1" spc="-5" dirty="0">
                          <a:latin typeface="Carlito"/>
                          <a:cs typeface="Carlito"/>
                        </a:rPr>
                        <a:t>37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1447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3836" y="16256"/>
            <a:ext cx="11789563" cy="636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003399"/>
                </a:solidFill>
                <a:latin typeface="Carlito"/>
                <a:cs typeface="Carlito"/>
              </a:rPr>
              <a:t>Вариант </a:t>
            </a:r>
            <a:r>
              <a:rPr sz="2000" b="1" spc="-10" dirty="0">
                <a:solidFill>
                  <a:srgbClr val="FF0000"/>
                </a:solidFill>
                <a:latin typeface="Carlito"/>
                <a:cs typeface="Carlito"/>
              </a:rPr>
              <a:t>мультипрофильного </a:t>
            </a:r>
            <a:r>
              <a:rPr sz="2000" b="1" dirty="0">
                <a:solidFill>
                  <a:srgbClr val="003399"/>
                </a:solidFill>
                <a:latin typeface="Carlito"/>
                <a:cs typeface="Carlito"/>
              </a:rPr>
              <a:t>учебного </a:t>
            </a:r>
            <a:r>
              <a:rPr sz="2000" b="1" spc="-5" dirty="0">
                <a:solidFill>
                  <a:srgbClr val="003399"/>
                </a:solidFill>
                <a:latin typeface="Carlito"/>
                <a:cs typeface="Carlito"/>
              </a:rPr>
              <a:t>плана </a:t>
            </a:r>
            <a:r>
              <a:rPr sz="2000" b="1" spc="-15" dirty="0">
                <a:solidFill>
                  <a:srgbClr val="003399"/>
                </a:solidFill>
                <a:latin typeface="Carlito"/>
                <a:cs typeface="Carlito"/>
              </a:rPr>
              <a:t>школы </a:t>
            </a:r>
            <a:r>
              <a:rPr sz="2000" b="1" spc="-5" dirty="0">
                <a:solidFill>
                  <a:srgbClr val="003399"/>
                </a:solidFill>
                <a:latin typeface="Carlito"/>
                <a:cs typeface="Carlito"/>
              </a:rPr>
              <a:t>для </a:t>
            </a:r>
            <a:r>
              <a:rPr sz="2000" b="1" dirty="0">
                <a:solidFill>
                  <a:srgbClr val="003399"/>
                </a:solidFill>
                <a:latin typeface="Carlito"/>
                <a:cs typeface="Carlito"/>
              </a:rPr>
              <a:t>10</a:t>
            </a:r>
            <a:r>
              <a:rPr sz="2000" b="1" spc="-130" dirty="0">
                <a:solidFill>
                  <a:srgbClr val="003399"/>
                </a:solidFill>
                <a:latin typeface="Carlito"/>
                <a:cs typeface="Carlito"/>
              </a:rPr>
              <a:t> </a:t>
            </a:r>
            <a:r>
              <a:rPr sz="2000" b="1" spc="-5" dirty="0">
                <a:solidFill>
                  <a:srgbClr val="003399"/>
                </a:solidFill>
                <a:latin typeface="Carlito"/>
                <a:cs typeface="Carlito"/>
              </a:rPr>
              <a:t>класса</a:t>
            </a:r>
            <a:endParaRPr sz="2000" dirty="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b="1" spc="-5" dirty="0">
                <a:solidFill>
                  <a:srgbClr val="003399"/>
                </a:solidFill>
                <a:latin typeface="Carlito"/>
                <a:cs typeface="Carlito"/>
              </a:rPr>
              <a:t>(социально-экономический </a:t>
            </a:r>
            <a:r>
              <a:rPr sz="2000" b="1" dirty="0">
                <a:solidFill>
                  <a:srgbClr val="003399"/>
                </a:solidFill>
                <a:latin typeface="Carlito"/>
                <a:cs typeface="Carlito"/>
              </a:rPr>
              <a:t>+ </a:t>
            </a:r>
            <a:r>
              <a:rPr sz="2000" b="1" spc="-5" dirty="0">
                <a:solidFill>
                  <a:srgbClr val="003399"/>
                </a:solidFill>
                <a:latin typeface="Carlito"/>
                <a:cs typeface="Carlito"/>
              </a:rPr>
              <a:t>технологический </a:t>
            </a:r>
            <a:r>
              <a:rPr sz="2000" b="1" dirty="0">
                <a:solidFill>
                  <a:srgbClr val="003399"/>
                </a:solidFill>
                <a:latin typeface="Carlito"/>
                <a:cs typeface="Carlito"/>
              </a:rPr>
              <a:t>профили) </a:t>
            </a:r>
            <a:r>
              <a:rPr sz="2000" b="1" spc="-5" dirty="0">
                <a:solidFill>
                  <a:srgbClr val="003399"/>
                </a:solidFill>
                <a:latin typeface="Carlito"/>
                <a:cs typeface="Carlito"/>
              </a:rPr>
              <a:t>при </a:t>
            </a:r>
            <a:r>
              <a:rPr sz="2000" b="1" dirty="0">
                <a:solidFill>
                  <a:srgbClr val="003399"/>
                </a:solidFill>
                <a:latin typeface="Carlito"/>
                <a:cs typeface="Carlito"/>
              </a:rPr>
              <a:t>6-дневной учебной</a:t>
            </a:r>
            <a:r>
              <a:rPr sz="2000" b="1" spc="-140" dirty="0">
                <a:solidFill>
                  <a:srgbClr val="003399"/>
                </a:solidFill>
                <a:latin typeface="Carlito"/>
                <a:cs typeface="Carlito"/>
              </a:rPr>
              <a:t> </a:t>
            </a:r>
            <a:r>
              <a:rPr sz="2000" b="1" spc="-15" dirty="0">
                <a:solidFill>
                  <a:srgbClr val="003399"/>
                </a:solidFill>
                <a:latin typeface="Carlito"/>
                <a:cs typeface="Carlito"/>
              </a:rPr>
              <a:t>неделе</a:t>
            </a:r>
            <a:endParaRPr sz="2000" dirty="0">
              <a:latin typeface="Carlito"/>
              <a:cs typeface="Carlito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631570" y="783336"/>
          <a:ext cx="10941048" cy="573289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918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82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244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418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4086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763270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Carlito"/>
                          <a:cs typeface="Carlito"/>
                        </a:rPr>
                        <a:t>Предметная</a:t>
                      </a:r>
                      <a:r>
                        <a:rPr sz="1400" spc="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400" spc="-10" dirty="0">
                          <a:latin typeface="Carlito"/>
                          <a:cs typeface="Carlito"/>
                        </a:rPr>
                        <a:t>область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1041400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Carlito"/>
                          <a:cs typeface="Carlito"/>
                        </a:rPr>
                        <a:t>Учебный предмет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40640" algn="ctr">
                        <a:lnSpc>
                          <a:spcPts val="1660"/>
                        </a:lnSpc>
                      </a:pPr>
                      <a:r>
                        <a:rPr sz="1400" spc="-10" dirty="0">
                          <a:latin typeface="Carlito"/>
                          <a:cs typeface="Carlito"/>
                        </a:rPr>
                        <a:t>Уровень </a:t>
                      </a:r>
                      <a:r>
                        <a:rPr sz="1400" spc="-5" dirty="0">
                          <a:latin typeface="Carlito"/>
                          <a:cs typeface="Carlito"/>
                        </a:rPr>
                        <a:t>изучения предмета</a:t>
                      </a:r>
                      <a:r>
                        <a:rPr sz="1400" spc="1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400" dirty="0">
                          <a:latin typeface="Carlito"/>
                          <a:cs typeface="Carlito"/>
                        </a:rPr>
                        <a:t>/</a:t>
                      </a:r>
                      <a:endParaRPr sz="1400">
                        <a:latin typeface="Carlito"/>
                        <a:cs typeface="Carlito"/>
                      </a:endParaRPr>
                    </a:p>
                    <a:p>
                      <a:pPr algn="ctr">
                        <a:lnSpc>
                          <a:spcPts val="1660"/>
                        </a:lnSpc>
                      </a:pPr>
                      <a:r>
                        <a:rPr sz="1400" spc="-10" dirty="0">
                          <a:latin typeface="Carlito"/>
                          <a:cs typeface="Carlito"/>
                        </a:rPr>
                        <a:t>количество</a:t>
                      </a:r>
                      <a:r>
                        <a:rPr sz="1400" spc="-1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400" spc="-5" dirty="0">
                          <a:latin typeface="Carlito"/>
                          <a:cs typeface="Carlito"/>
                        </a:rPr>
                        <a:t>часов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072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2545" algn="ctr">
                        <a:lnSpc>
                          <a:spcPts val="1639"/>
                        </a:lnSpc>
                      </a:pPr>
                      <a:r>
                        <a:rPr sz="1400" b="1" dirty="0">
                          <a:latin typeface="Carlito"/>
                          <a:cs typeface="Carlito"/>
                        </a:rPr>
                        <a:t>Базовый</a:t>
                      </a:r>
                      <a:r>
                        <a:rPr sz="1400" b="1" spc="-3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400" b="1" spc="-5" dirty="0">
                          <a:latin typeface="Carlito"/>
                          <a:cs typeface="Carlito"/>
                        </a:rPr>
                        <a:t>уровень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639"/>
                        </a:lnSpc>
                      </a:pPr>
                      <a:r>
                        <a:rPr sz="1400" b="1" spc="-15" dirty="0">
                          <a:latin typeface="Carlito"/>
                          <a:cs typeface="Carlito"/>
                        </a:rPr>
                        <a:t>Углублённый</a:t>
                      </a:r>
                      <a:r>
                        <a:rPr sz="1400" b="1" spc="-5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400" b="1" spc="-5" dirty="0">
                          <a:latin typeface="Carlito"/>
                          <a:cs typeface="Carlito"/>
                        </a:rPr>
                        <a:t>уровень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0725">
                <a:tc rowSpan="2">
                  <a:txBody>
                    <a:bodyPr/>
                    <a:lstStyle/>
                    <a:p>
                      <a:pPr marL="7620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1400" spc="-10" dirty="0">
                          <a:latin typeface="Carlito"/>
                          <a:cs typeface="Carlito"/>
                        </a:rPr>
                        <a:t>Русский </a:t>
                      </a:r>
                      <a:r>
                        <a:rPr sz="1400" spc="-5" dirty="0">
                          <a:latin typeface="Carlito"/>
                          <a:cs typeface="Carlito"/>
                        </a:rPr>
                        <a:t>язык </a:t>
                      </a:r>
                      <a:r>
                        <a:rPr sz="1400" dirty="0">
                          <a:latin typeface="Carlito"/>
                          <a:cs typeface="Carlito"/>
                        </a:rPr>
                        <a:t>и</a:t>
                      </a:r>
                      <a:r>
                        <a:rPr sz="1400" spc="1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400" spc="-5" dirty="0">
                          <a:latin typeface="Carlito"/>
                          <a:cs typeface="Carlito"/>
                        </a:rPr>
                        <a:t>литература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1079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ts val="1639"/>
                        </a:lnSpc>
                      </a:pPr>
                      <a:r>
                        <a:rPr sz="1400" spc="-10" dirty="0">
                          <a:latin typeface="Carlito"/>
                          <a:cs typeface="Carlito"/>
                        </a:rPr>
                        <a:t>Русский</a:t>
                      </a:r>
                      <a:r>
                        <a:rPr sz="1400" spc="1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400" spc="-5" dirty="0">
                          <a:latin typeface="Carlito"/>
                          <a:cs typeface="Carlito"/>
                        </a:rPr>
                        <a:t>язык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639"/>
                        </a:lnSpc>
                      </a:pPr>
                      <a:r>
                        <a:rPr sz="1400" b="1" dirty="0">
                          <a:latin typeface="Carlito"/>
                          <a:cs typeface="Carlito"/>
                        </a:rPr>
                        <a:t>2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085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079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ts val="1639"/>
                        </a:lnSpc>
                      </a:pPr>
                      <a:r>
                        <a:rPr sz="1400" spc="-5" dirty="0">
                          <a:latin typeface="Carlito"/>
                          <a:cs typeface="Carlito"/>
                        </a:rPr>
                        <a:t>Литература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639"/>
                        </a:lnSpc>
                      </a:pPr>
                      <a:r>
                        <a:rPr sz="1400" b="1" dirty="0">
                          <a:latin typeface="Carlito"/>
                          <a:cs typeface="Carlito"/>
                        </a:rPr>
                        <a:t>3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0725">
                <a:tc>
                  <a:txBody>
                    <a:bodyPr/>
                    <a:lstStyle/>
                    <a:p>
                      <a:pPr marL="7620">
                        <a:lnSpc>
                          <a:spcPts val="1639"/>
                        </a:lnSpc>
                      </a:pPr>
                      <a:r>
                        <a:rPr sz="1400" dirty="0">
                          <a:latin typeface="Carlito"/>
                          <a:cs typeface="Carlito"/>
                        </a:rPr>
                        <a:t>Иностранные</a:t>
                      </a:r>
                      <a:r>
                        <a:rPr sz="1400" spc="-2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400" spc="-5" dirty="0">
                          <a:latin typeface="Carlito"/>
                          <a:cs typeface="Carlito"/>
                        </a:rPr>
                        <a:t>языки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ts val="1639"/>
                        </a:lnSpc>
                      </a:pPr>
                      <a:r>
                        <a:rPr sz="1400" dirty="0">
                          <a:latin typeface="Carlito"/>
                          <a:cs typeface="Carlito"/>
                        </a:rPr>
                        <a:t>Иностранный</a:t>
                      </a:r>
                      <a:r>
                        <a:rPr sz="1400" spc="-2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400" spc="-5" dirty="0">
                          <a:latin typeface="Carlito"/>
                          <a:cs typeface="Carlito"/>
                        </a:rPr>
                        <a:t>язык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639"/>
                        </a:lnSpc>
                      </a:pPr>
                      <a:r>
                        <a:rPr sz="1400" b="1" dirty="0">
                          <a:latin typeface="Carlito"/>
                          <a:cs typeface="Carlito"/>
                        </a:rPr>
                        <a:t>3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0725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762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5" dirty="0">
                          <a:latin typeface="Carlito"/>
                          <a:cs typeface="Carlito"/>
                        </a:rPr>
                        <a:t>Общественно-научные</a:t>
                      </a:r>
                      <a:r>
                        <a:rPr sz="1400" spc="-2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400" spc="-5" dirty="0">
                          <a:latin typeface="Carlito"/>
                          <a:cs typeface="Carlito"/>
                        </a:rPr>
                        <a:t>предметы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ts val="1639"/>
                        </a:lnSpc>
                      </a:pPr>
                      <a:r>
                        <a:rPr sz="1400" spc="-5" dirty="0">
                          <a:latin typeface="Carlito"/>
                          <a:cs typeface="Carlito"/>
                        </a:rPr>
                        <a:t>История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639"/>
                        </a:lnSpc>
                      </a:pPr>
                      <a:r>
                        <a:rPr sz="1400" b="1" dirty="0">
                          <a:latin typeface="Carlito"/>
                          <a:cs typeface="Carlito"/>
                        </a:rPr>
                        <a:t>2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072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ts val="1639"/>
                        </a:lnSpc>
                      </a:pPr>
                      <a:r>
                        <a:rPr sz="1400" spc="-5" dirty="0">
                          <a:latin typeface="Carlito"/>
                          <a:cs typeface="Carlito"/>
                        </a:rPr>
                        <a:t>Обществознание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AE2F3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639"/>
                        </a:lnSpc>
                      </a:pPr>
                      <a:r>
                        <a:rPr sz="1400" b="1" dirty="0">
                          <a:latin typeface="Carlito"/>
                          <a:cs typeface="Carlito"/>
                        </a:rPr>
                        <a:t>2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639"/>
                        </a:lnSpc>
                      </a:pPr>
                      <a:r>
                        <a:rPr sz="1400" b="1" dirty="0">
                          <a:latin typeface="Carlito"/>
                          <a:cs typeface="Carlito"/>
                        </a:rPr>
                        <a:t>2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A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085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ts val="1639"/>
                        </a:lnSpc>
                      </a:pPr>
                      <a:r>
                        <a:rPr sz="1400" spc="-20" dirty="0">
                          <a:latin typeface="Carlito"/>
                          <a:cs typeface="Carlito"/>
                        </a:rPr>
                        <a:t>География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639"/>
                        </a:lnSpc>
                      </a:pPr>
                      <a:r>
                        <a:rPr sz="1400" b="1" dirty="0">
                          <a:latin typeface="Carlito"/>
                          <a:cs typeface="Carlito"/>
                        </a:rPr>
                        <a:t>1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0725"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7620">
                        <a:lnSpc>
                          <a:spcPct val="100000"/>
                        </a:lnSpc>
                        <a:spcBef>
                          <a:spcPts val="980"/>
                        </a:spcBef>
                      </a:pPr>
                      <a:r>
                        <a:rPr sz="1400" spc="-10" dirty="0">
                          <a:latin typeface="Carlito"/>
                          <a:cs typeface="Carlito"/>
                        </a:rPr>
                        <a:t>Математика </a:t>
                      </a:r>
                      <a:r>
                        <a:rPr sz="1400" dirty="0">
                          <a:latin typeface="Carlito"/>
                          <a:cs typeface="Carlito"/>
                        </a:rPr>
                        <a:t>и</a:t>
                      </a:r>
                      <a:r>
                        <a:rPr sz="1400" spc="1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400" spc="-5" dirty="0">
                          <a:latin typeface="Carlito"/>
                          <a:cs typeface="Carlito"/>
                        </a:rPr>
                        <a:t>информатика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ts val="1639"/>
                        </a:lnSpc>
                      </a:pPr>
                      <a:r>
                        <a:rPr sz="1400" spc="-5" dirty="0">
                          <a:latin typeface="Carlito"/>
                          <a:cs typeface="Carlito"/>
                        </a:rPr>
                        <a:t>Алгебра </a:t>
                      </a:r>
                      <a:r>
                        <a:rPr sz="1400" dirty="0">
                          <a:latin typeface="Carlito"/>
                          <a:cs typeface="Carlito"/>
                        </a:rPr>
                        <a:t>и начала </a:t>
                      </a:r>
                      <a:r>
                        <a:rPr sz="1400" spc="-10" dirty="0">
                          <a:latin typeface="Carlito"/>
                          <a:cs typeface="Carlito"/>
                        </a:rPr>
                        <a:t>математического</a:t>
                      </a:r>
                      <a:r>
                        <a:rPr sz="1400" dirty="0">
                          <a:latin typeface="Carlito"/>
                          <a:cs typeface="Carlito"/>
                        </a:rPr>
                        <a:t> анализа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AE2F3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639"/>
                        </a:lnSpc>
                      </a:pPr>
                      <a:r>
                        <a:rPr sz="1400" b="1" dirty="0">
                          <a:latin typeface="Carlito"/>
                          <a:cs typeface="Carlito"/>
                        </a:rPr>
                        <a:t>2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639"/>
                        </a:lnSpc>
                      </a:pPr>
                      <a:r>
                        <a:rPr sz="1400" b="1" dirty="0">
                          <a:latin typeface="Carlito"/>
                          <a:cs typeface="Carlito"/>
                        </a:rPr>
                        <a:t>2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A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072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ts val="1639"/>
                        </a:lnSpc>
                      </a:pPr>
                      <a:r>
                        <a:rPr sz="1400" spc="-20" dirty="0">
                          <a:latin typeface="Carlito"/>
                          <a:cs typeface="Carlito"/>
                        </a:rPr>
                        <a:t>Геометрия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AE2F3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639"/>
                        </a:lnSpc>
                      </a:pPr>
                      <a:r>
                        <a:rPr sz="1400" b="1" dirty="0">
                          <a:latin typeface="Carlito"/>
                          <a:cs typeface="Carlito"/>
                        </a:rPr>
                        <a:t>2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639"/>
                        </a:lnSpc>
                      </a:pPr>
                      <a:r>
                        <a:rPr sz="1400" b="1" dirty="0">
                          <a:latin typeface="Carlito"/>
                          <a:cs typeface="Carlito"/>
                        </a:rPr>
                        <a:t>1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A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085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ts val="1639"/>
                        </a:lnSpc>
                      </a:pPr>
                      <a:r>
                        <a:rPr sz="1400" spc="-5" dirty="0">
                          <a:latin typeface="Carlito"/>
                          <a:cs typeface="Carlito"/>
                        </a:rPr>
                        <a:t>Вероятность </a:t>
                      </a:r>
                      <a:r>
                        <a:rPr sz="1400" dirty="0">
                          <a:latin typeface="Carlito"/>
                          <a:cs typeface="Carlito"/>
                        </a:rPr>
                        <a:t>и</a:t>
                      </a:r>
                      <a:r>
                        <a:rPr sz="1400" spc="-2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400" spc="-10" dirty="0">
                          <a:latin typeface="Carlito"/>
                          <a:cs typeface="Carlito"/>
                        </a:rPr>
                        <a:t>статистика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639"/>
                        </a:lnSpc>
                      </a:pPr>
                      <a:r>
                        <a:rPr sz="1400" b="1" dirty="0">
                          <a:latin typeface="Carlito"/>
                          <a:cs typeface="Carlito"/>
                        </a:rPr>
                        <a:t>1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072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ts val="1639"/>
                        </a:lnSpc>
                      </a:pPr>
                      <a:r>
                        <a:rPr sz="1400" spc="-5" dirty="0">
                          <a:latin typeface="Carlito"/>
                          <a:cs typeface="Carlito"/>
                        </a:rPr>
                        <a:t>Информатика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639"/>
                        </a:lnSpc>
                      </a:pPr>
                      <a:r>
                        <a:rPr sz="1400" b="1" dirty="0">
                          <a:latin typeface="Carlito"/>
                          <a:cs typeface="Carlito"/>
                        </a:rPr>
                        <a:t>1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0725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7620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Carlito"/>
                          <a:cs typeface="Carlito"/>
                        </a:rPr>
                        <a:t>Естественно-научные</a:t>
                      </a:r>
                      <a:r>
                        <a:rPr sz="1400" spc="-4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400" spc="-5" dirty="0">
                          <a:latin typeface="Carlito"/>
                          <a:cs typeface="Carlito"/>
                        </a:rPr>
                        <a:t>предметы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ts val="1639"/>
                        </a:lnSpc>
                      </a:pPr>
                      <a:r>
                        <a:rPr sz="1400" spc="-10" dirty="0">
                          <a:latin typeface="Carlito"/>
                          <a:cs typeface="Carlito"/>
                        </a:rPr>
                        <a:t>Физика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AE2F3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639"/>
                        </a:lnSpc>
                      </a:pPr>
                      <a:r>
                        <a:rPr sz="1400" b="1" dirty="0">
                          <a:latin typeface="Carlito"/>
                          <a:cs typeface="Carlito"/>
                        </a:rPr>
                        <a:t>2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639"/>
                        </a:lnSpc>
                      </a:pPr>
                      <a:r>
                        <a:rPr sz="1400" b="1" dirty="0">
                          <a:latin typeface="Carlito"/>
                          <a:cs typeface="Carlito"/>
                        </a:rPr>
                        <a:t>3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A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2072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ts val="1639"/>
                        </a:lnSpc>
                      </a:pPr>
                      <a:r>
                        <a:rPr sz="1400" spc="-5" dirty="0">
                          <a:latin typeface="Carlito"/>
                          <a:cs typeface="Carlito"/>
                        </a:rPr>
                        <a:t>Химия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639"/>
                        </a:lnSpc>
                      </a:pPr>
                      <a:r>
                        <a:rPr sz="1400" b="1" dirty="0">
                          <a:latin typeface="Carlito"/>
                          <a:cs typeface="Carlito"/>
                        </a:rPr>
                        <a:t>1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2085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ts val="1639"/>
                        </a:lnSpc>
                      </a:pPr>
                      <a:r>
                        <a:rPr sz="1400" spc="-5" dirty="0">
                          <a:latin typeface="Carlito"/>
                          <a:cs typeface="Carlito"/>
                        </a:rPr>
                        <a:t>Биология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639"/>
                        </a:lnSpc>
                      </a:pPr>
                      <a:r>
                        <a:rPr sz="1400" b="1" dirty="0">
                          <a:latin typeface="Carlito"/>
                          <a:cs typeface="Carlito"/>
                        </a:rPr>
                        <a:t>1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20725">
                <a:tc rowSpan="2">
                  <a:txBody>
                    <a:bodyPr/>
                    <a:lstStyle/>
                    <a:p>
                      <a:pPr marL="762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400" spc="-5" dirty="0">
                          <a:latin typeface="Carlito"/>
                          <a:cs typeface="Carlito"/>
                        </a:rPr>
                        <a:t>Физическая </a:t>
                      </a:r>
                      <a:r>
                        <a:rPr sz="1400" spc="-15" dirty="0">
                          <a:latin typeface="Carlito"/>
                          <a:cs typeface="Carlito"/>
                        </a:rPr>
                        <a:t>культура,</a:t>
                      </a:r>
                      <a:r>
                        <a:rPr sz="1400" spc="1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400" spc="-5" dirty="0">
                          <a:latin typeface="Carlito"/>
                          <a:cs typeface="Carlito"/>
                        </a:rPr>
                        <a:t>основы</a:t>
                      </a:r>
                      <a:endParaRPr sz="1400">
                        <a:latin typeface="Carlito"/>
                        <a:cs typeface="Carlito"/>
                      </a:endParaRPr>
                    </a:p>
                    <a:p>
                      <a:pPr marL="7620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Carlito"/>
                          <a:cs typeface="Carlito"/>
                        </a:rPr>
                        <a:t>безопасности</a:t>
                      </a:r>
                      <a:r>
                        <a:rPr sz="1400" spc="-2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400" spc="-10" dirty="0">
                          <a:latin typeface="Carlito"/>
                          <a:cs typeface="Carlito"/>
                        </a:rPr>
                        <a:t>жизнедеятельности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ts val="1639"/>
                        </a:lnSpc>
                      </a:pPr>
                      <a:r>
                        <a:rPr sz="1400" spc="-5" dirty="0">
                          <a:latin typeface="Carlito"/>
                          <a:cs typeface="Carlito"/>
                        </a:rPr>
                        <a:t>Физическая</a:t>
                      </a:r>
                      <a:r>
                        <a:rPr sz="1400" spc="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400" spc="-20" dirty="0">
                          <a:latin typeface="Carlito"/>
                          <a:cs typeface="Carlito"/>
                        </a:rPr>
                        <a:t>культура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639"/>
                        </a:lnSpc>
                      </a:pPr>
                      <a:r>
                        <a:rPr sz="1400" b="1" dirty="0">
                          <a:latin typeface="Carlito"/>
                          <a:cs typeface="Carlito"/>
                        </a:rPr>
                        <a:t>3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2072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ts val="1639"/>
                        </a:lnSpc>
                      </a:pPr>
                      <a:r>
                        <a:rPr sz="1400" spc="-10" dirty="0">
                          <a:latin typeface="Carlito"/>
                          <a:cs typeface="Carlito"/>
                        </a:rPr>
                        <a:t>ОБЖ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639"/>
                        </a:lnSpc>
                      </a:pPr>
                      <a:r>
                        <a:rPr sz="1400" b="1" dirty="0">
                          <a:latin typeface="Carlito"/>
                          <a:cs typeface="Carlito"/>
                        </a:rPr>
                        <a:t>1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2072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ts val="1639"/>
                        </a:lnSpc>
                      </a:pPr>
                      <a:r>
                        <a:rPr sz="1400" dirty="0">
                          <a:latin typeface="Carlito"/>
                          <a:cs typeface="Carlito"/>
                        </a:rPr>
                        <a:t>Индивидуальный</a:t>
                      </a:r>
                      <a:r>
                        <a:rPr sz="1400" spc="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400" spc="-5" dirty="0">
                          <a:latin typeface="Carlito"/>
                          <a:cs typeface="Carlito"/>
                        </a:rPr>
                        <a:t>проект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639"/>
                        </a:lnSpc>
                      </a:pPr>
                      <a:r>
                        <a:rPr sz="1400" b="1" dirty="0">
                          <a:latin typeface="Carlito"/>
                          <a:cs typeface="Carlito"/>
                        </a:rPr>
                        <a:t>1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20852">
                <a:tc rowSpan="3">
                  <a:txBody>
                    <a:bodyPr/>
                    <a:lstStyle/>
                    <a:p>
                      <a:pPr marL="7620">
                        <a:lnSpc>
                          <a:spcPct val="100000"/>
                        </a:lnSpc>
                        <a:spcBef>
                          <a:spcPts val="885"/>
                        </a:spcBef>
                      </a:pPr>
                      <a:r>
                        <a:rPr sz="1400" spc="-10" dirty="0">
                          <a:latin typeface="Carlito"/>
                          <a:cs typeface="Carlito"/>
                        </a:rPr>
                        <a:t>Дополнительные </a:t>
                      </a:r>
                      <a:r>
                        <a:rPr sz="1400" dirty="0">
                          <a:latin typeface="Carlito"/>
                          <a:cs typeface="Carlito"/>
                        </a:rPr>
                        <a:t>учебные</a:t>
                      </a:r>
                      <a:r>
                        <a:rPr sz="1400" spc="-3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400" spc="-5" dirty="0">
                          <a:latin typeface="Carlito"/>
                          <a:cs typeface="Carlito"/>
                        </a:rPr>
                        <a:t>предметы,</a:t>
                      </a:r>
                      <a:endParaRPr sz="1400">
                        <a:latin typeface="Carlito"/>
                        <a:cs typeface="Carlito"/>
                      </a:endParaRPr>
                    </a:p>
                    <a:p>
                      <a:pPr marL="7620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Carlito"/>
                          <a:cs typeface="Carlito"/>
                        </a:rPr>
                        <a:t>курсы </a:t>
                      </a:r>
                      <a:r>
                        <a:rPr sz="1400" dirty="0">
                          <a:latin typeface="Carlito"/>
                          <a:cs typeface="Carlito"/>
                        </a:rPr>
                        <a:t>по </a:t>
                      </a:r>
                      <a:r>
                        <a:rPr sz="1400" spc="-5" dirty="0">
                          <a:latin typeface="Carlito"/>
                          <a:cs typeface="Carlito"/>
                        </a:rPr>
                        <a:t>выбору</a:t>
                      </a:r>
                      <a:r>
                        <a:rPr sz="1400" spc="-1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400" spc="-5" dirty="0">
                          <a:latin typeface="Carlito"/>
                          <a:cs typeface="Carlito"/>
                        </a:rPr>
                        <a:t>обучающихся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1123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639"/>
                        </a:lnSpc>
                      </a:pPr>
                      <a:r>
                        <a:rPr sz="1400" i="1" spc="-5" dirty="0">
                          <a:latin typeface="Carlito"/>
                          <a:cs typeface="Carlito"/>
                        </a:rPr>
                        <a:t>Элективный</a:t>
                      </a:r>
                      <a:r>
                        <a:rPr sz="1400" i="1" spc="-2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400" i="1" spc="-5" dirty="0">
                          <a:latin typeface="Carlito"/>
                          <a:cs typeface="Carlito"/>
                        </a:rPr>
                        <a:t>курс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400" b="1" dirty="0">
                          <a:latin typeface="Carlito"/>
                          <a:cs typeface="Carlito"/>
                        </a:rPr>
                        <a:t>1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2072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123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639"/>
                        </a:lnSpc>
                      </a:pPr>
                      <a:r>
                        <a:rPr sz="1400" i="1" spc="-5" dirty="0">
                          <a:latin typeface="Carlito"/>
                          <a:cs typeface="Carlito"/>
                        </a:rPr>
                        <a:t>Спецкурс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2075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123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639"/>
                        </a:lnSpc>
                      </a:pPr>
                      <a:r>
                        <a:rPr sz="1400" i="1" spc="-5" dirty="0">
                          <a:latin typeface="Carlito"/>
                          <a:cs typeface="Carlito"/>
                        </a:rPr>
                        <a:t>Факультативный</a:t>
                      </a:r>
                      <a:r>
                        <a:rPr sz="1400" i="1" spc="-1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400" i="1" spc="-5" dirty="0">
                          <a:latin typeface="Carlito"/>
                          <a:cs typeface="Carlito"/>
                        </a:rPr>
                        <a:t>курс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512292">
                <a:tc gridSpan="3">
                  <a:txBody>
                    <a:bodyPr/>
                    <a:lstStyle/>
                    <a:p>
                      <a:pPr marL="3481070" marR="698500" indent="-2778760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1200" spc="-5" dirty="0">
                          <a:latin typeface="Carlito"/>
                          <a:cs typeface="Carlito"/>
                        </a:rPr>
                        <a:t>Максимально допустимая </a:t>
                      </a:r>
                      <a:r>
                        <a:rPr sz="1200" spc="-10" dirty="0">
                          <a:latin typeface="Carlito"/>
                          <a:cs typeface="Carlito"/>
                        </a:rPr>
                        <a:t>недельная нагрузка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в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соответствии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с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действующими санитарными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правилами и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нормами 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при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6-дневной учебной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spc="-10" dirty="0">
                          <a:latin typeface="Carlito"/>
                          <a:cs typeface="Carlito"/>
                        </a:rPr>
                        <a:t>неделе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692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1135"/>
                        </a:spcBef>
                      </a:pPr>
                      <a:r>
                        <a:rPr sz="1400" b="1" spc="-5" dirty="0">
                          <a:latin typeface="Carlito"/>
                          <a:cs typeface="Carlito"/>
                        </a:rPr>
                        <a:t>37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1441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3836" y="16256"/>
            <a:ext cx="12018163" cy="636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003399"/>
                </a:solidFill>
                <a:latin typeface="Carlito"/>
                <a:cs typeface="Carlito"/>
              </a:rPr>
              <a:t>Вариант </a:t>
            </a:r>
            <a:r>
              <a:rPr sz="2000" b="1" spc="-10" dirty="0">
                <a:solidFill>
                  <a:srgbClr val="FF0000"/>
                </a:solidFill>
                <a:latin typeface="Carlito"/>
                <a:cs typeface="Carlito"/>
              </a:rPr>
              <a:t>мультипрофильного </a:t>
            </a:r>
            <a:r>
              <a:rPr sz="2000" b="1" dirty="0">
                <a:solidFill>
                  <a:srgbClr val="003399"/>
                </a:solidFill>
                <a:latin typeface="Carlito"/>
                <a:cs typeface="Carlito"/>
              </a:rPr>
              <a:t>учебного </a:t>
            </a:r>
            <a:r>
              <a:rPr sz="2000" b="1" spc="-5" dirty="0">
                <a:solidFill>
                  <a:srgbClr val="003399"/>
                </a:solidFill>
                <a:latin typeface="Carlito"/>
                <a:cs typeface="Carlito"/>
              </a:rPr>
              <a:t>плана </a:t>
            </a:r>
            <a:r>
              <a:rPr sz="2000" b="1" spc="-15" dirty="0">
                <a:solidFill>
                  <a:srgbClr val="003399"/>
                </a:solidFill>
                <a:latin typeface="Carlito"/>
                <a:cs typeface="Carlito"/>
              </a:rPr>
              <a:t>школы </a:t>
            </a:r>
            <a:r>
              <a:rPr sz="2000" b="1" spc="-5" dirty="0">
                <a:solidFill>
                  <a:srgbClr val="003399"/>
                </a:solidFill>
                <a:latin typeface="Carlito"/>
                <a:cs typeface="Carlito"/>
              </a:rPr>
              <a:t>для </a:t>
            </a:r>
            <a:r>
              <a:rPr sz="2000" b="1" dirty="0">
                <a:solidFill>
                  <a:srgbClr val="003399"/>
                </a:solidFill>
                <a:latin typeface="Carlito"/>
                <a:cs typeface="Carlito"/>
              </a:rPr>
              <a:t>10</a:t>
            </a:r>
            <a:r>
              <a:rPr sz="2000" b="1" spc="-130" dirty="0">
                <a:solidFill>
                  <a:srgbClr val="003399"/>
                </a:solidFill>
                <a:latin typeface="Carlito"/>
                <a:cs typeface="Carlito"/>
              </a:rPr>
              <a:t> </a:t>
            </a:r>
            <a:r>
              <a:rPr sz="2000" b="1" spc="-5" dirty="0">
                <a:solidFill>
                  <a:srgbClr val="003399"/>
                </a:solidFill>
                <a:latin typeface="Carlito"/>
                <a:cs typeface="Carlito"/>
              </a:rPr>
              <a:t>класса</a:t>
            </a:r>
            <a:endParaRPr sz="2000" dirty="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b="1" spc="-5" dirty="0">
                <a:solidFill>
                  <a:srgbClr val="003399"/>
                </a:solidFill>
                <a:latin typeface="Carlito"/>
                <a:cs typeface="Carlito"/>
              </a:rPr>
              <a:t>(гуманитарный </a:t>
            </a:r>
            <a:r>
              <a:rPr sz="2000" b="1" dirty="0">
                <a:solidFill>
                  <a:srgbClr val="003399"/>
                </a:solidFill>
                <a:latin typeface="Carlito"/>
                <a:cs typeface="Carlito"/>
              </a:rPr>
              <a:t>+ </a:t>
            </a:r>
            <a:r>
              <a:rPr sz="2000" b="1" spc="-5" dirty="0">
                <a:solidFill>
                  <a:srgbClr val="003399"/>
                </a:solidFill>
                <a:latin typeface="Carlito"/>
                <a:cs typeface="Carlito"/>
              </a:rPr>
              <a:t>технологический </a:t>
            </a:r>
            <a:r>
              <a:rPr sz="2000" b="1" dirty="0">
                <a:solidFill>
                  <a:srgbClr val="003399"/>
                </a:solidFill>
                <a:latin typeface="Carlito"/>
                <a:cs typeface="Carlito"/>
              </a:rPr>
              <a:t>профили) </a:t>
            </a:r>
            <a:r>
              <a:rPr sz="2000" b="1" spc="-5" dirty="0">
                <a:solidFill>
                  <a:srgbClr val="003399"/>
                </a:solidFill>
                <a:latin typeface="Carlito"/>
                <a:cs typeface="Carlito"/>
              </a:rPr>
              <a:t>при </a:t>
            </a:r>
            <a:r>
              <a:rPr sz="2000" b="1" dirty="0">
                <a:solidFill>
                  <a:srgbClr val="003399"/>
                </a:solidFill>
                <a:latin typeface="Carlito"/>
                <a:cs typeface="Carlito"/>
              </a:rPr>
              <a:t>6-дневной учебной</a:t>
            </a:r>
            <a:r>
              <a:rPr sz="2000" b="1" spc="-140" dirty="0">
                <a:solidFill>
                  <a:srgbClr val="003399"/>
                </a:solidFill>
                <a:latin typeface="Carlito"/>
                <a:cs typeface="Carlito"/>
              </a:rPr>
              <a:t> </a:t>
            </a:r>
            <a:r>
              <a:rPr sz="2000" b="1" spc="-15" dirty="0">
                <a:solidFill>
                  <a:srgbClr val="003399"/>
                </a:solidFill>
                <a:latin typeface="Carlito"/>
                <a:cs typeface="Carlito"/>
              </a:rPr>
              <a:t>неделе</a:t>
            </a:r>
            <a:endParaRPr sz="2000" dirty="0">
              <a:latin typeface="Carlito"/>
              <a:cs typeface="Carlito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631570" y="783336"/>
          <a:ext cx="10941048" cy="573289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918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82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244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418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4086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450" dirty="0">
                        <a:latin typeface="Times New Roman"/>
                        <a:cs typeface="Times New Roman"/>
                      </a:endParaRPr>
                    </a:p>
                    <a:p>
                      <a:pPr marL="763270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Carlito"/>
                          <a:cs typeface="Carlito"/>
                        </a:rPr>
                        <a:t>Предметная</a:t>
                      </a:r>
                      <a:r>
                        <a:rPr sz="1400" spc="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400" spc="-10" dirty="0">
                          <a:latin typeface="Carlito"/>
                          <a:cs typeface="Carlito"/>
                        </a:rPr>
                        <a:t>область</a:t>
                      </a:r>
                      <a:endParaRPr sz="1400" dirty="0">
                        <a:latin typeface="Carlito"/>
                        <a:cs typeface="Carlito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1041400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Carlito"/>
                          <a:cs typeface="Carlito"/>
                        </a:rPr>
                        <a:t>Учебный предмет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40640" algn="ctr">
                        <a:lnSpc>
                          <a:spcPts val="1660"/>
                        </a:lnSpc>
                      </a:pPr>
                      <a:r>
                        <a:rPr sz="1400" spc="-10" dirty="0">
                          <a:latin typeface="Carlito"/>
                          <a:cs typeface="Carlito"/>
                        </a:rPr>
                        <a:t>Уровень </a:t>
                      </a:r>
                      <a:r>
                        <a:rPr sz="1400" spc="-5" dirty="0">
                          <a:latin typeface="Carlito"/>
                          <a:cs typeface="Carlito"/>
                        </a:rPr>
                        <a:t>изучения предмета</a:t>
                      </a:r>
                      <a:r>
                        <a:rPr sz="1400" spc="1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400" dirty="0">
                          <a:latin typeface="Carlito"/>
                          <a:cs typeface="Carlito"/>
                        </a:rPr>
                        <a:t>/</a:t>
                      </a:r>
                      <a:endParaRPr sz="1400">
                        <a:latin typeface="Carlito"/>
                        <a:cs typeface="Carlito"/>
                      </a:endParaRPr>
                    </a:p>
                    <a:p>
                      <a:pPr algn="ctr">
                        <a:lnSpc>
                          <a:spcPts val="1660"/>
                        </a:lnSpc>
                      </a:pPr>
                      <a:r>
                        <a:rPr sz="1400" spc="-10" dirty="0">
                          <a:latin typeface="Carlito"/>
                          <a:cs typeface="Carlito"/>
                        </a:rPr>
                        <a:t>количество</a:t>
                      </a:r>
                      <a:r>
                        <a:rPr sz="1400" spc="-1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400" spc="-5" dirty="0">
                          <a:latin typeface="Carlito"/>
                          <a:cs typeface="Carlito"/>
                        </a:rPr>
                        <a:t>часов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072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58165">
                        <a:lnSpc>
                          <a:spcPts val="1639"/>
                        </a:lnSpc>
                      </a:pPr>
                      <a:r>
                        <a:rPr sz="1400" b="1" dirty="0">
                          <a:latin typeface="Carlito"/>
                          <a:cs typeface="Carlito"/>
                        </a:rPr>
                        <a:t>Базовый</a:t>
                      </a:r>
                      <a:r>
                        <a:rPr sz="1400" b="1" spc="-3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400" b="1" spc="-5" dirty="0">
                          <a:latin typeface="Carlito"/>
                          <a:cs typeface="Carlito"/>
                        </a:rPr>
                        <a:t>уровень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639"/>
                        </a:lnSpc>
                      </a:pPr>
                      <a:r>
                        <a:rPr sz="1400" b="1" spc="-15" dirty="0">
                          <a:latin typeface="Carlito"/>
                          <a:cs typeface="Carlito"/>
                        </a:rPr>
                        <a:t>Углублённый</a:t>
                      </a:r>
                      <a:r>
                        <a:rPr sz="1400" b="1" spc="-5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400" b="1" spc="-5" dirty="0">
                          <a:latin typeface="Carlito"/>
                          <a:cs typeface="Carlito"/>
                        </a:rPr>
                        <a:t>уровень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0725">
                <a:tc rowSpan="2">
                  <a:txBody>
                    <a:bodyPr/>
                    <a:lstStyle/>
                    <a:p>
                      <a:pPr marL="7620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1400" spc="-10" dirty="0">
                          <a:latin typeface="Carlito"/>
                          <a:cs typeface="Carlito"/>
                        </a:rPr>
                        <a:t>Русский </a:t>
                      </a:r>
                      <a:r>
                        <a:rPr sz="1400" spc="-5" dirty="0">
                          <a:latin typeface="Carlito"/>
                          <a:cs typeface="Carlito"/>
                        </a:rPr>
                        <a:t>язык </a:t>
                      </a:r>
                      <a:r>
                        <a:rPr sz="1400" dirty="0">
                          <a:latin typeface="Carlito"/>
                          <a:cs typeface="Carlito"/>
                        </a:rPr>
                        <a:t>и</a:t>
                      </a:r>
                      <a:r>
                        <a:rPr sz="1400" spc="1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400" spc="-5" dirty="0">
                          <a:latin typeface="Carlito"/>
                          <a:cs typeface="Carlito"/>
                        </a:rPr>
                        <a:t>литература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1079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ts val="1639"/>
                        </a:lnSpc>
                      </a:pPr>
                      <a:r>
                        <a:rPr sz="1400" spc="-10" dirty="0">
                          <a:latin typeface="Carlito"/>
                          <a:cs typeface="Carlito"/>
                        </a:rPr>
                        <a:t>Русский</a:t>
                      </a:r>
                      <a:r>
                        <a:rPr sz="1400" spc="1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400" spc="-5" dirty="0">
                          <a:latin typeface="Carlito"/>
                          <a:cs typeface="Carlito"/>
                        </a:rPr>
                        <a:t>язык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085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079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ts val="1639"/>
                        </a:lnSpc>
                      </a:pPr>
                      <a:r>
                        <a:rPr sz="1400" spc="-5" dirty="0">
                          <a:latin typeface="Carlito"/>
                          <a:cs typeface="Carlito"/>
                        </a:rPr>
                        <a:t>Литература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0725">
                <a:tc>
                  <a:txBody>
                    <a:bodyPr/>
                    <a:lstStyle/>
                    <a:p>
                      <a:pPr marL="7620">
                        <a:lnSpc>
                          <a:spcPts val="1639"/>
                        </a:lnSpc>
                      </a:pPr>
                      <a:r>
                        <a:rPr sz="1400" dirty="0">
                          <a:latin typeface="Carlito"/>
                          <a:cs typeface="Carlito"/>
                        </a:rPr>
                        <a:t>Иностранные</a:t>
                      </a:r>
                      <a:r>
                        <a:rPr sz="1400" spc="-2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400" spc="-5" dirty="0">
                          <a:latin typeface="Carlito"/>
                          <a:cs typeface="Carlito"/>
                        </a:rPr>
                        <a:t>языки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ts val="1639"/>
                        </a:lnSpc>
                      </a:pPr>
                      <a:r>
                        <a:rPr sz="1400" dirty="0">
                          <a:latin typeface="Carlito"/>
                          <a:cs typeface="Carlito"/>
                        </a:rPr>
                        <a:t>Иностранный</a:t>
                      </a:r>
                      <a:r>
                        <a:rPr sz="1400" spc="-2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400" spc="-5" dirty="0">
                          <a:latin typeface="Carlito"/>
                          <a:cs typeface="Carlito"/>
                        </a:rPr>
                        <a:t>язык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0725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762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5" dirty="0">
                          <a:latin typeface="Carlito"/>
                          <a:cs typeface="Carlito"/>
                        </a:rPr>
                        <a:t>Общественно-научные</a:t>
                      </a:r>
                      <a:r>
                        <a:rPr sz="1400" spc="-2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400" spc="-5" dirty="0">
                          <a:latin typeface="Carlito"/>
                          <a:cs typeface="Carlito"/>
                        </a:rPr>
                        <a:t>предметы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ts val="1639"/>
                        </a:lnSpc>
                      </a:pPr>
                      <a:r>
                        <a:rPr sz="1400" spc="-5" dirty="0">
                          <a:latin typeface="Carlito"/>
                          <a:cs typeface="Carlito"/>
                        </a:rPr>
                        <a:t>История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072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ts val="1639"/>
                        </a:lnSpc>
                      </a:pPr>
                      <a:r>
                        <a:rPr sz="1400" spc="-5" dirty="0">
                          <a:latin typeface="Carlito"/>
                          <a:cs typeface="Carlito"/>
                        </a:rPr>
                        <a:t>Обществознание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085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ts val="1639"/>
                        </a:lnSpc>
                      </a:pPr>
                      <a:r>
                        <a:rPr sz="1400" spc="-20" dirty="0">
                          <a:latin typeface="Carlito"/>
                          <a:cs typeface="Carlito"/>
                        </a:rPr>
                        <a:t>География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0725"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7620">
                        <a:lnSpc>
                          <a:spcPct val="100000"/>
                        </a:lnSpc>
                        <a:spcBef>
                          <a:spcPts val="980"/>
                        </a:spcBef>
                      </a:pPr>
                      <a:r>
                        <a:rPr sz="1400" spc="-10" dirty="0">
                          <a:latin typeface="Carlito"/>
                          <a:cs typeface="Carlito"/>
                        </a:rPr>
                        <a:t>Математика </a:t>
                      </a:r>
                      <a:r>
                        <a:rPr sz="1400" dirty="0">
                          <a:latin typeface="Carlito"/>
                          <a:cs typeface="Carlito"/>
                        </a:rPr>
                        <a:t>и</a:t>
                      </a:r>
                      <a:r>
                        <a:rPr sz="1400" spc="1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400" spc="-5" dirty="0">
                          <a:latin typeface="Carlito"/>
                          <a:cs typeface="Carlito"/>
                        </a:rPr>
                        <a:t>информатика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ts val="1639"/>
                        </a:lnSpc>
                      </a:pPr>
                      <a:r>
                        <a:rPr sz="1400" spc="-5" dirty="0">
                          <a:latin typeface="Carlito"/>
                          <a:cs typeface="Carlito"/>
                        </a:rPr>
                        <a:t>Алгебра </a:t>
                      </a:r>
                      <a:r>
                        <a:rPr sz="1400" dirty="0">
                          <a:latin typeface="Carlito"/>
                          <a:cs typeface="Carlito"/>
                        </a:rPr>
                        <a:t>и начала </a:t>
                      </a:r>
                      <a:r>
                        <a:rPr sz="1400" spc="-10" dirty="0">
                          <a:latin typeface="Carlito"/>
                          <a:cs typeface="Carlito"/>
                        </a:rPr>
                        <a:t>математического</a:t>
                      </a:r>
                      <a:r>
                        <a:rPr sz="1400" dirty="0">
                          <a:latin typeface="Carlito"/>
                          <a:cs typeface="Carlito"/>
                        </a:rPr>
                        <a:t> анализа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072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ts val="1639"/>
                        </a:lnSpc>
                      </a:pPr>
                      <a:r>
                        <a:rPr sz="1400" spc="-20" dirty="0">
                          <a:latin typeface="Carlito"/>
                          <a:cs typeface="Carlito"/>
                        </a:rPr>
                        <a:t>Геометрия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085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ts val="1639"/>
                        </a:lnSpc>
                      </a:pPr>
                      <a:r>
                        <a:rPr sz="1400" spc="-5" dirty="0">
                          <a:latin typeface="Carlito"/>
                          <a:cs typeface="Carlito"/>
                        </a:rPr>
                        <a:t>Вероятность </a:t>
                      </a:r>
                      <a:r>
                        <a:rPr sz="1400" dirty="0">
                          <a:latin typeface="Carlito"/>
                          <a:cs typeface="Carlito"/>
                        </a:rPr>
                        <a:t>и</a:t>
                      </a:r>
                      <a:r>
                        <a:rPr sz="1400" spc="-2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400" spc="-10" dirty="0">
                          <a:latin typeface="Carlito"/>
                          <a:cs typeface="Carlito"/>
                        </a:rPr>
                        <a:t>статистика</a:t>
                      </a:r>
                      <a:endParaRPr sz="1400" dirty="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072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ts val="1639"/>
                        </a:lnSpc>
                      </a:pPr>
                      <a:r>
                        <a:rPr sz="1400" spc="-5" dirty="0">
                          <a:latin typeface="Carlito"/>
                          <a:cs typeface="Carlito"/>
                        </a:rPr>
                        <a:t>Информатика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0725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7620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Carlito"/>
                          <a:cs typeface="Carlito"/>
                        </a:rPr>
                        <a:t>Естественно-научные</a:t>
                      </a:r>
                      <a:r>
                        <a:rPr sz="1400" spc="-4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400" spc="-5" dirty="0">
                          <a:latin typeface="Carlito"/>
                          <a:cs typeface="Carlito"/>
                        </a:rPr>
                        <a:t>предметы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ts val="1639"/>
                        </a:lnSpc>
                      </a:pPr>
                      <a:r>
                        <a:rPr sz="1400" spc="-10" dirty="0">
                          <a:latin typeface="Carlito"/>
                          <a:cs typeface="Carlito"/>
                        </a:rPr>
                        <a:t>Физика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2072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ts val="1639"/>
                        </a:lnSpc>
                      </a:pPr>
                      <a:r>
                        <a:rPr sz="1400" spc="-5" dirty="0">
                          <a:latin typeface="Carlito"/>
                          <a:cs typeface="Carlito"/>
                        </a:rPr>
                        <a:t>Химия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2085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ts val="1639"/>
                        </a:lnSpc>
                      </a:pPr>
                      <a:r>
                        <a:rPr sz="1400" spc="-5" dirty="0">
                          <a:latin typeface="Carlito"/>
                          <a:cs typeface="Carlito"/>
                        </a:rPr>
                        <a:t>Биология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20725">
                <a:tc rowSpan="2">
                  <a:txBody>
                    <a:bodyPr/>
                    <a:lstStyle/>
                    <a:p>
                      <a:pPr marL="762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400" spc="-5" dirty="0">
                          <a:latin typeface="Carlito"/>
                          <a:cs typeface="Carlito"/>
                        </a:rPr>
                        <a:t>Физическая </a:t>
                      </a:r>
                      <a:r>
                        <a:rPr sz="1400" spc="-15" dirty="0">
                          <a:latin typeface="Carlito"/>
                          <a:cs typeface="Carlito"/>
                        </a:rPr>
                        <a:t>культура,</a:t>
                      </a:r>
                      <a:r>
                        <a:rPr sz="1400" spc="1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400" spc="-5" dirty="0">
                          <a:latin typeface="Carlito"/>
                          <a:cs typeface="Carlito"/>
                        </a:rPr>
                        <a:t>основы</a:t>
                      </a:r>
                      <a:endParaRPr sz="1400">
                        <a:latin typeface="Carlito"/>
                        <a:cs typeface="Carlito"/>
                      </a:endParaRPr>
                    </a:p>
                    <a:p>
                      <a:pPr marL="7620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Carlito"/>
                          <a:cs typeface="Carlito"/>
                        </a:rPr>
                        <a:t>безопасности</a:t>
                      </a:r>
                      <a:r>
                        <a:rPr sz="1400" spc="-2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400" spc="-10" dirty="0">
                          <a:latin typeface="Carlito"/>
                          <a:cs typeface="Carlito"/>
                        </a:rPr>
                        <a:t>жизнедеятельности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ts val="1639"/>
                        </a:lnSpc>
                      </a:pPr>
                      <a:r>
                        <a:rPr sz="1400" spc="-5" dirty="0">
                          <a:latin typeface="Carlito"/>
                          <a:cs typeface="Carlito"/>
                        </a:rPr>
                        <a:t>Физическая</a:t>
                      </a:r>
                      <a:r>
                        <a:rPr sz="1400" spc="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400" spc="-20" dirty="0">
                          <a:latin typeface="Carlito"/>
                          <a:cs typeface="Carlito"/>
                        </a:rPr>
                        <a:t>культура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2072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ts val="1639"/>
                        </a:lnSpc>
                      </a:pPr>
                      <a:r>
                        <a:rPr sz="1400" spc="-10" dirty="0">
                          <a:latin typeface="Carlito"/>
                          <a:cs typeface="Carlito"/>
                        </a:rPr>
                        <a:t>ОБЖ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2072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ts val="1639"/>
                        </a:lnSpc>
                      </a:pPr>
                      <a:r>
                        <a:rPr sz="1400" dirty="0">
                          <a:latin typeface="Carlito"/>
                          <a:cs typeface="Carlito"/>
                        </a:rPr>
                        <a:t>Индивидуальный</a:t>
                      </a:r>
                      <a:r>
                        <a:rPr sz="1400" spc="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400" spc="-5" dirty="0">
                          <a:latin typeface="Carlito"/>
                          <a:cs typeface="Carlito"/>
                        </a:rPr>
                        <a:t>проект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20852">
                <a:tc rowSpan="3">
                  <a:txBody>
                    <a:bodyPr/>
                    <a:lstStyle/>
                    <a:p>
                      <a:pPr marL="7620">
                        <a:lnSpc>
                          <a:spcPct val="100000"/>
                        </a:lnSpc>
                        <a:spcBef>
                          <a:spcPts val="885"/>
                        </a:spcBef>
                      </a:pPr>
                      <a:r>
                        <a:rPr sz="1400" spc="-10" dirty="0">
                          <a:latin typeface="Carlito"/>
                          <a:cs typeface="Carlito"/>
                        </a:rPr>
                        <a:t>Дополнительные </a:t>
                      </a:r>
                      <a:r>
                        <a:rPr sz="1400" dirty="0">
                          <a:latin typeface="Carlito"/>
                          <a:cs typeface="Carlito"/>
                        </a:rPr>
                        <a:t>учебные</a:t>
                      </a:r>
                      <a:r>
                        <a:rPr sz="1400" spc="-3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400" spc="-5" dirty="0">
                          <a:latin typeface="Carlito"/>
                          <a:cs typeface="Carlito"/>
                        </a:rPr>
                        <a:t>предметы,</a:t>
                      </a:r>
                      <a:endParaRPr sz="1400">
                        <a:latin typeface="Carlito"/>
                        <a:cs typeface="Carlito"/>
                      </a:endParaRPr>
                    </a:p>
                    <a:p>
                      <a:pPr marL="7620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Carlito"/>
                          <a:cs typeface="Carlito"/>
                        </a:rPr>
                        <a:t>курсы </a:t>
                      </a:r>
                      <a:r>
                        <a:rPr sz="1400" dirty="0">
                          <a:latin typeface="Carlito"/>
                          <a:cs typeface="Carlito"/>
                        </a:rPr>
                        <a:t>по </a:t>
                      </a:r>
                      <a:r>
                        <a:rPr sz="1400" spc="-5" dirty="0">
                          <a:latin typeface="Carlito"/>
                          <a:cs typeface="Carlito"/>
                        </a:rPr>
                        <a:t>выбору</a:t>
                      </a:r>
                      <a:r>
                        <a:rPr sz="1400" spc="-1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400" spc="-5" dirty="0">
                          <a:latin typeface="Carlito"/>
                          <a:cs typeface="Carlito"/>
                        </a:rPr>
                        <a:t>обучающихся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1123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639"/>
                        </a:lnSpc>
                      </a:pPr>
                      <a:r>
                        <a:rPr sz="1400" i="1" spc="-5" dirty="0">
                          <a:latin typeface="Carlito"/>
                          <a:cs typeface="Carlito"/>
                        </a:rPr>
                        <a:t>Элективный</a:t>
                      </a:r>
                      <a:r>
                        <a:rPr sz="1400" i="1" spc="-2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400" i="1" spc="-5" dirty="0">
                          <a:latin typeface="Carlito"/>
                          <a:cs typeface="Carlito"/>
                        </a:rPr>
                        <a:t>курс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2072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123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639"/>
                        </a:lnSpc>
                      </a:pPr>
                      <a:r>
                        <a:rPr sz="1400" i="1" spc="-5" dirty="0">
                          <a:latin typeface="Carlito"/>
                          <a:cs typeface="Carlito"/>
                        </a:rPr>
                        <a:t>Спецкурс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2075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123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639"/>
                        </a:lnSpc>
                      </a:pPr>
                      <a:r>
                        <a:rPr sz="1400" i="1" spc="-5" dirty="0">
                          <a:latin typeface="Carlito"/>
                          <a:cs typeface="Carlito"/>
                        </a:rPr>
                        <a:t>Факультативный</a:t>
                      </a:r>
                      <a:r>
                        <a:rPr sz="1400" i="1" spc="-1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400" i="1" spc="-5" dirty="0">
                          <a:latin typeface="Carlito"/>
                          <a:cs typeface="Carlito"/>
                        </a:rPr>
                        <a:t>курс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512292">
                <a:tc gridSpan="3">
                  <a:txBody>
                    <a:bodyPr/>
                    <a:lstStyle/>
                    <a:p>
                      <a:pPr marL="3481070" marR="698500" indent="-2778760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1200" spc="-5" dirty="0">
                          <a:latin typeface="Carlito"/>
                          <a:cs typeface="Carlito"/>
                        </a:rPr>
                        <a:t>Максимально допустимая </a:t>
                      </a:r>
                      <a:r>
                        <a:rPr sz="1200" spc="-10" dirty="0">
                          <a:latin typeface="Carlito"/>
                          <a:cs typeface="Carlito"/>
                        </a:rPr>
                        <a:t>недельная нагрузка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в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соответствии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с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действующими санитарными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правилами и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нормами 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при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6-дневной учебной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spc="-10" dirty="0">
                          <a:latin typeface="Carlito"/>
                          <a:cs typeface="Carlito"/>
                        </a:rPr>
                        <a:t>неделе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692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1135"/>
                        </a:spcBef>
                      </a:pPr>
                      <a:r>
                        <a:rPr sz="1400" b="1" spc="-5" dirty="0">
                          <a:latin typeface="Carlito"/>
                          <a:cs typeface="Carlito"/>
                        </a:rPr>
                        <a:t>37</a:t>
                      </a:r>
                      <a:endParaRPr sz="1400" dirty="0">
                        <a:latin typeface="Carlito"/>
                        <a:cs typeface="Carlito"/>
                      </a:endParaRPr>
                    </a:p>
                  </a:txBody>
                  <a:tcPr marL="0" marR="0" marT="1441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3836" y="0"/>
            <a:ext cx="11865763" cy="636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003399"/>
                </a:solidFill>
                <a:latin typeface="Carlito"/>
                <a:cs typeface="Carlito"/>
              </a:rPr>
              <a:t>Вариант </a:t>
            </a:r>
            <a:r>
              <a:rPr sz="2000" b="1" spc="-10" dirty="0">
                <a:solidFill>
                  <a:srgbClr val="FF0000"/>
                </a:solidFill>
                <a:latin typeface="Carlito"/>
                <a:cs typeface="Carlito"/>
              </a:rPr>
              <a:t>мультипрофильного </a:t>
            </a:r>
            <a:r>
              <a:rPr sz="2000" b="1" dirty="0">
                <a:solidFill>
                  <a:srgbClr val="003399"/>
                </a:solidFill>
                <a:latin typeface="Carlito"/>
                <a:cs typeface="Carlito"/>
              </a:rPr>
              <a:t>учебного </a:t>
            </a:r>
            <a:r>
              <a:rPr sz="2000" b="1" spc="-5" dirty="0">
                <a:solidFill>
                  <a:srgbClr val="003399"/>
                </a:solidFill>
                <a:latin typeface="Carlito"/>
                <a:cs typeface="Carlito"/>
              </a:rPr>
              <a:t>плана </a:t>
            </a:r>
            <a:r>
              <a:rPr sz="2000" b="1" spc="-15" dirty="0">
                <a:solidFill>
                  <a:srgbClr val="003399"/>
                </a:solidFill>
                <a:latin typeface="Carlito"/>
                <a:cs typeface="Carlito"/>
              </a:rPr>
              <a:t>школы </a:t>
            </a:r>
            <a:r>
              <a:rPr sz="2000" b="1" spc="-5" dirty="0">
                <a:solidFill>
                  <a:srgbClr val="003399"/>
                </a:solidFill>
                <a:latin typeface="Carlito"/>
                <a:cs typeface="Carlito"/>
              </a:rPr>
              <a:t>для </a:t>
            </a:r>
            <a:r>
              <a:rPr sz="2000" b="1" dirty="0">
                <a:solidFill>
                  <a:srgbClr val="003399"/>
                </a:solidFill>
                <a:latin typeface="Carlito"/>
                <a:cs typeface="Carlito"/>
              </a:rPr>
              <a:t>10</a:t>
            </a:r>
            <a:r>
              <a:rPr sz="2000" b="1" spc="-130" dirty="0">
                <a:solidFill>
                  <a:srgbClr val="003399"/>
                </a:solidFill>
                <a:latin typeface="Carlito"/>
                <a:cs typeface="Carlito"/>
              </a:rPr>
              <a:t> </a:t>
            </a:r>
            <a:r>
              <a:rPr sz="2000" b="1" spc="-5" dirty="0">
                <a:solidFill>
                  <a:srgbClr val="003399"/>
                </a:solidFill>
                <a:latin typeface="Carlito"/>
                <a:cs typeface="Carlito"/>
              </a:rPr>
              <a:t>класса</a:t>
            </a:r>
            <a:endParaRPr sz="2000" dirty="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b="1" spc="-5" dirty="0">
                <a:solidFill>
                  <a:srgbClr val="003399"/>
                </a:solidFill>
                <a:latin typeface="Carlito"/>
                <a:cs typeface="Carlito"/>
              </a:rPr>
              <a:t>(гуманитарный </a:t>
            </a:r>
            <a:r>
              <a:rPr sz="2000" b="1" dirty="0">
                <a:solidFill>
                  <a:srgbClr val="003399"/>
                </a:solidFill>
                <a:latin typeface="Carlito"/>
                <a:cs typeface="Carlito"/>
              </a:rPr>
              <a:t>+ </a:t>
            </a:r>
            <a:r>
              <a:rPr sz="2000" b="1" spc="-5" dirty="0">
                <a:solidFill>
                  <a:srgbClr val="003399"/>
                </a:solidFill>
                <a:latin typeface="Carlito"/>
                <a:cs typeface="Carlito"/>
              </a:rPr>
              <a:t>технологический </a:t>
            </a:r>
            <a:r>
              <a:rPr sz="2000" b="1" dirty="0">
                <a:solidFill>
                  <a:srgbClr val="003399"/>
                </a:solidFill>
                <a:latin typeface="Carlito"/>
                <a:cs typeface="Carlito"/>
              </a:rPr>
              <a:t>профили) </a:t>
            </a:r>
            <a:r>
              <a:rPr sz="2000" b="1" spc="-5" dirty="0">
                <a:solidFill>
                  <a:srgbClr val="003399"/>
                </a:solidFill>
                <a:latin typeface="Carlito"/>
                <a:cs typeface="Carlito"/>
              </a:rPr>
              <a:t>при </a:t>
            </a:r>
            <a:r>
              <a:rPr sz="2000" b="1" dirty="0">
                <a:solidFill>
                  <a:srgbClr val="003399"/>
                </a:solidFill>
                <a:latin typeface="Carlito"/>
                <a:cs typeface="Carlito"/>
              </a:rPr>
              <a:t>6-дневной учебной</a:t>
            </a:r>
            <a:r>
              <a:rPr sz="2000" b="1" spc="-140" dirty="0">
                <a:solidFill>
                  <a:srgbClr val="003399"/>
                </a:solidFill>
                <a:latin typeface="Carlito"/>
                <a:cs typeface="Carlito"/>
              </a:rPr>
              <a:t> </a:t>
            </a:r>
            <a:r>
              <a:rPr sz="2000" b="1" spc="-15" dirty="0">
                <a:solidFill>
                  <a:srgbClr val="003399"/>
                </a:solidFill>
                <a:latin typeface="Carlito"/>
                <a:cs typeface="Carlito"/>
              </a:rPr>
              <a:t>неделе</a:t>
            </a:r>
            <a:endParaRPr sz="2000" dirty="0">
              <a:latin typeface="Carlito"/>
              <a:cs typeface="Carlito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631570" y="783336"/>
          <a:ext cx="10941048" cy="591856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918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82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244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418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4086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763270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Carlito"/>
                          <a:cs typeface="Carlito"/>
                        </a:rPr>
                        <a:t>Предметная</a:t>
                      </a:r>
                      <a:r>
                        <a:rPr sz="1400" spc="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400" spc="-10" dirty="0">
                          <a:latin typeface="Carlito"/>
                          <a:cs typeface="Carlito"/>
                        </a:rPr>
                        <a:t>область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1041400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Carlito"/>
                          <a:cs typeface="Carlito"/>
                        </a:rPr>
                        <a:t>Учебный предмет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40640" algn="ctr">
                        <a:lnSpc>
                          <a:spcPts val="1660"/>
                        </a:lnSpc>
                      </a:pPr>
                      <a:r>
                        <a:rPr sz="1400" spc="-10" dirty="0">
                          <a:latin typeface="Carlito"/>
                          <a:cs typeface="Carlito"/>
                        </a:rPr>
                        <a:t>Уровень </a:t>
                      </a:r>
                      <a:r>
                        <a:rPr sz="1400" spc="-5" dirty="0">
                          <a:latin typeface="Carlito"/>
                          <a:cs typeface="Carlito"/>
                        </a:rPr>
                        <a:t>изучения предмета</a:t>
                      </a:r>
                      <a:r>
                        <a:rPr sz="1400" spc="1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400" dirty="0">
                          <a:latin typeface="Carlito"/>
                          <a:cs typeface="Carlito"/>
                        </a:rPr>
                        <a:t>/</a:t>
                      </a:r>
                      <a:endParaRPr sz="1400">
                        <a:latin typeface="Carlito"/>
                        <a:cs typeface="Carlito"/>
                      </a:endParaRPr>
                    </a:p>
                    <a:p>
                      <a:pPr algn="ctr">
                        <a:lnSpc>
                          <a:spcPts val="1660"/>
                        </a:lnSpc>
                      </a:pPr>
                      <a:r>
                        <a:rPr sz="1400" spc="-10" dirty="0">
                          <a:latin typeface="Carlito"/>
                          <a:cs typeface="Carlito"/>
                        </a:rPr>
                        <a:t>количество</a:t>
                      </a:r>
                      <a:r>
                        <a:rPr sz="1400" spc="-1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400" spc="-5" dirty="0">
                          <a:latin typeface="Carlito"/>
                          <a:cs typeface="Carlito"/>
                        </a:rPr>
                        <a:t>часов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072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2545" algn="ctr">
                        <a:lnSpc>
                          <a:spcPts val="1639"/>
                        </a:lnSpc>
                      </a:pPr>
                      <a:r>
                        <a:rPr sz="1400" b="1" dirty="0">
                          <a:latin typeface="Carlito"/>
                          <a:cs typeface="Carlito"/>
                        </a:rPr>
                        <a:t>Базовый</a:t>
                      </a:r>
                      <a:r>
                        <a:rPr sz="1400" b="1" spc="-3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400" b="1" spc="-5" dirty="0">
                          <a:latin typeface="Carlito"/>
                          <a:cs typeface="Carlito"/>
                        </a:rPr>
                        <a:t>уровень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639"/>
                        </a:lnSpc>
                      </a:pPr>
                      <a:r>
                        <a:rPr sz="1400" b="1" spc="-15" dirty="0">
                          <a:latin typeface="Carlito"/>
                          <a:cs typeface="Carlito"/>
                        </a:rPr>
                        <a:t>Углублённый</a:t>
                      </a:r>
                      <a:r>
                        <a:rPr sz="1400" b="1" spc="-5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400" b="1" spc="-5" dirty="0">
                          <a:latin typeface="Carlito"/>
                          <a:cs typeface="Carlito"/>
                        </a:rPr>
                        <a:t>уровень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0725">
                <a:tc rowSpan="2">
                  <a:txBody>
                    <a:bodyPr/>
                    <a:lstStyle/>
                    <a:p>
                      <a:pPr marL="7620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1400" spc="-10" dirty="0">
                          <a:latin typeface="Carlito"/>
                          <a:cs typeface="Carlito"/>
                        </a:rPr>
                        <a:t>Русский </a:t>
                      </a:r>
                      <a:r>
                        <a:rPr sz="1400" spc="-5" dirty="0">
                          <a:latin typeface="Carlito"/>
                          <a:cs typeface="Carlito"/>
                        </a:rPr>
                        <a:t>язык </a:t>
                      </a:r>
                      <a:r>
                        <a:rPr sz="1400" dirty="0">
                          <a:latin typeface="Carlito"/>
                          <a:cs typeface="Carlito"/>
                        </a:rPr>
                        <a:t>и</a:t>
                      </a:r>
                      <a:r>
                        <a:rPr sz="1400" spc="1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400" spc="-5" dirty="0">
                          <a:latin typeface="Carlito"/>
                          <a:cs typeface="Carlito"/>
                        </a:rPr>
                        <a:t>литература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1079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ts val="1639"/>
                        </a:lnSpc>
                      </a:pPr>
                      <a:r>
                        <a:rPr sz="1400" spc="-10" dirty="0">
                          <a:latin typeface="Carlito"/>
                          <a:cs typeface="Carlito"/>
                        </a:rPr>
                        <a:t>Русский</a:t>
                      </a:r>
                      <a:r>
                        <a:rPr sz="1400" spc="1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400" spc="-5" dirty="0">
                          <a:latin typeface="Carlito"/>
                          <a:cs typeface="Carlito"/>
                        </a:rPr>
                        <a:t>язык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639"/>
                        </a:lnSpc>
                      </a:pPr>
                      <a:r>
                        <a:rPr sz="1400" b="1" dirty="0">
                          <a:latin typeface="Carlito"/>
                          <a:cs typeface="Carlito"/>
                        </a:rPr>
                        <a:t>2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085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079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ts val="1639"/>
                        </a:lnSpc>
                      </a:pPr>
                      <a:r>
                        <a:rPr sz="1400" spc="-5" dirty="0">
                          <a:latin typeface="Carlito"/>
                          <a:cs typeface="Carlito"/>
                        </a:rPr>
                        <a:t>Литература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639"/>
                        </a:lnSpc>
                      </a:pPr>
                      <a:r>
                        <a:rPr sz="1400" b="1" dirty="0">
                          <a:latin typeface="Carlito"/>
                          <a:cs typeface="Carlito"/>
                        </a:rPr>
                        <a:t>3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0725">
                <a:tc>
                  <a:txBody>
                    <a:bodyPr/>
                    <a:lstStyle/>
                    <a:p>
                      <a:pPr marL="7620">
                        <a:lnSpc>
                          <a:spcPts val="1639"/>
                        </a:lnSpc>
                      </a:pPr>
                      <a:r>
                        <a:rPr sz="1400" dirty="0">
                          <a:latin typeface="Carlito"/>
                          <a:cs typeface="Carlito"/>
                        </a:rPr>
                        <a:t>Иностранные</a:t>
                      </a:r>
                      <a:r>
                        <a:rPr sz="1400" spc="-2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400" spc="-5" dirty="0">
                          <a:latin typeface="Carlito"/>
                          <a:cs typeface="Carlito"/>
                        </a:rPr>
                        <a:t>языки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ts val="1639"/>
                        </a:lnSpc>
                      </a:pPr>
                      <a:r>
                        <a:rPr sz="1400" dirty="0">
                          <a:latin typeface="Carlito"/>
                          <a:cs typeface="Carlito"/>
                        </a:rPr>
                        <a:t>Иностранный</a:t>
                      </a:r>
                      <a:r>
                        <a:rPr sz="1400" spc="-2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400" spc="-5" dirty="0">
                          <a:latin typeface="Carlito"/>
                          <a:cs typeface="Carlito"/>
                        </a:rPr>
                        <a:t>язык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AE2F3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639"/>
                        </a:lnSpc>
                      </a:pPr>
                      <a:r>
                        <a:rPr sz="1400" b="1" dirty="0">
                          <a:latin typeface="Carlito"/>
                          <a:cs typeface="Carlito"/>
                        </a:rPr>
                        <a:t>3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639"/>
                        </a:lnSpc>
                      </a:pPr>
                      <a:r>
                        <a:rPr sz="1400" b="1" dirty="0">
                          <a:latin typeface="Carlito"/>
                          <a:cs typeface="Carlito"/>
                        </a:rPr>
                        <a:t>2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A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0725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762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5" dirty="0">
                          <a:latin typeface="Carlito"/>
                          <a:cs typeface="Carlito"/>
                        </a:rPr>
                        <a:t>Общественно-научные</a:t>
                      </a:r>
                      <a:r>
                        <a:rPr sz="1400" spc="-2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400" spc="-5" dirty="0">
                          <a:latin typeface="Carlito"/>
                          <a:cs typeface="Carlito"/>
                        </a:rPr>
                        <a:t>предметы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ts val="1639"/>
                        </a:lnSpc>
                      </a:pPr>
                      <a:r>
                        <a:rPr sz="1400" spc="-5" dirty="0">
                          <a:latin typeface="Carlito"/>
                          <a:cs typeface="Carlito"/>
                        </a:rPr>
                        <a:t>История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639"/>
                        </a:lnSpc>
                      </a:pPr>
                      <a:r>
                        <a:rPr sz="1400" b="1" dirty="0">
                          <a:latin typeface="Carlito"/>
                          <a:cs typeface="Carlito"/>
                        </a:rPr>
                        <a:t>2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072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ts val="1639"/>
                        </a:lnSpc>
                      </a:pPr>
                      <a:r>
                        <a:rPr sz="1400" spc="-5" dirty="0">
                          <a:latin typeface="Carlito"/>
                          <a:cs typeface="Carlito"/>
                        </a:rPr>
                        <a:t>Обществознание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AE2F3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639"/>
                        </a:lnSpc>
                      </a:pPr>
                      <a:r>
                        <a:rPr sz="1400" b="1" dirty="0">
                          <a:latin typeface="Carlito"/>
                          <a:cs typeface="Carlito"/>
                        </a:rPr>
                        <a:t>2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639"/>
                        </a:lnSpc>
                      </a:pPr>
                      <a:r>
                        <a:rPr sz="1400" b="1" dirty="0">
                          <a:latin typeface="Carlito"/>
                          <a:cs typeface="Carlito"/>
                        </a:rPr>
                        <a:t>2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A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085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ts val="1639"/>
                        </a:lnSpc>
                      </a:pPr>
                      <a:r>
                        <a:rPr sz="1400" spc="-20" dirty="0">
                          <a:latin typeface="Carlito"/>
                          <a:cs typeface="Carlito"/>
                        </a:rPr>
                        <a:t>География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639"/>
                        </a:lnSpc>
                      </a:pPr>
                      <a:r>
                        <a:rPr sz="1400" b="1" dirty="0">
                          <a:latin typeface="Carlito"/>
                          <a:cs typeface="Carlito"/>
                        </a:rPr>
                        <a:t>1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0725"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7620">
                        <a:lnSpc>
                          <a:spcPct val="100000"/>
                        </a:lnSpc>
                        <a:spcBef>
                          <a:spcPts val="980"/>
                        </a:spcBef>
                      </a:pPr>
                      <a:r>
                        <a:rPr sz="1400" spc="-10" dirty="0">
                          <a:latin typeface="Carlito"/>
                          <a:cs typeface="Carlito"/>
                        </a:rPr>
                        <a:t>Математика </a:t>
                      </a:r>
                      <a:r>
                        <a:rPr sz="1400" dirty="0">
                          <a:latin typeface="Carlito"/>
                          <a:cs typeface="Carlito"/>
                        </a:rPr>
                        <a:t>и</a:t>
                      </a:r>
                      <a:r>
                        <a:rPr sz="1400" spc="1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400" spc="-5" dirty="0">
                          <a:latin typeface="Carlito"/>
                          <a:cs typeface="Carlito"/>
                        </a:rPr>
                        <a:t>информатика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ts val="1639"/>
                        </a:lnSpc>
                      </a:pPr>
                      <a:r>
                        <a:rPr sz="1400" spc="-5" dirty="0">
                          <a:latin typeface="Carlito"/>
                          <a:cs typeface="Carlito"/>
                        </a:rPr>
                        <a:t>Алгебра </a:t>
                      </a:r>
                      <a:r>
                        <a:rPr sz="1400" dirty="0">
                          <a:latin typeface="Carlito"/>
                          <a:cs typeface="Carlito"/>
                        </a:rPr>
                        <a:t>и начала </a:t>
                      </a:r>
                      <a:r>
                        <a:rPr sz="1400" spc="-10" dirty="0">
                          <a:latin typeface="Carlito"/>
                          <a:cs typeface="Carlito"/>
                        </a:rPr>
                        <a:t>математического</a:t>
                      </a:r>
                      <a:r>
                        <a:rPr sz="1400" dirty="0">
                          <a:latin typeface="Carlito"/>
                          <a:cs typeface="Carlito"/>
                        </a:rPr>
                        <a:t> анализа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AE2F3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639"/>
                        </a:lnSpc>
                      </a:pPr>
                      <a:r>
                        <a:rPr sz="1400" b="1" dirty="0">
                          <a:latin typeface="Carlito"/>
                          <a:cs typeface="Carlito"/>
                        </a:rPr>
                        <a:t>2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639"/>
                        </a:lnSpc>
                      </a:pPr>
                      <a:r>
                        <a:rPr sz="1400" b="1" dirty="0">
                          <a:latin typeface="Carlito"/>
                          <a:cs typeface="Carlito"/>
                        </a:rPr>
                        <a:t>2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A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072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ts val="1639"/>
                        </a:lnSpc>
                      </a:pPr>
                      <a:r>
                        <a:rPr sz="1400" spc="-20" dirty="0">
                          <a:latin typeface="Carlito"/>
                          <a:cs typeface="Carlito"/>
                        </a:rPr>
                        <a:t>Геометрия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AE2F3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639"/>
                        </a:lnSpc>
                      </a:pPr>
                      <a:r>
                        <a:rPr sz="1400" b="1" dirty="0">
                          <a:latin typeface="Carlito"/>
                          <a:cs typeface="Carlito"/>
                        </a:rPr>
                        <a:t>2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639"/>
                        </a:lnSpc>
                      </a:pPr>
                      <a:r>
                        <a:rPr sz="1400" b="1" dirty="0">
                          <a:latin typeface="Carlito"/>
                          <a:cs typeface="Carlito"/>
                        </a:rPr>
                        <a:t>1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A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085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ts val="1639"/>
                        </a:lnSpc>
                      </a:pPr>
                      <a:r>
                        <a:rPr sz="1400" spc="-5" dirty="0">
                          <a:latin typeface="Carlito"/>
                          <a:cs typeface="Carlito"/>
                        </a:rPr>
                        <a:t>Вероятность </a:t>
                      </a:r>
                      <a:r>
                        <a:rPr sz="1400" dirty="0">
                          <a:latin typeface="Carlito"/>
                          <a:cs typeface="Carlito"/>
                        </a:rPr>
                        <a:t>и</a:t>
                      </a:r>
                      <a:r>
                        <a:rPr sz="1400" spc="-2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400" spc="-10" dirty="0">
                          <a:latin typeface="Carlito"/>
                          <a:cs typeface="Carlito"/>
                        </a:rPr>
                        <a:t>статистика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639"/>
                        </a:lnSpc>
                      </a:pPr>
                      <a:r>
                        <a:rPr sz="1400" b="1" dirty="0">
                          <a:latin typeface="Carlito"/>
                          <a:cs typeface="Carlito"/>
                        </a:rPr>
                        <a:t>1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072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ts val="1639"/>
                        </a:lnSpc>
                      </a:pPr>
                      <a:r>
                        <a:rPr sz="1400" spc="-5" dirty="0">
                          <a:latin typeface="Carlito"/>
                          <a:cs typeface="Carlito"/>
                        </a:rPr>
                        <a:t>Информатика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639"/>
                        </a:lnSpc>
                      </a:pPr>
                      <a:r>
                        <a:rPr sz="1400" b="1" dirty="0">
                          <a:latin typeface="Carlito"/>
                          <a:cs typeface="Carlito"/>
                        </a:rPr>
                        <a:t>1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0725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7620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Carlito"/>
                          <a:cs typeface="Carlito"/>
                        </a:rPr>
                        <a:t>Естественно-научные</a:t>
                      </a:r>
                      <a:r>
                        <a:rPr sz="1400" spc="-4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400" spc="-5" dirty="0">
                          <a:latin typeface="Carlito"/>
                          <a:cs typeface="Carlito"/>
                        </a:rPr>
                        <a:t>предметы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ts val="1639"/>
                        </a:lnSpc>
                      </a:pPr>
                      <a:r>
                        <a:rPr sz="1400" spc="-10" dirty="0">
                          <a:latin typeface="Carlito"/>
                          <a:cs typeface="Carlito"/>
                        </a:rPr>
                        <a:t>Физика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AE2F3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639"/>
                        </a:lnSpc>
                      </a:pPr>
                      <a:r>
                        <a:rPr sz="1400" b="1" dirty="0">
                          <a:latin typeface="Carlito"/>
                          <a:cs typeface="Carlito"/>
                        </a:rPr>
                        <a:t>2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639"/>
                        </a:lnSpc>
                      </a:pPr>
                      <a:r>
                        <a:rPr sz="1400" b="1" dirty="0">
                          <a:latin typeface="Carlito"/>
                          <a:cs typeface="Carlito"/>
                        </a:rPr>
                        <a:t>3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A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2072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ts val="1639"/>
                        </a:lnSpc>
                      </a:pPr>
                      <a:r>
                        <a:rPr sz="1400" spc="-5" dirty="0">
                          <a:latin typeface="Carlito"/>
                          <a:cs typeface="Carlito"/>
                        </a:rPr>
                        <a:t>Химия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639"/>
                        </a:lnSpc>
                      </a:pPr>
                      <a:r>
                        <a:rPr sz="1400" b="1" dirty="0">
                          <a:latin typeface="Carlito"/>
                          <a:cs typeface="Carlito"/>
                        </a:rPr>
                        <a:t>1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2085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ts val="1639"/>
                        </a:lnSpc>
                      </a:pPr>
                      <a:r>
                        <a:rPr sz="1400" spc="-5" dirty="0">
                          <a:latin typeface="Carlito"/>
                          <a:cs typeface="Carlito"/>
                        </a:rPr>
                        <a:t>Биология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639"/>
                        </a:lnSpc>
                      </a:pPr>
                      <a:r>
                        <a:rPr sz="1400" b="1" dirty="0">
                          <a:latin typeface="Carlito"/>
                          <a:cs typeface="Carlito"/>
                        </a:rPr>
                        <a:t>1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20725">
                <a:tc rowSpan="2">
                  <a:txBody>
                    <a:bodyPr/>
                    <a:lstStyle/>
                    <a:p>
                      <a:pPr marL="762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400" spc="-5" dirty="0">
                          <a:latin typeface="Carlito"/>
                          <a:cs typeface="Carlito"/>
                        </a:rPr>
                        <a:t>Физическая </a:t>
                      </a:r>
                      <a:r>
                        <a:rPr sz="1400" spc="-15" dirty="0">
                          <a:latin typeface="Carlito"/>
                          <a:cs typeface="Carlito"/>
                        </a:rPr>
                        <a:t>культура,</a:t>
                      </a:r>
                      <a:r>
                        <a:rPr sz="1400" spc="1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400" spc="-5" dirty="0">
                          <a:latin typeface="Carlito"/>
                          <a:cs typeface="Carlito"/>
                        </a:rPr>
                        <a:t>основы</a:t>
                      </a:r>
                      <a:endParaRPr sz="1400">
                        <a:latin typeface="Carlito"/>
                        <a:cs typeface="Carlito"/>
                      </a:endParaRPr>
                    </a:p>
                    <a:p>
                      <a:pPr marL="7620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Carlito"/>
                          <a:cs typeface="Carlito"/>
                        </a:rPr>
                        <a:t>безопасности</a:t>
                      </a:r>
                      <a:r>
                        <a:rPr sz="1400" spc="-2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400" spc="-10" dirty="0">
                          <a:latin typeface="Carlito"/>
                          <a:cs typeface="Carlito"/>
                        </a:rPr>
                        <a:t>жизнедеятельности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ts val="1639"/>
                        </a:lnSpc>
                      </a:pPr>
                      <a:r>
                        <a:rPr sz="1400" spc="-5" dirty="0">
                          <a:latin typeface="Carlito"/>
                          <a:cs typeface="Carlito"/>
                        </a:rPr>
                        <a:t>Физическая</a:t>
                      </a:r>
                      <a:r>
                        <a:rPr sz="1400" spc="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400" spc="-20" dirty="0">
                          <a:latin typeface="Carlito"/>
                          <a:cs typeface="Carlito"/>
                        </a:rPr>
                        <a:t>культура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639"/>
                        </a:lnSpc>
                      </a:pPr>
                      <a:r>
                        <a:rPr sz="1400" b="1" dirty="0">
                          <a:latin typeface="Carlito"/>
                          <a:cs typeface="Carlito"/>
                        </a:rPr>
                        <a:t>3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2072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ts val="1639"/>
                        </a:lnSpc>
                      </a:pPr>
                      <a:r>
                        <a:rPr sz="1400" spc="-10" dirty="0">
                          <a:latin typeface="Carlito"/>
                          <a:cs typeface="Carlito"/>
                        </a:rPr>
                        <a:t>ОБЖ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639"/>
                        </a:lnSpc>
                      </a:pPr>
                      <a:r>
                        <a:rPr sz="1400" b="1" dirty="0">
                          <a:latin typeface="Carlito"/>
                          <a:cs typeface="Carlito"/>
                        </a:rPr>
                        <a:t>1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2072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ts val="1639"/>
                        </a:lnSpc>
                      </a:pPr>
                      <a:r>
                        <a:rPr sz="1400" dirty="0">
                          <a:latin typeface="Carlito"/>
                          <a:cs typeface="Carlito"/>
                        </a:rPr>
                        <a:t>Индивидуальный</a:t>
                      </a:r>
                      <a:r>
                        <a:rPr sz="1400" spc="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400" spc="-5" dirty="0">
                          <a:latin typeface="Carlito"/>
                          <a:cs typeface="Carlito"/>
                        </a:rPr>
                        <a:t>проект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639"/>
                        </a:lnSpc>
                      </a:pPr>
                      <a:r>
                        <a:rPr sz="1400" i="1" spc="-5" dirty="0">
                          <a:latin typeface="Carlito"/>
                          <a:cs typeface="Carlito"/>
                        </a:rPr>
                        <a:t>из внеурочной</a:t>
                      </a:r>
                      <a:r>
                        <a:rPr sz="1400" i="1" spc="-6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400" i="1" spc="-5" dirty="0">
                          <a:latin typeface="Carlito"/>
                          <a:cs typeface="Carlito"/>
                        </a:rPr>
                        <a:t>деятельности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20852">
                <a:tc rowSpan="3">
                  <a:txBody>
                    <a:bodyPr/>
                    <a:lstStyle/>
                    <a:p>
                      <a:pPr marL="7620">
                        <a:lnSpc>
                          <a:spcPct val="100000"/>
                        </a:lnSpc>
                        <a:spcBef>
                          <a:spcPts val="885"/>
                        </a:spcBef>
                      </a:pPr>
                      <a:r>
                        <a:rPr sz="1400" spc="-10" dirty="0">
                          <a:latin typeface="Carlito"/>
                          <a:cs typeface="Carlito"/>
                        </a:rPr>
                        <a:t>Дополнительные </a:t>
                      </a:r>
                      <a:r>
                        <a:rPr sz="1400" dirty="0">
                          <a:latin typeface="Carlito"/>
                          <a:cs typeface="Carlito"/>
                        </a:rPr>
                        <a:t>учебные</a:t>
                      </a:r>
                      <a:r>
                        <a:rPr sz="1400" spc="-3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400" spc="-5" dirty="0">
                          <a:latin typeface="Carlito"/>
                          <a:cs typeface="Carlito"/>
                        </a:rPr>
                        <a:t>предметы,</a:t>
                      </a:r>
                      <a:endParaRPr sz="1400">
                        <a:latin typeface="Carlito"/>
                        <a:cs typeface="Carlito"/>
                      </a:endParaRPr>
                    </a:p>
                    <a:p>
                      <a:pPr marL="7620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Carlito"/>
                          <a:cs typeface="Carlito"/>
                        </a:rPr>
                        <a:t>курсы </a:t>
                      </a:r>
                      <a:r>
                        <a:rPr sz="1400" dirty="0">
                          <a:latin typeface="Carlito"/>
                          <a:cs typeface="Carlito"/>
                        </a:rPr>
                        <a:t>по </a:t>
                      </a:r>
                      <a:r>
                        <a:rPr sz="1400" spc="-5" dirty="0">
                          <a:latin typeface="Carlito"/>
                          <a:cs typeface="Carlito"/>
                        </a:rPr>
                        <a:t>выбору</a:t>
                      </a:r>
                      <a:r>
                        <a:rPr sz="1400" spc="-1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400" spc="-5" dirty="0">
                          <a:latin typeface="Carlito"/>
                          <a:cs typeface="Carlito"/>
                        </a:rPr>
                        <a:t>обучающихся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1123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639"/>
                        </a:lnSpc>
                      </a:pPr>
                      <a:r>
                        <a:rPr sz="1400" i="1" spc="-5" dirty="0">
                          <a:latin typeface="Carlito"/>
                          <a:cs typeface="Carlito"/>
                        </a:rPr>
                        <a:t>Элективный</a:t>
                      </a:r>
                      <a:r>
                        <a:rPr sz="1400" i="1" spc="-2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400" i="1" spc="-5" dirty="0">
                          <a:latin typeface="Carlito"/>
                          <a:cs typeface="Carlito"/>
                        </a:rPr>
                        <a:t>курс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400" b="1" dirty="0">
                          <a:latin typeface="Carlito"/>
                          <a:cs typeface="Carlito"/>
                        </a:rPr>
                        <a:t>0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2072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123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639"/>
                        </a:lnSpc>
                      </a:pPr>
                      <a:r>
                        <a:rPr sz="1400" i="1" spc="-5" dirty="0">
                          <a:latin typeface="Carlito"/>
                          <a:cs typeface="Carlito"/>
                        </a:rPr>
                        <a:t>Спецкурс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2075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123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639"/>
                        </a:lnSpc>
                      </a:pPr>
                      <a:r>
                        <a:rPr sz="1400" i="1" spc="-5" dirty="0">
                          <a:latin typeface="Carlito"/>
                          <a:cs typeface="Carlito"/>
                        </a:rPr>
                        <a:t>Факультативный</a:t>
                      </a:r>
                      <a:r>
                        <a:rPr sz="1400" i="1" spc="-1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400" i="1" spc="-5" dirty="0">
                          <a:latin typeface="Carlito"/>
                          <a:cs typeface="Carlito"/>
                        </a:rPr>
                        <a:t>курс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512292">
                <a:tc gridSpan="3">
                  <a:txBody>
                    <a:bodyPr/>
                    <a:lstStyle/>
                    <a:p>
                      <a:pPr marL="3481070" marR="698500" indent="-2778760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1200" spc="-5" dirty="0">
                          <a:latin typeface="Carlito"/>
                          <a:cs typeface="Carlito"/>
                        </a:rPr>
                        <a:t>Максимально допустимая </a:t>
                      </a:r>
                      <a:r>
                        <a:rPr sz="1200" spc="-10" dirty="0">
                          <a:latin typeface="Carlito"/>
                          <a:cs typeface="Carlito"/>
                        </a:rPr>
                        <a:t>недельная нагрузка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в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соответствии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с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действующими санитарными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правилами и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нормами 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при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6-дневной учебной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spc="-10" dirty="0">
                          <a:latin typeface="Carlito"/>
                          <a:cs typeface="Carlito"/>
                        </a:rPr>
                        <a:t>неделе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692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1135"/>
                        </a:spcBef>
                      </a:pPr>
                      <a:r>
                        <a:rPr sz="1400" b="1" spc="-5" dirty="0">
                          <a:latin typeface="Carlito"/>
                          <a:cs typeface="Carlito"/>
                        </a:rPr>
                        <a:t>37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1441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49096" y="0"/>
            <a:ext cx="11043285" cy="6867525"/>
            <a:chOff x="1149096" y="0"/>
            <a:chExt cx="11043285" cy="6867525"/>
          </a:xfrm>
        </p:grpSpPr>
        <p:sp>
          <p:nvSpPr>
            <p:cNvPr id="3" name="object 3"/>
            <p:cNvSpPr/>
            <p:nvPr/>
          </p:nvSpPr>
          <p:spPr>
            <a:xfrm>
              <a:off x="4142231" y="0"/>
              <a:ext cx="8049767" cy="685799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153668" y="0"/>
              <a:ext cx="6954520" cy="6858000"/>
            </a:xfrm>
            <a:custGeom>
              <a:avLst/>
              <a:gdLst/>
              <a:ahLst/>
              <a:cxnLst/>
              <a:rect l="l" t="t" r="r" b="b"/>
              <a:pathLst>
                <a:path w="6954520" h="6858000">
                  <a:moveTo>
                    <a:pt x="2989453" y="0"/>
                  </a:moveTo>
                  <a:lnTo>
                    <a:pt x="0" y="1728724"/>
                  </a:lnTo>
                  <a:lnTo>
                    <a:pt x="2965196" y="6857996"/>
                  </a:lnTo>
                  <a:lnTo>
                    <a:pt x="6954011" y="6857995"/>
                  </a:lnTo>
                  <a:lnTo>
                    <a:pt x="298945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153668" y="0"/>
              <a:ext cx="6954520" cy="6858000"/>
            </a:xfrm>
            <a:custGeom>
              <a:avLst/>
              <a:gdLst/>
              <a:ahLst/>
              <a:cxnLst/>
              <a:rect l="l" t="t" r="r" b="b"/>
              <a:pathLst>
                <a:path w="6954520" h="6858000">
                  <a:moveTo>
                    <a:pt x="2989453" y="0"/>
                  </a:moveTo>
                  <a:lnTo>
                    <a:pt x="6954011" y="6857995"/>
                  </a:lnTo>
                </a:path>
                <a:path w="6954520" h="6858000">
                  <a:moveTo>
                    <a:pt x="2965196" y="6857996"/>
                  </a:moveTo>
                  <a:lnTo>
                    <a:pt x="0" y="1728724"/>
                  </a:lnTo>
                  <a:lnTo>
                    <a:pt x="2989453" y="0"/>
                  </a:lnTo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228600" y="3581400"/>
            <a:ext cx="5754370" cy="20662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9144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538ED3"/>
                </a:solidFill>
                <a:latin typeface="Carlito"/>
                <a:cs typeface="Carlito"/>
              </a:rPr>
              <a:t>«Современное</a:t>
            </a:r>
            <a:r>
              <a:rPr sz="3600" spc="-85" dirty="0">
                <a:solidFill>
                  <a:srgbClr val="538ED3"/>
                </a:solidFill>
                <a:latin typeface="Carlito"/>
                <a:cs typeface="Carlito"/>
              </a:rPr>
              <a:t> </a:t>
            </a:r>
            <a:r>
              <a:rPr sz="3600" spc="-5" dirty="0">
                <a:solidFill>
                  <a:srgbClr val="538ED3"/>
                </a:solidFill>
                <a:latin typeface="Carlito"/>
                <a:cs typeface="Carlito"/>
              </a:rPr>
              <a:t>качественное  образование </a:t>
            </a:r>
            <a:r>
              <a:rPr sz="3600" spc="-25" dirty="0">
                <a:solidFill>
                  <a:srgbClr val="538ED3"/>
                </a:solidFill>
                <a:latin typeface="Carlito"/>
                <a:cs typeface="Carlito"/>
              </a:rPr>
              <a:t>должно </a:t>
            </a:r>
            <a:r>
              <a:rPr sz="3600" dirty="0">
                <a:solidFill>
                  <a:srgbClr val="538ED3"/>
                </a:solidFill>
                <a:latin typeface="Carlito"/>
                <a:cs typeface="Carlito"/>
              </a:rPr>
              <a:t>быть  </a:t>
            </a:r>
            <a:r>
              <a:rPr sz="3600" spc="-15" dirty="0">
                <a:solidFill>
                  <a:srgbClr val="538ED3"/>
                </a:solidFill>
                <a:latin typeface="Carlito"/>
                <a:cs typeface="Carlito"/>
              </a:rPr>
              <a:t>доступно</a:t>
            </a:r>
            <a:r>
              <a:rPr sz="3600" spc="10" dirty="0">
                <a:solidFill>
                  <a:srgbClr val="538ED3"/>
                </a:solidFill>
                <a:latin typeface="Carlito"/>
                <a:cs typeface="Carlito"/>
              </a:rPr>
              <a:t> </a:t>
            </a:r>
            <a:r>
              <a:rPr sz="3600" spc="-20" dirty="0">
                <a:solidFill>
                  <a:srgbClr val="538ED3"/>
                </a:solidFill>
                <a:latin typeface="Carlito"/>
                <a:cs typeface="Carlito"/>
              </a:rPr>
              <a:t>каждому»</a:t>
            </a:r>
            <a:endParaRPr sz="3600" dirty="0">
              <a:latin typeface="Carlito"/>
              <a:cs typeface="Carlito"/>
            </a:endParaRPr>
          </a:p>
          <a:p>
            <a:pPr marR="5080" algn="r">
              <a:lnSpc>
                <a:spcPct val="100000"/>
              </a:lnSpc>
              <a:spcBef>
                <a:spcPts val="225"/>
              </a:spcBef>
            </a:pPr>
            <a:r>
              <a:rPr sz="2400" dirty="0">
                <a:solidFill>
                  <a:srgbClr val="538ED3"/>
                </a:solidFill>
                <a:latin typeface="Carlito"/>
                <a:cs typeface="Carlito"/>
              </a:rPr>
              <a:t>В.В.</a:t>
            </a:r>
            <a:r>
              <a:rPr sz="2400" spc="-120" dirty="0">
                <a:solidFill>
                  <a:srgbClr val="538ED3"/>
                </a:solidFill>
                <a:latin typeface="Carlito"/>
                <a:cs typeface="Carlito"/>
              </a:rPr>
              <a:t> </a:t>
            </a:r>
            <a:r>
              <a:rPr sz="2400" spc="-5" dirty="0">
                <a:solidFill>
                  <a:srgbClr val="538ED3"/>
                </a:solidFill>
                <a:latin typeface="Carlito"/>
                <a:cs typeface="Carlito"/>
              </a:rPr>
              <a:t>Путин</a:t>
            </a:r>
            <a:endParaRPr sz="2400" dirty="0">
              <a:latin typeface="Carlito"/>
              <a:cs typeface="Carl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10000" y="9270"/>
            <a:ext cx="61394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/>
              <a:t>ВНЕУРОЧНАЯ</a:t>
            </a:r>
            <a:r>
              <a:rPr sz="2400" spc="-40" dirty="0"/>
              <a:t> </a:t>
            </a:r>
            <a:r>
              <a:rPr sz="2400" spc="-5" dirty="0"/>
              <a:t>ДЕЯТЕЛЬНОСТЬ</a:t>
            </a:r>
            <a:endParaRPr sz="2400" dirty="0"/>
          </a:p>
        </p:txBody>
      </p:sp>
      <p:sp>
        <p:nvSpPr>
          <p:cNvPr id="3" name="object 3"/>
          <p:cNvSpPr txBox="1"/>
          <p:nvPr/>
        </p:nvSpPr>
        <p:spPr>
          <a:xfrm>
            <a:off x="649223" y="641604"/>
            <a:ext cx="10822305" cy="832485"/>
          </a:xfrm>
          <a:prstGeom prst="rect">
            <a:avLst/>
          </a:prstGeom>
          <a:solidFill>
            <a:srgbClr val="DCE6F1"/>
          </a:solidFill>
        </p:spPr>
        <p:txBody>
          <a:bodyPr vert="horz" wrap="square" lIns="0" tIns="33655" rIns="0" bIns="0" rtlCol="0">
            <a:spAutoFit/>
          </a:bodyPr>
          <a:lstStyle/>
          <a:p>
            <a:pPr marL="901700" marR="1287145" algn="ctr">
              <a:lnSpc>
                <a:spcPct val="100000"/>
              </a:lnSpc>
              <a:spcBef>
                <a:spcPts val="265"/>
              </a:spcBef>
            </a:pPr>
            <a:r>
              <a:rPr sz="1600" b="1" spc="-20" dirty="0">
                <a:solidFill>
                  <a:srgbClr val="001F5F"/>
                </a:solidFill>
                <a:latin typeface="Carlito"/>
                <a:cs typeface="Carlito"/>
              </a:rPr>
              <a:t>образовательная деятельность, </a:t>
            </a:r>
            <a:r>
              <a:rPr sz="1600" b="1" spc="-15" dirty="0">
                <a:solidFill>
                  <a:srgbClr val="001F5F"/>
                </a:solidFill>
                <a:latin typeface="Carlito"/>
                <a:cs typeface="Carlito"/>
              </a:rPr>
              <a:t>направленная </a:t>
            </a:r>
            <a:r>
              <a:rPr sz="1600" b="1" spc="-10" dirty="0">
                <a:solidFill>
                  <a:srgbClr val="001F5F"/>
                </a:solidFill>
                <a:latin typeface="Carlito"/>
                <a:cs typeface="Carlito"/>
              </a:rPr>
              <a:t>на </a:t>
            </a:r>
            <a:r>
              <a:rPr sz="1600" b="1" spc="-20" dirty="0">
                <a:solidFill>
                  <a:srgbClr val="001F5F"/>
                </a:solidFill>
                <a:latin typeface="Carlito"/>
                <a:cs typeface="Carlito"/>
              </a:rPr>
              <a:t>достижение планируемых </a:t>
            </a:r>
            <a:r>
              <a:rPr sz="1600" b="1" spc="-30" dirty="0">
                <a:solidFill>
                  <a:srgbClr val="001F5F"/>
                </a:solidFill>
                <a:latin typeface="Carlito"/>
                <a:cs typeface="Carlito"/>
              </a:rPr>
              <a:t>результатов </a:t>
            </a:r>
            <a:r>
              <a:rPr sz="1600" b="1" spc="-15" dirty="0">
                <a:solidFill>
                  <a:srgbClr val="001F5F"/>
                </a:solidFill>
                <a:latin typeface="Carlito"/>
                <a:cs typeface="Carlito"/>
              </a:rPr>
              <a:t>освоения  основной </a:t>
            </a:r>
            <a:r>
              <a:rPr sz="1600" b="1" spc="-20" dirty="0">
                <a:solidFill>
                  <a:srgbClr val="001F5F"/>
                </a:solidFill>
                <a:latin typeface="Carlito"/>
                <a:cs typeface="Carlito"/>
              </a:rPr>
              <a:t>образовательной программы </a:t>
            </a:r>
            <a:r>
              <a:rPr sz="1600" b="1" spc="-15" dirty="0">
                <a:solidFill>
                  <a:srgbClr val="001F5F"/>
                </a:solidFill>
                <a:latin typeface="Carlito"/>
                <a:cs typeface="Carlito"/>
              </a:rPr>
              <a:t>(личностных, </a:t>
            </a:r>
            <a:r>
              <a:rPr sz="1600" b="1" spc="-20" dirty="0">
                <a:solidFill>
                  <a:srgbClr val="001F5F"/>
                </a:solidFill>
                <a:latin typeface="Carlito"/>
                <a:cs typeface="Carlito"/>
              </a:rPr>
              <a:t>метапредметных </a:t>
            </a:r>
            <a:r>
              <a:rPr sz="1600" b="1" spc="-5" dirty="0">
                <a:solidFill>
                  <a:srgbClr val="001F5F"/>
                </a:solidFill>
                <a:latin typeface="Carlito"/>
                <a:cs typeface="Carlito"/>
              </a:rPr>
              <a:t>и </a:t>
            </a:r>
            <a:r>
              <a:rPr sz="1600" b="1" spc="-20" dirty="0">
                <a:solidFill>
                  <a:srgbClr val="001F5F"/>
                </a:solidFill>
                <a:latin typeface="Carlito"/>
                <a:cs typeface="Carlito"/>
              </a:rPr>
              <a:t>предметных),  осуществляемая </a:t>
            </a:r>
            <a:r>
              <a:rPr sz="1600" b="1" spc="-5" dirty="0">
                <a:solidFill>
                  <a:srgbClr val="001F5F"/>
                </a:solidFill>
                <a:latin typeface="Carlito"/>
                <a:cs typeface="Carlito"/>
              </a:rPr>
              <a:t>в </a:t>
            </a:r>
            <a:r>
              <a:rPr sz="1600" b="1" spc="-20" dirty="0">
                <a:solidFill>
                  <a:srgbClr val="001F5F"/>
                </a:solidFill>
                <a:latin typeface="Carlito"/>
                <a:cs typeface="Carlito"/>
              </a:rPr>
              <a:t>формах, </a:t>
            </a:r>
            <a:r>
              <a:rPr sz="1600" b="1" spc="-25" dirty="0">
                <a:solidFill>
                  <a:srgbClr val="001F5F"/>
                </a:solidFill>
                <a:latin typeface="Carlito"/>
                <a:cs typeface="Carlito"/>
              </a:rPr>
              <a:t>отличных </a:t>
            </a:r>
            <a:r>
              <a:rPr sz="1600" b="1" spc="-15" dirty="0">
                <a:solidFill>
                  <a:srgbClr val="001F5F"/>
                </a:solidFill>
                <a:latin typeface="Carlito"/>
                <a:cs typeface="Carlito"/>
              </a:rPr>
              <a:t>от</a:t>
            </a:r>
            <a:r>
              <a:rPr sz="1600" b="1" spc="35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1600" b="1" spc="-15" dirty="0">
                <a:solidFill>
                  <a:srgbClr val="001F5F"/>
                </a:solidFill>
                <a:latin typeface="Carlito"/>
                <a:cs typeface="Carlito"/>
              </a:rPr>
              <a:t>урочной</a:t>
            </a:r>
            <a:endParaRPr sz="1600">
              <a:latin typeface="Carlito"/>
              <a:cs typeface="Carlito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719571" y="374904"/>
            <a:ext cx="325120" cy="297180"/>
            <a:chOff x="5719571" y="374904"/>
            <a:chExt cx="325120" cy="297180"/>
          </a:xfrm>
        </p:grpSpPr>
        <p:sp>
          <p:nvSpPr>
            <p:cNvPr id="5" name="object 5"/>
            <p:cNvSpPr/>
            <p:nvPr/>
          </p:nvSpPr>
          <p:spPr>
            <a:xfrm>
              <a:off x="5732525" y="387858"/>
              <a:ext cx="299085" cy="271780"/>
            </a:xfrm>
            <a:custGeom>
              <a:avLst/>
              <a:gdLst/>
              <a:ahLst/>
              <a:cxnLst/>
              <a:rect l="l" t="t" r="r" b="b"/>
              <a:pathLst>
                <a:path w="299085" h="271780">
                  <a:moveTo>
                    <a:pt x="224027" y="0"/>
                  </a:moveTo>
                  <a:lnTo>
                    <a:pt x="74675" y="0"/>
                  </a:lnTo>
                  <a:lnTo>
                    <a:pt x="74675" y="135636"/>
                  </a:lnTo>
                  <a:lnTo>
                    <a:pt x="0" y="135636"/>
                  </a:lnTo>
                  <a:lnTo>
                    <a:pt x="149351" y="271271"/>
                  </a:lnTo>
                  <a:lnTo>
                    <a:pt x="298703" y="135636"/>
                  </a:lnTo>
                  <a:lnTo>
                    <a:pt x="224027" y="135636"/>
                  </a:lnTo>
                  <a:lnTo>
                    <a:pt x="224027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732525" y="387858"/>
              <a:ext cx="299085" cy="271780"/>
            </a:xfrm>
            <a:custGeom>
              <a:avLst/>
              <a:gdLst/>
              <a:ahLst/>
              <a:cxnLst/>
              <a:rect l="l" t="t" r="r" b="b"/>
              <a:pathLst>
                <a:path w="299085" h="271780">
                  <a:moveTo>
                    <a:pt x="0" y="135636"/>
                  </a:moveTo>
                  <a:lnTo>
                    <a:pt x="74675" y="135636"/>
                  </a:lnTo>
                  <a:lnTo>
                    <a:pt x="74675" y="0"/>
                  </a:lnTo>
                  <a:lnTo>
                    <a:pt x="224027" y="0"/>
                  </a:lnTo>
                  <a:lnTo>
                    <a:pt x="224027" y="135636"/>
                  </a:lnTo>
                  <a:lnTo>
                    <a:pt x="298703" y="135636"/>
                  </a:lnTo>
                  <a:lnTo>
                    <a:pt x="149351" y="271271"/>
                  </a:lnTo>
                  <a:lnTo>
                    <a:pt x="0" y="135636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649223" y="1781555"/>
            <a:ext cx="10822305" cy="338455"/>
          </a:xfrm>
          <a:prstGeom prst="rect">
            <a:avLst/>
          </a:prstGeom>
          <a:solidFill>
            <a:srgbClr val="DCE6F1"/>
          </a:solidFill>
        </p:spPr>
        <p:txBody>
          <a:bodyPr vert="horz" wrap="square" lIns="0" tIns="33020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260"/>
              </a:spcBef>
            </a:pPr>
            <a:r>
              <a:rPr sz="1600" b="1" spc="-20" dirty="0">
                <a:solidFill>
                  <a:srgbClr val="001F5F"/>
                </a:solidFill>
                <a:latin typeface="Carlito"/>
                <a:cs typeface="Carlito"/>
              </a:rPr>
              <a:t>является неотъемлемой </a:t>
            </a:r>
            <a:r>
              <a:rPr sz="1600" b="1" spc="-5" dirty="0">
                <a:solidFill>
                  <a:srgbClr val="001F5F"/>
                </a:solidFill>
                <a:latin typeface="Carlito"/>
                <a:cs typeface="Carlito"/>
              </a:rPr>
              <a:t>и </a:t>
            </a:r>
            <a:r>
              <a:rPr sz="1600" b="1" spc="-20" dirty="0">
                <a:solidFill>
                  <a:srgbClr val="001F5F"/>
                </a:solidFill>
                <a:latin typeface="Carlito"/>
                <a:cs typeface="Carlito"/>
              </a:rPr>
              <a:t>обязательной </a:t>
            </a:r>
            <a:r>
              <a:rPr sz="1600" b="1" spc="-15" dirty="0">
                <a:solidFill>
                  <a:srgbClr val="001F5F"/>
                </a:solidFill>
                <a:latin typeface="Carlito"/>
                <a:cs typeface="Carlito"/>
              </a:rPr>
              <a:t>частью основной </a:t>
            </a:r>
            <a:r>
              <a:rPr sz="1600" b="1" spc="-20" dirty="0">
                <a:solidFill>
                  <a:srgbClr val="001F5F"/>
                </a:solidFill>
                <a:latin typeface="Carlito"/>
                <a:cs typeface="Carlito"/>
              </a:rPr>
              <a:t>образовательной</a:t>
            </a:r>
            <a:r>
              <a:rPr sz="1600" b="1" spc="25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1600" b="1" spc="-20" dirty="0">
                <a:solidFill>
                  <a:srgbClr val="001F5F"/>
                </a:solidFill>
                <a:latin typeface="Carlito"/>
                <a:cs typeface="Carlito"/>
              </a:rPr>
              <a:t>программы</a:t>
            </a:r>
            <a:endParaRPr sz="1600">
              <a:latin typeface="Carlito"/>
              <a:cs typeface="Carlito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96595" y="4459223"/>
            <a:ext cx="4343400" cy="1630680"/>
          </a:xfrm>
          <a:prstGeom prst="rect">
            <a:avLst/>
          </a:prstGeom>
          <a:solidFill>
            <a:srgbClr val="DCE6F1"/>
          </a:solidFill>
        </p:spPr>
        <p:txBody>
          <a:bodyPr vert="horz" wrap="square" lIns="0" tIns="33655" rIns="0" bIns="0" rtlCol="0">
            <a:spAutoFit/>
          </a:bodyPr>
          <a:lstStyle/>
          <a:p>
            <a:pPr marL="90805" marR="430530">
              <a:lnSpc>
                <a:spcPct val="100000"/>
              </a:lnSpc>
              <a:spcBef>
                <a:spcPts val="265"/>
              </a:spcBef>
            </a:pPr>
            <a:r>
              <a:rPr sz="1600" b="1" spc="-5" dirty="0">
                <a:solidFill>
                  <a:srgbClr val="001F5F"/>
                </a:solidFill>
                <a:latin typeface="Carlito"/>
                <a:cs typeface="Carlito"/>
              </a:rPr>
              <a:t>В </a:t>
            </a:r>
            <a:r>
              <a:rPr sz="1600" b="1" spc="-15" dirty="0">
                <a:solidFill>
                  <a:srgbClr val="001F5F"/>
                </a:solidFill>
                <a:latin typeface="Carlito"/>
                <a:cs typeface="Carlito"/>
              </a:rPr>
              <a:t>соответствии </a:t>
            </a:r>
            <a:r>
              <a:rPr sz="1600" b="1" spc="-5" dirty="0">
                <a:solidFill>
                  <a:srgbClr val="001F5F"/>
                </a:solidFill>
                <a:latin typeface="Carlito"/>
                <a:cs typeface="Carlito"/>
              </a:rPr>
              <a:t>с </a:t>
            </a:r>
            <a:r>
              <a:rPr sz="1600" b="1" spc="-30" dirty="0">
                <a:solidFill>
                  <a:srgbClr val="001F5F"/>
                </a:solidFill>
                <a:latin typeface="Carlito"/>
                <a:cs typeface="Carlito"/>
              </a:rPr>
              <a:t>ФГОС </a:t>
            </a:r>
            <a:r>
              <a:rPr sz="1600" b="1" spc="-20" dirty="0">
                <a:solidFill>
                  <a:srgbClr val="001F5F"/>
                </a:solidFill>
                <a:latin typeface="Carlito"/>
                <a:cs typeface="Carlito"/>
              </a:rPr>
              <a:t>общего </a:t>
            </a:r>
            <a:r>
              <a:rPr sz="1600" b="1" spc="-15" dirty="0">
                <a:solidFill>
                  <a:srgbClr val="001F5F"/>
                </a:solidFill>
                <a:latin typeface="Carlito"/>
                <a:cs typeface="Carlito"/>
              </a:rPr>
              <a:t>образования  </a:t>
            </a:r>
            <a:r>
              <a:rPr sz="1600" b="1" spc="-10" dirty="0">
                <a:solidFill>
                  <a:srgbClr val="001F5F"/>
                </a:solidFill>
                <a:latin typeface="Carlito"/>
                <a:cs typeface="Carlito"/>
              </a:rPr>
              <a:t>на</a:t>
            </a:r>
            <a:r>
              <a:rPr sz="1600" b="1" spc="-30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1600" b="1" spc="-15" dirty="0">
                <a:solidFill>
                  <a:srgbClr val="001F5F"/>
                </a:solidFill>
                <a:latin typeface="Carlito"/>
                <a:cs typeface="Carlito"/>
              </a:rPr>
              <a:t>уровень:</a:t>
            </a:r>
            <a:endParaRPr sz="1600">
              <a:latin typeface="Carlito"/>
              <a:cs typeface="Carlito"/>
            </a:endParaRPr>
          </a:p>
          <a:p>
            <a:pPr marL="90805" marR="162560">
              <a:lnSpc>
                <a:spcPct val="100000"/>
              </a:lnSpc>
            </a:pPr>
            <a:r>
              <a:rPr sz="1600" b="1" spc="-15" dirty="0">
                <a:solidFill>
                  <a:srgbClr val="001F5F"/>
                </a:solidFill>
                <a:latin typeface="Carlito"/>
                <a:cs typeface="Carlito"/>
              </a:rPr>
              <a:t>начальное общее образование </a:t>
            </a:r>
            <a:r>
              <a:rPr sz="1600" b="1" spc="-20" dirty="0">
                <a:solidFill>
                  <a:srgbClr val="001F5F"/>
                </a:solidFill>
                <a:latin typeface="Carlito"/>
                <a:cs typeface="Carlito"/>
              </a:rPr>
              <a:t>–до 1320 </a:t>
            </a:r>
            <a:r>
              <a:rPr sz="1600" b="1" spc="-15" dirty="0">
                <a:solidFill>
                  <a:srgbClr val="001F5F"/>
                </a:solidFill>
                <a:latin typeface="Carlito"/>
                <a:cs typeface="Carlito"/>
              </a:rPr>
              <a:t>часов  основное общее образование </a:t>
            </a:r>
            <a:r>
              <a:rPr sz="1600" b="1" spc="-20" dirty="0">
                <a:solidFill>
                  <a:srgbClr val="001F5F"/>
                </a:solidFill>
                <a:latin typeface="Carlito"/>
                <a:cs typeface="Carlito"/>
              </a:rPr>
              <a:t>–до 1750 </a:t>
            </a:r>
            <a:r>
              <a:rPr sz="1600" b="1" spc="-10" dirty="0">
                <a:solidFill>
                  <a:srgbClr val="001F5F"/>
                </a:solidFill>
                <a:latin typeface="Carlito"/>
                <a:cs typeface="Carlito"/>
              </a:rPr>
              <a:t>часов  </a:t>
            </a:r>
            <a:r>
              <a:rPr sz="1600" b="1" spc="-20" dirty="0">
                <a:solidFill>
                  <a:srgbClr val="001F5F"/>
                </a:solidFill>
                <a:latin typeface="Carlito"/>
                <a:cs typeface="Carlito"/>
              </a:rPr>
              <a:t>среднее </a:t>
            </a:r>
            <a:r>
              <a:rPr sz="1600" b="1" spc="-15" dirty="0">
                <a:solidFill>
                  <a:srgbClr val="001F5F"/>
                </a:solidFill>
                <a:latin typeface="Carlito"/>
                <a:cs typeface="Carlito"/>
              </a:rPr>
              <a:t>общее образование </a:t>
            </a:r>
            <a:r>
              <a:rPr sz="1600" b="1" spc="-5" dirty="0">
                <a:solidFill>
                  <a:srgbClr val="001F5F"/>
                </a:solidFill>
                <a:latin typeface="Carlito"/>
                <a:cs typeface="Carlito"/>
              </a:rPr>
              <a:t>– </a:t>
            </a:r>
            <a:r>
              <a:rPr sz="1600" b="1" spc="-20" dirty="0">
                <a:solidFill>
                  <a:srgbClr val="001F5F"/>
                </a:solidFill>
                <a:latin typeface="Carlito"/>
                <a:cs typeface="Carlito"/>
              </a:rPr>
              <a:t>до 700</a:t>
            </a:r>
            <a:r>
              <a:rPr sz="1600" b="1" spc="20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1600" b="1" spc="-15" dirty="0">
                <a:solidFill>
                  <a:srgbClr val="001F5F"/>
                </a:solidFill>
                <a:latin typeface="Carlito"/>
                <a:cs typeface="Carlito"/>
              </a:rPr>
              <a:t>часов</a:t>
            </a:r>
            <a:endParaRPr sz="1600">
              <a:latin typeface="Carlito"/>
              <a:cs typeface="Carlito"/>
            </a:endParaRPr>
          </a:p>
          <a:p>
            <a:pPr marL="90805">
              <a:lnSpc>
                <a:spcPct val="100000"/>
              </a:lnSpc>
            </a:pPr>
            <a:r>
              <a:rPr sz="1600" b="1" spc="-20" dirty="0">
                <a:solidFill>
                  <a:srgbClr val="C00000"/>
                </a:solidFill>
                <a:latin typeface="Carlito"/>
                <a:cs typeface="Carlito"/>
              </a:rPr>
              <a:t>до </a:t>
            </a:r>
            <a:r>
              <a:rPr sz="1600" b="1" spc="-15" dirty="0">
                <a:solidFill>
                  <a:srgbClr val="C00000"/>
                </a:solidFill>
                <a:latin typeface="Carlito"/>
                <a:cs typeface="Carlito"/>
              </a:rPr>
              <a:t>10 часов </a:t>
            </a:r>
            <a:r>
              <a:rPr sz="1600" b="1" spc="-25" dirty="0">
                <a:solidFill>
                  <a:srgbClr val="C00000"/>
                </a:solidFill>
                <a:latin typeface="Carlito"/>
                <a:cs typeface="Carlito"/>
              </a:rPr>
              <a:t>еженедельных</a:t>
            </a:r>
            <a:r>
              <a:rPr sz="1600" b="1" spc="5" dirty="0">
                <a:solidFill>
                  <a:srgbClr val="C00000"/>
                </a:solidFill>
                <a:latin typeface="Carlito"/>
                <a:cs typeface="Carlito"/>
              </a:rPr>
              <a:t> </a:t>
            </a:r>
            <a:r>
              <a:rPr sz="1600" b="1" spc="-15" dirty="0">
                <a:solidFill>
                  <a:srgbClr val="C00000"/>
                </a:solidFill>
                <a:latin typeface="Carlito"/>
                <a:cs typeface="Carlito"/>
              </a:rPr>
              <a:t>занятий</a:t>
            </a:r>
            <a:endParaRPr sz="1600">
              <a:latin typeface="Carlito"/>
              <a:cs typeface="Carlito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18744" y="4012691"/>
            <a:ext cx="10822305" cy="338455"/>
          </a:xfrm>
          <a:prstGeom prst="rect">
            <a:avLst/>
          </a:prstGeom>
          <a:solidFill>
            <a:srgbClr val="DCE6F1"/>
          </a:solidFill>
        </p:spPr>
        <p:txBody>
          <a:bodyPr vert="horz" wrap="square" lIns="0" tIns="34290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270"/>
              </a:spcBef>
            </a:pPr>
            <a:r>
              <a:rPr sz="1600" b="1" spc="-20" dirty="0">
                <a:solidFill>
                  <a:srgbClr val="001F5F"/>
                </a:solidFill>
                <a:latin typeface="Carlito"/>
                <a:cs typeface="Carlito"/>
              </a:rPr>
              <a:t>Количество </a:t>
            </a:r>
            <a:r>
              <a:rPr sz="1600" b="1" spc="-15" dirty="0">
                <a:solidFill>
                  <a:srgbClr val="001F5F"/>
                </a:solidFill>
                <a:latin typeface="Carlito"/>
                <a:cs typeface="Carlito"/>
              </a:rPr>
              <a:t>часов </a:t>
            </a:r>
            <a:r>
              <a:rPr sz="1600" b="1" spc="-20" dirty="0">
                <a:solidFill>
                  <a:srgbClr val="001F5F"/>
                </a:solidFill>
                <a:latin typeface="Carlito"/>
                <a:cs typeface="Carlito"/>
              </a:rPr>
              <a:t>внеурочной</a:t>
            </a:r>
            <a:r>
              <a:rPr sz="1600" b="1" spc="30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1600" b="1" spc="-20" dirty="0">
                <a:solidFill>
                  <a:srgbClr val="001F5F"/>
                </a:solidFill>
                <a:latin typeface="Carlito"/>
                <a:cs typeface="Carlito"/>
              </a:rPr>
              <a:t>деятельности</a:t>
            </a:r>
            <a:endParaRPr sz="1600">
              <a:latin typeface="Carlito"/>
              <a:cs typeface="Carlito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56844" y="2414016"/>
            <a:ext cx="10822305" cy="1323340"/>
          </a:xfrm>
          <a:prstGeom prst="rect">
            <a:avLst/>
          </a:prstGeom>
          <a:solidFill>
            <a:srgbClr val="DCE6F1"/>
          </a:solidFill>
        </p:spPr>
        <p:txBody>
          <a:bodyPr vert="horz" wrap="square" lIns="0" tIns="3365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65"/>
              </a:spcBef>
            </a:pPr>
            <a:r>
              <a:rPr sz="1600" b="1" spc="-15" dirty="0">
                <a:solidFill>
                  <a:srgbClr val="001F5F"/>
                </a:solidFill>
                <a:latin typeface="Carlito"/>
                <a:cs typeface="Carlito"/>
              </a:rPr>
              <a:t>формы </a:t>
            </a:r>
            <a:r>
              <a:rPr sz="1600" b="1" spc="-10" dirty="0">
                <a:solidFill>
                  <a:srgbClr val="001F5F"/>
                </a:solidFill>
                <a:latin typeface="Carlito"/>
                <a:cs typeface="Carlito"/>
              </a:rPr>
              <a:t>ВД </a:t>
            </a:r>
            <a:r>
              <a:rPr sz="1600" b="1" spc="-20" dirty="0">
                <a:solidFill>
                  <a:srgbClr val="001F5F"/>
                </a:solidFill>
                <a:latin typeface="Carlito"/>
                <a:cs typeface="Carlito"/>
              </a:rPr>
              <a:t>должны</a:t>
            </a:r>
            <a:r>
              <a:rPr sz="1600" b="1" spc="-10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1600" b="1" spc="-20" dirty="0">
                <a:solidFill>
                  <a:srgbClr val="001F5F"/>
                </a:solidFill>
                <a:latin typeface="Carlito"/>
                <a:cs typeface="Carlito"/>
              </a:rPr>
              <a:t>предусматривать:</a:t>
            </a:r>
            <a:endParaRPr sz="1600">
              <a:latin typeface="Carlito"/>
              <a:cs typeface="Carlito"/>
            </a:endParaRPr>
          </a:p>
          <a:p>
            <a:pPr marL="378460" indent="-287655">
              <a:lnSpc>
                <a:spcPct val="100000"/>
              </a:lnSpc>
              <a:buFont typeface="Wingdings"/>
              <a:buChar char=""/>
              <a:tabLst>
                <a:tab pos="378460" algn="l"/>
                <a:tab pos="379095" algn="l"/>
              </a:tabLst>
            </a:pPr>
            <a:r>
              <a:rPr sz="1600" b="1" spc="-15" dirty="0">
                <a:solidFill>
                  <a:srgbClr val="001F5F"/>
                </a:solidFill>
                <a:latin typeface="Carlito"/>
                <a:cs typeface="Carlito"/>
              </a:rPr>
              <a:t>активность </a:t>
            </a:r>
            <a:r>
              <a:rPr sz="1600" b="1" spc="-5" dirty="0">
                <a:solidFill>
                  <a:srgbClr val="001F5F"/>
                </a:solidFill>
                <a:latin typeface="Carlito"/>
                <a:cs typeface="Carlito"/>
              </a:rPr>
              <a:t>и </a:t>
            </a:r>
            <a:r>
              <a:rPr sz="1600" b="1" spc="-20" dirty="0">
                <a:solidFill>
                  <a:srgbClr val="001F5F"/>
                </a:solidFill>
                <a:latin typeface="Carlito"/>
                <a:cs typeface="Carlito"/>
              </a:rPr>
              <a:t>самостоятельность</a:t>
            </a:r>
            <a:r>
              <a:rPr sz="1600" b="1" spc="-10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1600" b="1" spc="-20" dirty="0">
                <a:solidFill>
                  <a:srgbClr val="001F5F"/>
                </a:solidFill>
                <a:latin typeface="Carlito"/>
                <a:cs typeface="Carlito"/>
              </a:rPr>
              <a:t>обучающихся</a:t>
            </a:r>
            <a:endParaRPr sz="1600">
              <a:latin typeface="Carlito"/>
              <a:cs typeface="Carlito"/>
            </a:endParaRPr>
          </a:p>
          <a:p>
            <a:pPr marL="378460" indent="-287655">
              <a:lnSpc>
                <a:spcPct val="100000"/>
              </a:lnSpc>
              <a:buFont typeface="Wingdings"/>
              <a:buChar char=""/>
              <a:tabLst>
                <a:tab pos="378460" algn="l"/>
                <a:tab pos="379095" algn="l"/>
              </a:tabLst>
            </a:pPr>
            <a:r>
              <a:rPr sz="1600" b="1" spc="-15" dirty="0">
                <a:solidFill>
                  <a:srgbClr val="001F5F"/>
                </a:solidFill>
                <a:latin typeface="Carlito"/>
                <a:cs typeface="Carlito"/>
              </a:rPr>
              <a:t>сочетать </a:t>
            </a:r>
            <a:r>
              <a:rPr sz="1600" b="1" spc="-20" dirty="0">
                <a:solidFill>
                  <a:srgbClr val="001F5F"/>
                </a:solidFill>
                <a:latin typeface="Carlito"/>
                <a:cs typeface="Carlito"/>
              </a:rPr>
              <a:t>индивидуальную </a:t>
            </a:r>
            <a:r>
              <a:rPr sz="1600" b="1" spc="-5" dirty="0">
                <a:solidFill>
                  <a:srgbClr val="001F5F"/>
                </a:solidFill>
                <a:latin typeface="Carlito"/>
                <a:cs typeface="Carlito"/>
              </a:rPr>
              <a:t>и </a:t>
            </a:r>
            <a:r>
              <a:rPr sz="1600" b="1" spc="-20" dirty="0">
                <a:solidFill>
                  <a:srgbClr val="001F5F"/>
                </a:solidFill>
                <a:latin typeface="Carlito"/>
                <a:cs typeface="Carlito"/>
              </a:rPr>
              <a:t>групповую</a:t>
            </a:r>
            <a:r>
              <a:rPr sz="1600" b="1" spc="15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1600" b="1" spc="-15" dirty="0">
                <a:solidFill>
                  <a:srgbClr val="001F5F"/>
                </a:solidFill>
                <a:latin typeface="Carlito"/>
                <a:cs typeface="Carlito"/>
              </a:rPr>
              <a:t>работы</a:t>
            </a:r>
            <a:endParaRPr sz="1600">
              <a:latin typeface="Carlito"/>
              <a:cs typeface="Carlito"/>
            </a:endParaRPr>
          </a:p>
          <a:p>
            <a:pPr marL="378460" indent="-287655">
              <a:lnSpc>
                <a:spcPct val="100000"/>
              </a:lnSpc>
              <a:buFont typeface="Wingdings"/>
              <a:buChar char=""/>
              <a:tabLst>
                <a:tab pos="379095" algn="l"/>
              </a:tabLst>
            </a:pPr>
            <a:r>
              <a:rPr sz="1600" b="1" spc="-15" dirty="0">
                <a:solidFill>
                  <a:srgbClr val="001F5F"/>
                </a:solidFill>
                <a:latin typeface="Carlito"/>
                <a:cs typeface="Carlito"/>
              </a:rPr>
              <a:t>обеспечивать гибкий </a:t>
            </a:r>
            <a:r>
              <a:rPr sz="1600" b="1" spc="-20" dirty="0">
                <a:solidFill>
                  <a:srgbClr val="001F5F"/>
                </a:solidFill>
                <a:latin typeface="Carlito"/>
                <a:cs typeface="Carlito"/>
              </a:rPr>
              <a:t>режим </a:t>
            </a:r>
            <a:r>
              <a:rPr sz="1600" b="1" spc="-15" dirty="0">
                <a:solidFill>
                  <a:srgbClr val="001F5F"/>
                </a:solidFill>
                <a:latin typeface="Carlito"/>
                <a:cs typeface="Carlito"/>
              </a:rPr>
              <a:t>занятий </a:t>
            </a:r>
            <a:r>
              <a:rPr sz="1600" b="1" spc="-25" dirty="0">
                <a:solidFill>
                  <a:srgbClr val="001F5F"/>
                </a:solidFill>
                <a:latin typeface="Carlito"/>
                <a:cs typeface="Carlito"/>
              </a:rPr>
              <a:t>(продолжительность,</a:t>
            </a:r>
            <a:r>
              <a:rPr sz="1600" b="1" spc="30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1600" b="1" spc="-20" dirty="0">
                <a:solidFill>
                  <a:srgbClr val="001F5F"/>
                </a:solidFill>
                <a:latin typeface="Carlito"/>
                <a:cs typeface="Carlito"/>
              </a:rPr>
              <a:t>последовательность)</a:t>
            </a:r>
            <a:endParaRPr sz="1600">
              <a:latin typeface="Carlito"/>
              <a:cs typeface="Carlito"/>
            </a:endParaRPr>
          </a:p>
          <a:p>
            <a:pPr marL="422275" indent="-331470">
              <a:lnSpc>
                <a:spcPct val="100000"/>
              </a:lnSpc>
              <a:buFont typeface="Wingdings"/>
              <a:buChar char=""/>
              <a:tabLst>
                <a:tab pos="422275" algn="l"/>
                <a:tab pos="422909" algn="l"/>
              </a:tabLst>
            </a:pPr>
            <a:r>
              <a:rPr sz="1600" b="1" spc="-20" dirty="0">
                <a:solidFill>
                  <a:srgbClr val="001F5F"/>
                </a:solidFill>
                <a:latin typeface="Carlito"/>
                <a:cs typeface="Carlito"/>
              </a:rPr>
              <a:t>переменный </a:t>
            </a:r>
            <a:r>
              <a:rPr sz="1600" b="1" spc="-15" dirty="0">
                <a:solidFill>
                  <a:srgbClr val="001F5F"/>
                </a:solidFill>
                <a:latin typeface="Carlito"/>
                <a:cs typeface="Carlito"/>
              </a:rPr>
              <a:t>состав </a:t>
            </a:r>
            <a:r>
              <a:rPr sz="1600" b="1" spc="-20" dirty="0">
                <a:solidFill>
                  <a:srgbClr val="001F5F"/>
                </a:solidFill>
                <a:latin typeface="Carlito"/>
                <a:cs typeface="Carlito"/>
              </a:rPr>
              <a:t>обучающихся, </a:t>
            </a:r>
            <a:r>
              <a:rPr sz="1600" b="1" spc="-15" dirty="0">
                <a:solidFill>
                  <a:srgbClr val="001F5F"/>
                </a:solidFill>
                <a:latin typeface="Carlito"/>
                <a:cs typeface="Carlito"/>
              </a:rPr>
              <a:t>проектную </a:t>
            </a:r>
            <a:r>
              <a:rPr sz="1600" b="1" spc="-5" dirty="0">
                <a:solidFill>
                  <a:srgbClr val="001F5F"/>
                </a:solidFill>
                <a:latin typeface="Carlito"/>
                <a:cs typeface="Carlito"/>
              </a:rPr>
              <a:t>и </a:t>
            </a:r>
            <a:r>
              <a:rPr sz="1600" b="1" spc="-20" dirty="0">
                <a:solidFill>
                  <a:srgbClr val="001F5F"/>
                </a:solidFill>
                <a:latin typeface="Carlito"/>
                <a:cs typeface="Carlito"/>
              </a:rPr>
              <a:t>исследовательскую деятельность, экскурсии, </a:t>
            </a:r>
            <a:r>
              <a:rPr sz="1600" b="1" spc="-25" dirty="0">
                <a:solidFill>
                  <a:srgbClr val="001F5F"/>
                </a:solidFill>
                <a:latin typeface="Carlito"/>
                <a:cs typeface="Carlito"/>
              </a:rPr>
              <a:t>походы, </a:t>
            </a:r>
            <a:r>
              <a:rPr sz="1600" b="1" spc="-5" dirty="0">
                <a:solidFill>
                  <a:srgbClr val="001F5F"/>
                </a:solidFill>
                <a:latin typeface="Carlito"/>
                <a:cs typeface="Carlito"/>
              </a:rPr>
              <a:t>и</a:t>
            </a:r>
            <a:r>
              <a:rPr sz="1600" b="1" spc="150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1600" b="1" spc="-15" dirty="0">
                <a:solidFill>
                  <a:srgbClr val="001F5F"/>
                </a:solidFill>
                <a:latin typeface="Carlito"/>
                <a:cs typeface="Carlito"/>
              </a:rPr>
              <a:t>пр.</a:t>
            </a:r>
            <a:endParaRPr sz="1600">
              <a:latin typeface="Carlito"/>
              <a:cs typeface="Carlito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5719571" y="1461516"/>
            <a:ext cx="325120" cy="295910"/>
            <a:chOff x="5719571" y="1461516"/>
            <a:chExt cx="325120" cy="295910"/>
          </a:xfrm>
        </p:grpSpPr>
        <p:sp>
          <p:nvSpPr>
            <p:cNvPr id="12" name="object 12"/>
            <p:cNvSpPr/>
            <p:nvPr/>
          </p:nvSpPr>
          <p:spPr>
            <a:xfrm>
              <a:off x="5732525" y="1474470"/>
              <a:ext cx="299085" cy="269875"/>
            </a:xfrm>
            <a:custGeom>
              <a:avLst/>
              <a:gdLst/>
              <a:ahLst/>
              <a:cxnLst/>
              <a:rect l="l" t="t" r="r" b="b"/>
              <a:pathLst>
                <a:path w="299085" h="269875">
                  <a:moveTo>
                    <a:pt x="224027" y="0"/>
                  </a:moveTo>
                  <a:lnTo>
                    <a:pt x="74675" y="0"/>
                  </a:lnTo>
                  <a:lnTo>
                    <a:pt x="74675" y="134874"/>
                  </a:lnTo>
                  <a:lnTo>
                    <a:pt x="0" y="134874"/>
                  </a:lnTo>
                  <a:lnTo>
                    <a:pt x="149351" y="269747"/>
                  </a:lnTo>
                  <a:lnTo>
                    <a:pt x="298703" y="134874"/>
                  </a:lnTo>
                  <a:lnTo>
                    <a:pt x="224027" y="134874"/>
                  </a:lnTo>
                  <a:lnTo>
                    <a:pt x="224027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732525" y="1474470"/>
              <a:ext cx="299085" cy="269875"/>
            </a:xfrm>
            <a:custGeom>
              <a:avLst/>
              <a:gdLst/>
              <a:ahLst/>
              <a:cxnLst/>
              <a:rect l="l" t="t" r="r" b="b"/>
              <a:pathLst>
                <a:path w="299085" h="269875">
                  <a:moveTo>
                    <a:pt x="0" y="134874"/>
                  </a:moveTo>
                  <a:lnTo>
                    <a:pt x="74675" y="134874"/>
                  </a:lnTo>
                  <a:lnTo>
                    <a:pt x="74675" y="0"/>
                  </a:lnTo>
                  <a:lnTo>
                    <a:pt x="224027" y="0"/>
                  </a:lnTo>
                  <a:lnTo>
                    <a:pt x="224027" y="134874"/>
                  </a:lnTo>
                  <a:lnTo>
                    <a:pt x="298703" y="134874"/>
                  </a:lnTo>
                  <a:lnTo>
                    <a:pt x="149351" y="269747"/>
                  </a:lnTo>
                  <a:lnTo>
                    <a:pt x="0" y="134874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5751576" y="2107692"/>
            <a:ext cx="325120" cy="297180"/>
            <a:chOff x="5751576" y="2107692"/>
            <a:chExt cx="325120" cy="297180"/>
          </a:xfrm>
        </p:grpSpPr>
        <p:sp>
          <p:nvSpPr>
            <p:cNvPr id="15" name="object 15"/>
            <p:cNvSpPr/>
            <p:nvPr/>
          </p:nvSpPr>
          <p:spPr>
            <a:xfrm>
              <a:off x="5764530" y="2120646"/>
              <a:ext cx="299085" cy="271780"/>
            </a:xfrm>
            <a:custGeom>
              <a:avLst/>
              <a:gdLst/>
              <a:ahLst/>
              <a:cxnLst/>
              <a:rect l="l" t="t" r="r" b="b"/>
              <a:pathLst>
                <a:path w="299085" h="271780">
                  <a:moveTo>
                    <a:pt x="224028" y="0"/>
                  </a:moveTo>
                  <a:lnTo>
                    <a:pt x="74675" y="0"/>
                  </a:lnTo>
                  <a:lnTo>
                    <a:pt x="74675" y="135636"/>
                  </a:lnTo>
                  <a:lnTo>
                    <a:pt x="0" y="135636"/>
                  </a:lnTo>
                  <a:lnTo>
                    <a:pt x="149352" y="271271"/>
                  </a:lnTo>
                  <a:lnTo>
                    <a:pt x="298704" y="135636"/>
                  </a:lnTo>
                  <a:lnTo>
                    <a:pt x="224028" y="135636"/>
                  </a:lnTo>
                  <a:lnTo>
                    <a:pt x="2240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764530" y="2120646"/>
              <a:ext cx="299085" cy="271780"/>
            </a:xfrm>
            <a:custGeom>
              <a:avLst/>
              <a:gdLst/>
              <a:ahLst/>
              <a:cxnLst/>
              <a:rect l="l" t="t" r="r" b="b"/>
              <a:pathLst>
                <a:path w="299085" h="271780">
                  <a:moveTo>
                    <a:pt x="0" y="135636"/>
                  </a:moveTo>
                  <a:lnTo>
                    <a:pt x="74675" y="135636"/>
                  </a:lnTo>
                  <a:lnTo>
                    <a:pt x="74675" y="0"/>
                  </a:lnTo>
                  <a:lnTo>
                    <a:pt x="224028" y="0"/>
                  </a:lnTo>
                  <a:lnTo>
                    <a:pt x="224028" y="135636"/>
                  </a:lnTo>
                  <a:lnTo>
                    <a:pt x="298704" y="135636"/>
                  </a:lnTo>
                  <a:lnTo>
                    <a:pt x="149352" y="271271"/>
                  </a:lnTo>
                  <a:lnTo>
                    <a:pt x="0" y="135636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5708903" y="3729228"/>
            <a:ext cx="325120" cy="297180"/>
            <a:chOff x="5708903" y="3729228"/>
            <a:chExt cx="325120" cy="297180"/>
          </a:xfrm>
        </p:grpSpPr>
        <p:sp>
          <p:nvSpPr>
            <p:cNvPr id="18" name="object 18"/>
            <p:cNvSpPr/>
            <p:nvPr/>
          </p:nvSpPr>
          <p:spPr>
            <a:xfrm>
              <a:off x="5721857" y="3742182"/>
              <a:ext cx="299085" cy="271780"/>
            </a:xfrm>
            <a:custGeom>
              <a:avLst/>
              <a:gdLst/>
              <a:ahLst/>
              <a:cxnLst/>
              <a:rect l="l" t="t" r="r" b="b"/>
              <a:pathLst>
                <a:path w="299085" h="271779">
                  <a:moveTo>
                    <a:pt x="224027" y="0"/>
                  </a:moveTo>
                  <a:lnTo>
                    <a:pt x="74675" y="0"/>
                  </a:lnTo>
                  <a:lnTo>
                    <a:pt x="74675" y="135636"/>
                  </a:lnTo>
                  <a:lnTo>
                    <a:pt x="0" y="135636"/>
                  </a:lnTo>
                  <a:lnTo>
                    <a:pt x="149351" y="271272"/>
                  </a:lnTo>
                  <a:lnTo>
                    <a:pt x="298703" y="135636"/>
                  </a:lnTo>
                  <a:lnTo>
                    <a:pt x="224027" y="135636"/>
                  </a:lnTo>
                  <a:lnTo>
                    <a:pt x="224027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21857" y="3742182"/>
              <a:ext cx="299085" cy="271780"/>
            </a:xfrm>
            <a:custGeom>
              <a:avLst/>
              <a:gdLst/>
              <a:ahLst/>
              <a:cxnLst/>
              <a:rect l="l" t="t" r="r" b="b"/>
              <a:pathLst>
                <a:path w="299085" h="271779">
                  <a:moveTo>
                    <a:pt x="0" y="135636"/>
                  </a:moveTo>
                  <a:lnTo>
                    <a:pt x="74675" y="135636"/>
                  </a:lnTo>
                  <a:lnTo>
                    <a:pt x="74675" y="0"/>
                  </a:lnTo>
                  <a:lnTo>
                    <a:pt x="224027" y="0"/>
                  </a:lnTo>
                  <a:lnTo>
                    <a:pt x="224027" y="135636"/>
                  </a:lnTo>
                  <a:lnTo>
                    <a:pt x="298703" y="135636"/>
                  </a:lnTo>
                  <a:lnTo>
                    <a:pt x="149351" y="271272"/>
                  </a:lnTo>
                  <a:lnTo>
                    <a:pt x="0" y="135636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20" name="object 20"/>
          <p:cNvGraphicFramePr>
            <a:graphicFrameLocks noGrp="1"/>
          </p:cNvGraphicFramePr>
          <p:nvPr/>
        </p:nvGraphicFramePr>
        <p:xfrm>
          <a:off x="4811014" y="4436617"/>
          <a:ext cx="6623684" cy="20770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259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07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98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2044">
                <a:tc gridSpan="3">
                  <a:txBody>
                    <a:bodyPr/>
                    <a:lstStyle/>
                    <a:p>
                      <a:pPr marL="35369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b="1" spc="-10" dirty="0">
                          <a:solidFill>
                            <a:srgbClr val="C00000"/>
                          </a:solidFill>
                          <a:latin typeface="Carlito"/>
                          <a:cs typeface="Carlito"/>
                        </a:rPr>
                        <a:t>Внеурочная</a:t>
                      </a:r>
                      <a:r>
                        <a:rPr sz="1400" b="1" spc="-45" dirty="0">
                          <a:solidFill>
                            <a:srgbClr val="C00000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C00000"/>
                          </a:solidFill>
                          <a:latin typeface="Carlito"/>
                          <a:cs typeface="Carlito"/>
                        </a:rPr>
                        <a:t>деятельность</a:t>
                      </a:r>
                      <a:r>
                        <a:rPr sz="1400" b="1" spc="-45" dirty="0">
                          <a:solidFill>
                            <a:srgbClr val="C00000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400" b="1" dirty="0">
                          <a:solidFill>
                            <a:srgbClr val="C00000"/>
                          </a:solidFill>
                          <a:latin typeface="Carlito"/>
                          <a:cs typeface="Carlito"/>
                        </a:rPr>
                        <a:t>в</a:t>
                      </a:r>
                      <a:r>
                        <a:rPr sz="1400" b="1" spc="-35" dirty="0">
                          <a:solidFill>
                            <a:srgbClr val="C00000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C00000"/>
                          </a:solidFill>
                          <a:latin typeface="Carlito"/>
                          <a:cs typeface="Carlito"/>
                        </a:rPr>
                        <a:t>Самарской</a:t>
                      </a:r>
                      <a:r>
                        <a:rPr sz="1400" b="1" spc="-50" dirty="0">
                          <a:solidFill>
                            <a:srgbClr val="C00000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C00000"/>
                          </a:solidFill>
                          <a:latin typeface="Carlito"/>
                          <a:cs typeface="Carlito"/>
                        </a:rPr>
                        <a:t>области</a:t>
                      </a:r>
                      <a:r>
                        <a:rPr sz="1400" b="1" spc="-110" dirty="0">
                          <a:solidFill>
                            <a:srgbClr val="C00000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200" b="1" spc="-15" dirty="0">
                          <a:solidFill>
                            <a:srgbClr val="C00000"/>
                          </a:solidFill>
                          <a:latin typeface="Carlito"/>
                          <a:cs typeface="Carlito"/>
                        </a:rPr>
                        <a:t>(кол-во часов</a:t>
                      </a:r>
                      <a:r>
                        <a:rPr sz="1200" b="1" spc="-20" dirty="0">
                          <a:solidFill>
                            <a:srgbClr val="C00000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200" b="1" dirty="0">
                          <a:solidFill>
                            <a:srgbClr val="C00000"/>
                          </a:solidFill>
                          <a:latin typeface="Carlito"/>
                          <a:cs typeface="Carlito"/>
                        </a:rPr>
                        <a:t>к</a:t>
                      </a:r>
                      <a:r>
                        <a:rPr sz="1200" b="1" spc="-15" dirty="0">
                          <a:solidFill>
                            <a:srgbClr val="C00000"/>
                          </a:solidFill>
                          <a:latin typeface="Carlito"/>
                          <a:cs typeface="Carlito"/>
                        </a:rPr>
                        <a:t> финансированию):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b="1" dirty="0">
                          <a:latin typeface="Carlito"/>
                          <a:cs typeface="Carlito"/>
                        </a:rPr>
                        <a:t>Классы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b="1" spc="-5" dirty="0">
                          <a:latin typeface="Carlito"/>
                          <a:cs typeface="Carlito"/>
                        </a:rPr>
                        <a:t>5-дневная уч.</a:t>
                      </a:r>
                      <a:r>
                        <a:rPr sz="1400" b="1" spc="-4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400" b="1" dirty="0">
                          <a:latin typeface="Carlito"/>
                          <a:cs typeface="Carlito"/>
                        </a:rPr>
                        <a:t>неделя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b="1" spc="-5" dirty="0">
                          <a:latin typeface="Carlito"/>
                          <a:cs typeface="Carlito"/>
                        </a:rPr>
                        <a:t>6-дневная уч.</a:t>
                      </a:r>
                      <a:r>
                        <a:rPr sz="1400" b="1" spc="-3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400" b="1" dirty="0">
                          <a:latin typeface="Carlito"/>
                          <a:cs typeface="Carlito"/>
                        </a:rPr>
                        <a:t>неделя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279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b="1" dirty="0">
                          <a:latin typeface="Carlito"/>
                          <a:cs typeface="Carlito"/>
                        </a:rPr>
                        <a:t>1</a:t>
                      </a:r>
                      <a:endParaRPr sz="1600">
                        <a:latin typeface="Carlito"/>
                        <a:cs typeface="Carlito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dirty="0">
                          <a:latin typeface="Carlito"/>
                          <a:cs typeface="Carlito"/>
                        </a:rPr>
                        <a:t>5</a:t>
                      </a:r>
                      <a:endParaRPr sz="1600">
                        <a:latin typeface="Carlito"/>
                        <a:cs typeface="Carlito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292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b="1" spc="-5" dirty="0">
                          <a:latin typeface="Carlito"/>
                          <a:cs typeface="Carlito"/>
                        </a:rPr>
                        <a:t>2-4</a:t>
                      </a:r>
                      <a:endParaRPr sz="1600">
                        <a:latin typeface="Carlito"/>
                        <a:cs typeface="Carlito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dirty="0">
                          <a:latin typeface="Carlito"/>
                          <a:cs typeface="Carlito"/>
                        </a:rPr>
                        <a:t>8</a:t>
                      </a:r>
                      <a:endParaRPr sz="1600">
                        <a:latin typeface="Carlito"/>
                        <a:cs typeface="Carlito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dirty="0">
                          <a:latin typeface="Carlito"/>
                          <a:cs typeface="Carlito"/>
                        </a:rPr>
                        <a:t>5</a:t>
                      </a:r>
                      <a:endParaRPr sz="1600">
                        <a:latin typeface="Carlito"/>
                        <a:cs typeface="Carlito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b="1" spc="-5" dirty="0">
                          <a:latin typeface="Carlito"/>
                          <a:cs typeface="Carlito"/>
                        </a:rPr>
                        <a:t>5-9</a:t>
                      </a:r>
                      <a:endParaRPr sz="1600">
                        <a:latin typeface="Carlito"/>
                        <a:cs typeface="Carlito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dirty="0">
                          <a:latin typeface="Carlito"/>
                          <a:cs typeface="Carlito"/>
                        </a:rPr>
                        <a:t>9</a:t>
                      </a:r>
                      <a:endParaRPr sz="1600">
                        <a:latin typeface="Carlito"/>
                        <a:cs typeface="Carlito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dirty="0">
                          <a:latin typeface="Carlito"/>
                          <a:cs typeface="Carlito"/>
                        </a:rPr>
                        <a:t>6</a:t>
                      </a:r>
                      <a:endParaRPr sz="1600">
                        <a:latin typeface="Carlito"/>
                        <a:cs typeface="Carlito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b="1" spc="-10" dirty="0">
                          <a:latin typeface="Carlito"/>
                          <a:cs typeface="Carlito"/>
                        </a:rPr>
                        <a:t>10-11</a:t>
                      </a:r>
                      <a:endParaRPr sz="1600">
                        <a:latin typeface="Carlito"/>
                        <a:cs typeface="Carlito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dirty="0">
                          <a:latin typeface="Carlito"/>
                          <a:cs typeface="Carlito"/>
                        </a:rPr>
                        <a:t>6</a:t>
                      </a:r>
                      <a:endParaRPr sz="1600">
                        <a:latin typeface="Carlito"/>
                        <a:cs typeface="Carlito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dirty="0">
                          <a:latin typeface="Carlito"/>
                          <a:cs typeface="Carlito"/>
                        </a:rPr>
                        <a:t>3</a:t>
                      </a:r>
                      <a:endParaRPr sz="1600">
                        <a:latin typeface="Carlito"/>
                        <a:cs typeface="Carlito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0530" y="88519"/>
            <a:ext cx="90773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/>
              <a:t>Рекомендации </a:t>
            </a:r>
            <a:r>
              <a:rPr sz="2400" spc="-5" dirty="0"/>
              <a:t>для формирования плана внеурочной</a:t>
            </a:r>
            <a:r>
              <a:rPr sz="2400" spc="30" dirty="0"/>
              <a:t> </a:t>
            </a:r>
            <a:r>
              <a:rPr sz="2400" spc="-10" dirty="0"/>
              <a:t>деятельности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457962" y="838961"/>
            <a:ext cx="3429000" cy="838200"/>
          </a:xfrm>
          <a:prstGeom prst="rect">
            <a:avLst/>
          </a:prstGeom>
          <a:solidFill>
            <a:srgbClr val="DCE6F1"/>
          </a:solidFill>
          <a:ln w="25907">
            <a:solidFill>
              <a:srgbClr val="385D89"/>
            </a:solidFill>
          </a:ln>
        </p:spPr>
        <p:txBody>
          <a:bodyPr vert="horz" wrap="square" lIns="0" tIns="31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5"/>
              </a:spcBef>
            </a:pPr>
            <a:endParaRPr sz="1800">
              <a:latin typeface="Times New Roman"/>
              <a:cs typeface="Times New Roman"/>
            </a:endParaRPr>
          </a:p>
          <a:p>
            <a:pPr marL="172085">
              <a:lnSpc>
                <a:spcPct val="100000"/>
              </a:lnSpc>
            </a:pPr>
            <a:r>
              <a:rPr sz="1800" dirty="0">
                <a:solidFill>
                  <a:srgbClr val="C00000"/>
                </a:solidFill>
                <a:latin typeface="Carlito"/>
                <a:cs typeface="Carlito"/>
              </a:rPr>
              <a:t>План </a:t>
            </a:r>
            <a:r>
              <a:rPr sz="1800" spc="-5" dirty="0">
                <a:solidFill>
                  <a:srgbClr val="C00000"/>
                </a:solidFill>
                <a:latin typeface="Carlito"/>
                <a:cs typeface="Carlito"/>
              </a:rPr>
              <a:t>внеурочной</a:t>
            </a:r>
            <a:r>
              <a:rPr sz="1800" spc="10" dirty="0">
                <a:solidFill>
                  <a:srgbClr val="C00000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C00000"/>
                </a:solidFill>
                <a:latin typeface="Carlito"/>
                <a:cs typeface="Carlito"/>
              </a:rPr>
              <a:t>деятельности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10093" y="686562"/>
            <a:ext cx="4277995" cy="1219200"/>
          </a:xfrm>
          <a:prstGeom prst="rect">
            <a:avLst/>
          </a:prstGeom>
          <a:solidFill>
            <a:srgbClr val="DCE6F1"/>
          </a:solidFill>
          <a:ln w="25907">
            <a:solidFill>
              <a:srgbClr val="385D89"/>
            </a:solidFill>
          </a:ln>
        </p:spPr>
        <p:txBody>
          <a:bodyPr vert="horz" wrap="square" lIns="0" tIns="698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5"/>
              </a:spcBef>
            </a:pPr>
            <a:endParaRPr sz="1850">
              <a:latin typeface="Times New Roman"/>
              <a:cs typeface="Times New Roman"/>
            </a:endParaRPr>
          </a:p>
          <a:p>
            <a:pPr marL="281305" marR="274320" indent="635" algn="ctr">
              <a:lnSpc>
                <a:spcPct val="100000"/>
              </a:lnSpc>
            </a:pPr>
            <a:r>
              <a:rPr sz="1400" spc="-10" dirty="0">
                <a:solidFill>
                  <a:srgbClr val="C00000"/>
                </a:solidFill>
                <a:latin typeface="Carlito"/>
                <a:cs typeface="Carlito"/>
              </a:rPr>
              <a:t>Должен </a:t>
            </a:r>
            <a:r>
              <a:rPr sz="1400" dirty="0">
                <a:solidFill>
                  <a:srgbClr val="C00000"/>
                </a:solidFill>
                <a:latin typeface="Carlito"/>
                <a:cs typeface="Carlito"/>
              </a:rPr>
              <a:t>быть </a:t>
            </a:r>
            <a:r>
              <a:rPr sz="1400" spc="-5" dirty="0">
                <a:solidFill>
                  <a:srgbClr val="C00000"/>
                </a:solidFill>
                <a:latin typeface="Carlito"/>
                <a:cs typeface="Carlito"/>
              </a:rPr>
              <a:t>утвержден, </a:t>
            </a:r>
            <a:r>
              <a:rPr sz="1400" dirty="0">
                <a:solidFill>
                  <a:srgbClr val="C00000"/>
                </a:solidFill>
                <a:latin typeface="Carlito"/>
                <a:cs typeface="Carlito"/>
              </a:rPr>
              <a:t>включены </a:t>
            </a:r>
            <a:r>
              <a:rPr sz="1400" spc="-5" dirty="0">
                <a:solidFill>
                  <a:srgbClr val="C00000"/>
                </a:solidFill>
                <a:latin typeface="Carlito"/>
                <a:cs typeface="Carlito"/>
              </a:rPr>
              <a:t>занятия </a:t>
            </a:r>
            <a:r>
              <a:rPr sz="1400" dirty="0">
                <a:solidFill>
                  <a:srgbClr val="C00000"/>
                </a:solidFill>
                <a:latin typeface="Carlito"/>
                <a:cs typeface="Carlito"/>
              </a:rPr>
              <a:t>в  </a:t>
            </a:r>
            <a:r>
              <a:rPr sz="1400" spc="-5" dirty="0">
                <a:solidFill>
                  <a:srgbClr val="C00000"/>
                </a:solidFill>
                <a:latin typeface="Carlito"/>
                <a:cs typeface="Carlito"/>
              </a:rPr>
              <a:t>соответствии </a:t>
            </a:r>
            <a:r>
              <a:rPr sz="1400" dirty="0">
                <a:solidFill>
                  <a:srgbClr val="C00000"/>
                </a:solidFill>
                <a:latin typeface="Carlito"/>
                <a:cs typeface="Carlito"/>
              </a:rPr>
              <a:t>с </a:t>
            </a:r>
            <a:r>
              <a:rPr sz="1400" spc="-5" dirty="0">
                <a:solidFill>
                  <a:srgbClr val="C00000"/>
                </a:solidFill>
                <a:latin typeface="Carlito"/>
                <a:cs typeface="Carlito"/>
              </a:rPr>
              <a:t>федеральными </a:t>
            </a:r>
            <a:r>
              <a:rPr sz="1400" dirty="0">
                <a:solidFill>
                  <a:srgbClr val="C00000"/>
                </a:solidFill>
                <a:latin typeface="Carlito"/>
                <a:cs typeface="Carlito"/>
              </a:rPr>
              <a:t>и</a:t>
            </a:r>
            <a:r>
              <a:rPr sz="1400" spc="-60" dirty="0">
                <a:solidFill>
                  <a:srgbClr val="C00000"/>
                </a:solidFill>
                <a:latin typeface="Carlito"/>
                <a:cs typeface="Carlito"/>
              </a:rPr>
              <a:t> </a:t>
            </a:r>
            <a:r>
              <a:rPr sz="1400" dirty="0">
                <a:solidFill>
                  <a:srgbClr val="C00000"/>
                </a:solidFill>
                <a:latin typeface="Carlito"/>
                <a:cs typeface="Carlito"/>
              </a:rPr>
              <a:t>региональными  </a:t>
            </a:r>
            <a:r>
              <a:rPr sz="1400" spc="-5" dirty="0">
                <a:solidFill>
                  <a:srgbClr val="C00000"/>
                </a:solidFill>
                <a:latin typeface="Carlito"/>
                <a:cs typeface="Carlito"/>
              </a:rPr>
              <a:t>рекомендациями</a:t>
            </a:r>
            <a:endParaRPr sz="1400">
              <a:latin typeface="Carlito"/>
              <a:cs typeface="Carlit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7962" y="1905761"/>
            <a:ext cx="3429000" cy="838200"/>
          </a:xfrm>
          <a:prstGeom prst="rect">
            <a:avLst/>
          </a:prstGeom>
          <a:solidFill>
            <a:srgbClr val="DCE6F1"/>
          </a:solidFill>
          <a:ln w="25907">
            <a:solidFill>
              <a:srgbClr val="385D89"/>
            </a:solidFill>
          </a:ln>
        </p:spPr>
        <p:txBody>
          <a:bodyPr vert="horz" wrap="square" lIns="0" tIns="128905" rIns="0" bIns="0" rtlCol="0">
            <a:spAutoFit/>
          </a:bodyPr>
          <a:lstStyle/>
          <a:p>
            <a:pPr marL="1051560" marR="243204" indent="-802005">
              <a:lnSpc>
                <a:spcPct val="100000"/>
              </a:lnSpc>
              <a:spcBef>
                <a:spcPts val="1015"/>
              </a:spcBef>
            </a:pPr>
            <a:r>
              <a:rPr sz="1800" spc="-10" dirty="0">
                <a:solidFill>
                  <a:srgbClr val="C00000"/>
                </a:solidFill>
                <a:latin typeface="Carlito"/>
                <a:cs typeface="Carlito"/>
              </a:rPr>
              <a:t>Количество </a:t>
            </a:r>
            <a:r>
              <a:rPr sz="1800" spc="-5" dirty="0">
                <a:solidFill>
                  <a:srgbClr val="C00000"/>
                </a:solidFill>
                <a:latin typeface="Carlito"/>
                <a:cs typeface="Carlito"/>
              </a:rPr>
              <a:t>часов внеурочной  </a:t>
            </a:r>
            <a:r>
              <a:rPr sz="1800" spc="-10" dirty="0">
                <a:solidFill>
                  <a:srgbClr val="C00000"/>
                </a:solidFill>
                <a:latin typeface="Carlito"/>
                <a:cs typeface="Carlito"/>
              </a:rPr>
              <a:t>деятельности</a:t>
            </a:r>
            <a:endParaRPr sz="1800">
              <a:latin typeface="Carlito"/>
              <a:cs typeface="Carlito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4102608" y="2540507"/>
            <a:ext cx="3150235" cy="178435"/>
            <a:chOff x="4102608" y="2540507"/>
            <a:chExt cx="3150235" cy="178435"/>
          </a:xfrm>
        </p:grpSpPr>
        <p:sp>
          <p:nvSpPr>
            <p:cNvPr id="7" name="object 7"/>
            <p:cNvSpPr/>
            <p:nvPr/>
          </p:nvSpPr>
          <p:spPr>
            <a:xfrm>
              <a:off x="4115562" y="2553461"/>
              <a:ext cx="3124200" cy="152400"/>
            </a:xfrm>
            <a:custGeom>
              <a:avLst/>
              <a:gdLst/>
              <a:ahLst/>
              <a:cxnLst/>
              <a:rect l="l" t="t" r="r" b="b"/>
              <a:pathLst>
                <a:path w="3124200" h="152400">
                  <a:moveTo>
                    <a:pt x="3047999" y="0"/>
                  </a:moveTo>
                  <a:lnTo>
                    <a:pt x="3047999" y="38100"/>
                  </a:lnTo>
                  <a:lnTo>
                    <a:pt x="0" y="38100"/>
                  </a:lnTo>
                  <a:lnTo>
                    <a:pt x="0" y="114300"/>
                  </a:lnTo>
                  <a:lnTo>
                    <a:pt x="3047999" y="114300"/>
                  </a:lnTo>
                  <a:lnTo>
                    <a:pt x="3047999" y="152400"/>
                  </a:lnTo>
                  <a:lnTo>
                    <a:pt x="3124199" y="76200"/>
                  </a:lnTo>
                  <a:lnTo>
                    <a:pt x="3047999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115562" y="2553461"/>
              <a:ext cx="3124200" cy="152400"/>
            </a:xfrm>
            <a:custGeom>
              <a:avLst/>
              <a:gdLst/>
              <a:ahLst/>
              <a:cxnLst/>
              <a:rect l="l" t="t" r="r" b="b"/>
              <a:pathLst>
                <a:path w="3124200" h="152400">
                  <a:moveTo>
                    <a:pt x="0" y="38100"/>
                  </a:moveTo>
                  <a:lnTo>
                    <a:pt x="3047999" y="38100"/>
                  </a:lnTo>
                  <a:lnTo>
                    <a:pt x="3047999" y="0"/>
                  </a:lnTo>
                  <a:lnTo>
                    <a:pt x="3124199" y="76200"/>
                  </a:lnTo>
                  <a:lnTo>
                    <a:pt x="3047999" y="152400"/>
                  </a:lnTo>
                  <a:lnTo>
                    <a:pt x="3047999" y="114300"/>
                  </a:lnTo>
                  <a:lnTo>
                    <a:pt x="0" y="114300"/>
                  </a:lnTo>
                  <a:lnTo>
                    <a:pt x="0" y="38100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4576571" y="1351788"/>
            <a:ext cx="2295525" cy="1108075"/>
            <a:chOff x="4576571" y="1351788"/>
            <a:chExt cx="2295525" cy="1108075"/>
          </a:xfrm>
        </p:grpSpPr>
        <p:sp>
          <p:nvSpPr>
            <p:cNvPr id="10" name="object 10"/>
            <p:cNvSpPr/>
            <p:nvPr/>
          </p:nvSpPr>
          <p:spPr>
            <a:xfrm>
              <a:off x="4589525" y="1364742"/>
              <a:ext cx="2269490" cy="1082040"/>
            </a:xfrm>
            <a:custGeom>
              <a:avLst/>
              <a:gdLst/>
              <a:ahLst/>
              <a:cxnLst/>
              <a:rect l="l" t="t" r="r" b="b"/>
              <a:pathLst>
                <a:path w="2269490" h="1082039">
                  <a:moveTo>
                    <a:pt x="2088896" y="0"/>
                  </a:moveTo>
                  <a:lnTo>
                    <a:pt x="180339" y="0"/>
                  </a:lnTo>
                  <a:lnTo>
                    <a:pt x="132409" y="6444"/>
                  </a:lnTo>
                  <a:lnTo>
                    <a:pt x="89332" y="24628"/>
                  </a:lnTo>
                  <a:lnTo>
                    <a:pt x="52831" y="52832"/>
                  </a:lnTo>
                  <a:lnTo>
                    <a:pt x="24628" y="89332"/>
                  </a:lnTo>
                  <a:lnTo>
                    <a:pt x="6444" y="132409"/>
                  </a:lnTo>
                  <a:lnTo>
                    <a:pt x="0" y="180340"/>
                  </a:lnTo>
                  <a:lnTo>
                    <a:pt x="0" y="901700"/>
                  </a:lnTo>
                  <a:lnTo>
                    <a:pt x="6444" y="949630"/>
                  </a:lnTo>
                  <a:lnTo>
                    <a:pt x="24628" y="992707"/>
                  </a:lnTo>
                  <a:lnTo>
                    <a:pt x="52831" y="1029208"/>
                  </a:lnTo>
                  <a:lnTo>
                    <a:pt x="89332" y="1057411"/>
                  </a:lnTo>
                  <a:lnTo>
                    <a:pt x="132409" y="1075595"/>
                  </a:lnTo>
                  <a:lnTo>
                    <a:pt x="180339" y="1082040"/>
                  </a:lnTo>
                  <a:lnTo>
                    <a:pt x="2088896" y="1082040"/>
                  </a:lnTo>
                  <a:lnTo>
                    <a:pt x="2136826" y="1075595"/>
                  </a:lnTo>
                  <a:lnTo>
                    <a:pt x="2179903" y="1057411"/>
                  </a:lnTo>
                  <a:lnTo>
                    <a:pt x="2216404" y="1029208"/>
                  </a:lnTo>
                  <a:lnTo>
                    <a:pt x="2244607" y="992707"/>
                  </a:lnTo>
                  <a:lnTo>
                    <a:pt x="2262791" y="949630"/>
                  </a:lnTo>
                  <a:lnTo>
                    <a:pt x="2269235" y="901700"/>
                  </a:lnTo>
                  <a:lnTo>
                    <a:pt x="2269235" y="180340"/>
                  </a:lnTo>
                  <a:lnTo>
                    <a:pt x="2262791" y="132409"/>
                  </a:lnTo>
                  <a:lnTo>
                    <a:pt x="2244607" y="89332"/>
                  </a:lnTo>
                  <a:lnTo>
                    <a:pt x="2216404" y="52831"/>
                  </a:lnTo>
                  <a:lnTo>
                    <a:pt x="2179903" y="24628"/>
                  </a:lnTo>
                  <a:lnTo>
                    <a:pt x="2136826" y="6444"/>
                  </a:lnTo>
                  <a:lnTo>
                    <a:pt x="2088896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589525" y="1364742"/>
              <a:ext cx="2269490" cy="1082040"/>
            </a:xfrm>
            <a:custGeom>
              <a:avLst/>
              <a:gdLst/>
              <a:ahLst/>
              <a:cxnLst/>
              <a:rect l="l" t="t" r="r" b="b"/>
              <a:pathLst>
                <a:path w="2269490" h="1082039">
                  <a:moveTo>
                    <a:pt x="0" y="180340"/>
                  </a:moveTo>
                  <a:lnTo>
                    <a:pt x="6444" y="132409"/>
                  </a:lnTo>
                  <a:lnTo>
                    <a:pt x="24628" y="89332"/>
                  </a:lnTo>
                  <a:lnTo>
                    <a:pt x="52831" y="52832"/>
                  </a:lnTo>
                  <a:lnTo>
                    <a:pt x="89332" y="24628"/>
                  </a:lnTo>
                  <a:lnTo>
                    <a:pt x="132409" y="6444"/>
                  </a:lnTo>
                  <a:lnTo>
                    <a:pt x="180339" y="0"/>
                  </a:lnTo>
                  <a:lnTo>
                    <a:pt x="2088896" y="0"/>
                  </a:lnTo>
                  <a:lnTo>
                    <a:pt x="2136826" y="6444"/>
                  </a:lnTo>
                  <a:lnTo>
                    <a:pt x="2179903" y="24628"/>
                  </a:lnTo>
                  <a:lnTo>
                    <a:pt x="2216404" y="52831"/>
                  </a:lnTo>
                  <a:lnTo>
                    <a:pt x="2244607" y="89332"/>
                  </a:lnTo>
                  <a:lnTo>
                    <a:pt x="2262791" y="132409"/>
                  </a:lnTo>
                  <a:lnTo>
                    <a:pt x="2269235" y="180340"/>
                  </a:lnTo>
                  <a:lnTo>
                    <a:pt x="2269235" y="901700"/>
                  </a:lnTo>
                  <a:lnTo>
                    <a:pt x="2262791" y="949630"/>
                  </a:lnTo>
                  <a:lnTo>
                    <a:pt x="2244607" y="992707"/>
                  </a:lnTo>
                  <a:lnTo>
                    <a:pt x="2216404" y="1029208"/>
                  </a:lnTo>
                  <a:lnTo>
                    <a:pt x="2179903" y="1057411"/>
                  </a:lnTo>
                  <a:lnTo>
                    <a:pt x="2136826" y="1075595"/>
                  </a:lnTo>
                  <a:lnTo>
                    <a:pt x="2088896" y="1082040"/>
                  </a:lnTo>
                  <a:lnTo>
                    <a:pt x="180339" y="1082040"/>
                  </a:lnTo>
                  <a:lnTo>
                    <a:pt x="132409" y="1075595"/>
                  </a:lnTo>
                  <a:lnTo>
                    <a:pt x="89332" y="1057411"/>
                  </a:lnTo>
                  <a:lnTo>
                    <a:pt x="52831" y="1029208"/>
                  </a:lnTo>
                  <a:lnTo>
                    <a:pt x="24628" y="992707"/>
                  </a:lnTo>
                  <a:lnTo>
                    <a:pt x="6444" y="949630"/>
                  </a:lnTo>
                  <a:lnTo>
                    <a:pt x="0" y="901700"/>
                  </a:lnTo>
                  <a:lnTo>
                    <a:pt x="0" y="180340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4738242" y="1328673"/>
            <a:ext cx="196913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Carlito"/>
                <a:cs typeface="Carlito"/>
              </a:rPr>
              <a:t>Не</a:t>
            </a:r>
            <a:r>
              <a:rPr sz="1800" b="1" spc="-1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rlito"/>
                <a:cs typeface="Carlito"/>
              </a:rPr>
              <a:t>менее</a:t>
            </a:r>
            <a:endParaRPr sz="1800">
              <a:latin typeface="Carlito"/>
              <a:cs typeface="Carlito"/>
            </a:endParaRPr>
          </a:p>
          <a:p>
            <a:pPr marL="12065" marR="5080" algn="ctr">
              <a:lnSpc>
                <a:spcPct val="100000"/>
              </a:lnSpc>
            </a:pPr>
            <a:r>
              <a:rPr sz="1800" b="1" dirty="0">
                <a:solidFill>
                  <a:srgbClr val="FFFFFF"/>
                </a:solidFill>
                <a:latin typeface="Carlito"/>
                <a:cs typeface="Carlito"/>
              </a:rPr>
              <a:t>10</a:t>
            </a:r>
            <a:r>
              <a:rPr sz="1800" b="1" spc="-4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rlito"/>
                <a:cs typeface="Carlito"/>
              </a:rPr>
              <a:t>кружков/секций  </a:t>
            </a:r>
            <a:r>
              <a:rPr sz="1800" b="1" spc="-5" dirty="0">
                <a:solidFill>
                  <a:srgbClr val="FFFFFF"/>
                </a:solidFill>
                <a:latin typeface="Carlito"/>
                <a:cs typeface="Carlito"/>
              </a:rPr>
              <a:t>на </a:t>
            </a:r>
            <a:r>
              <a:rPr sz="1800" b="1" dirty="0">
                <a:solidFill>
                  <a:srgbClr val="FFFFFF"/>
                </a:solidFill>
                <a:latin typeface="Carlito"/>
                <a:cs typeface="Carlito"/>
              </a:rPr>
              <a:t>выбор </a:t>
            </a:r>
            <a:r>
              <a:rPr sz="1800" b="1" spc="-10" dirty="0">
                <a:solidFill>
                  <a:srgbClr val="FFFFFF"/>
                </a:solidFill>
                <a:latin typeface="Carlito"/>
                <a:cs typeface="Carlito"/>
              </a:rPr>
              <a:t>каждому  учащемуся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610093" y="2058161"/>
            <a:ext cx="4277995" cy="990600"/>
          </a:xfrm>
          <a:prstGeom prst="rect">
            <a:avLst/>
          </a:prstGeom>
          <a:solidFill>
            <a:srgbClr val="DCE6F1"/>
          </a:solidFill>
          <a:ln w="25907">
            <a:solidFill>
              <a:srgbClr val="385D89"/>
            </a:solidFill>
          </a:ln>
        </p:spPr>
        <p:txBody>
          <a:bodyPr vert="horz" wrap="square" lIns="0" tIns="25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1100">
              <a:latin typeface="Times New Roman"/>
              <a:cs typeface="Times New Roman"/>
            </a:endParaRPr>
          </a:p>
          <a:p>
            <a:pPr marL="193040" marR="185420" algn="ctr">
              <a:lnSpc>
                <a:spcPct val="100000"/>
              </a:lnSpc>
            </a:pPr>
            <a:r>
              <a:rPr sz="1400" spc="-5" dirty="0">
                <a:solidFill>
                  <a:srgbClr val="C00000"/>
                </a:solidFill>
                <a:latin typeface="Carlito"/>
                <a:cs typeface="Carlito"/>
              </a:rPr>
              <a:t>Добавить </a:t>
            </a:r>
            <a:r>
              <a:rPr sz="1400" dirty="0">
                <a:solidFill>
                  <a:srgbClr val="C00000"/>
                </a:solidFill>
                <a:latin typeface="Carlito"/>
                <a:cs typeface="Carlito"/>
              </a:rPr>
              <a:t>в план </a:t>
            </a:r>
            <a:r>
              <a:rPr sz="1400" spc="-5" dirty="0">
                <a:solidFill>
                  <a:srgbClr val="C00000"/>
                </a:solidFill>
                <a:latin typeface="Carlito"/>
                <a:cs typeface="Carlito"/>
              </a:rPr>
              <a:t>внеурочной </a:t>
            </a:r>
            <a:r>
              <a:rPr sz="1400" spc="-10" dirty="0">
                <a:solidFill>
                  <a:srgbClr val="C00000"/>
                </a:solidFill>
                <a:latin typeface="Carlito"/>
                <a:cs typeface="Carlito"/>
              </a:rPr>
              <a:t>деятельности </a:t>
            </a:r>
            <a:r>
              <a:rPr sz="1400" spc="-5" dirty="0">
                <a:solidFill>
                  <a:srgbClr val="C00000"/>
                </a:solidFill>
                <a:latin typeface="Carlito"/>
                <a:cs typeface="Carlito"/>
              </a:rPr>
              <a:t>занятия  для разновозрастных </a:t>
            </a:r>
            <a:r>
              <a:rPr sz="1400" dirty="0">
                <a:solidFill>
                  <a:srgbClr val="C00000"/>
                </a:solidFill>
                <a:latin typeface="Carlito"/>
                <a:cs typeface="Carlito"/>
              </a:rPr>
              <a:t>и/или </a:t>
            </a:r>
            <a:r>
              <a:rPr sz="1400" spc="-5" dirty="0">
                <a:solidFill>
                  <a:srgbClr val="C00000"/>
                </a:solidFill>
                <a:latin typeface="Carlito"/>
                <a:cs typeface="Carlito"/>
              </a:rPr>
              <a:t>объединенных групп  обучающихся</a:t>
            </a:r>
            <a:endParaRPr sz="1400">
              <a:latin typeface="Carlito"/>
              <a:cs typeface="Carlito"/>
            </a:endParaRPr>
          </a:p>
        </p:txBody>
      </p:sp>
      <p:graphicFrame>
        <p:nvGraphicFramePr>
          <p:cNvPr id="14" name="object 14"/>
          <p:cNvGraphicFramePr>
            <a:graphicFrameLocks noGrp="1"/>
          </p:cNvGraphicFramePr>
          <p:nvPr/>
        </p:nvGraphicFramePr>
        <p:xfrm>
          <a:off x="7081011" y="3164332"/>
          <a:ext cx="4801233" cy="35169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456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33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50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72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7199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Направления</a:t>
                      </a:r>
                      <a:r>
                        <a:rPr sz="1200" b="1" spc="-2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ВД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Курсы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1А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2А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19">
                <a:tc gridSpan="2"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dirty="0">
                          <a:latin typeface="Carlito"/>
                          <a:cs typeface="Carlito"/>
                        </a:rPr>
                        <a:t>К </a:t>
                      </a:r>
                      <a:r>
                        <a:rPr sz="1200" b="1" spc="-5" dirty="0">
                          <a:latin typeface="Carlito"/>
                          <a:cs typeface="Carlito"/>
                        </a:rPr>
                        <a:t>финансированию </a:t>
                      </a:r>
                      <a:r>
                        <a:rPr sz="1200" b="1" dirty="0">
                          <a:latin typeface="Carlito"/>
                          <a:cs typeface="Carlito"/>
                        </a:rPr>
                        <a:t>на один</a:t>
                      </a:r>
                      <a:r>
                        <a:rPr sz="1200" b="1" spc="-6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b="1" spc="-5" dirty="0">
                          <a:latin typeface="Carlito"/>
                          <a:cs typeface="Carlito"/>
                        </a:rPr>
                        <a:t>класс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09880" algn="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dirty="0">
                          <a:latin typeface="Carlito"/>
                          <a:cs typeface="Carlito"/>
                        </a:rPr>
                        <a:t>5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R="361315" algn="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dirty="0">
                          <a:latin typeface="Carlito"/>
                          <a:cs typeface="Carlito"/>
                        </a:rPr>
                        <a:t>8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dirty="0">
                          <a:latin typeface="Carlito"/>
                          <a:cs typeface="Carlito"/>
                        </a:rPr>
                        <a:t>Курс</a:t>
                      </a:r>
                      <a:r>
                        <a:rPr sz="1200" b="1" spc="-10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b="1" dirty="0">
                          <a:latin typeface="Carlito"/>
                          <a:cs typeface="Carlito"/>
                        </a:rPr>
                        <a:t>1</a:t>
                      </a:r>
                      <a:endParaRPr sz="1200">
                        <a:latin typeface="Carlito"/>
                        <a:cs typeface="Carlito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200" b="1" dirty="0">
                          <a:latin typeface="Carlito"/>
                          <a:cs typeface="Carlito"/>
                        </a:rPr>
                        <a:t>Курс</a:t>
                      </a:r>
                      <a:r>
                        <a:rPr sz="1200" b="1" spc="-10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b="1" dirty="0">
                          <a:latin typeface="Carlito"/>
                          <a:cs typeface="Carlito"/>
                        </a:rPr>
                        <a:t>2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R="309880" algn="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dirty="0">
                          <a:latin typeface="Carlito"/>
                          <a:cs typeface="Carlito"/>
                        </a:rPr>
                        <a:t>1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R="361315" algn="r">
                        <a:lnSpc>
                          <a:spcPct val="100000"/>
                        </a:lnSpc>
                      </a:pPr>
                      <a:r>
                        <a:rPr sz="1200" b="1" dirty="0">
                          <a:latin typeface="Carlito"/>
                          <a:cs typeface="Carlito"/>
                        </a:rPr>
                        <a:t>1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dirty="0">
                          <a:latin typeface="Carlito"/>
                          <a:cs typeface="Carlito"/>
                        </a:rPr>
                        <a:t>Курс</a:t>
                      </a:r>
                      <a:r>
                        <a:rPr sz="1200" b="1" spc="-1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b="1" dirty="0">
                          <a:latin typeface="Carlito"/>
                          <a:cs typeface="Carlito"/>
                        </a:rPr>
                        <a:t>3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dirty="0">
                          <a:latin typeface="Carlito"/>
                          <a:cs typeface="Carlito"/>
                        </a:rPr>
                        <a:t>2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spc="-5" dirty="0">
                          <a:latin typeface="Carlito"/>
                          <a:cs typeface="Carlito"/>
                        </a:rPr>
                        <a:t>Курс</a:t>
                      </a:r>
                      <a:r>
                        <a:rPr sz="1200" b="1" spc="-8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b="1" dirty="0">
                          <a:latin typeface="Carlito"/>
                          <a:cs typeface="Carlito"/>
                        </a:rPr>
                        <a:t>4</a:t>
                      </a:r>
                      <a:endParaRPr sz="1200">
                        <a:latin typeface="Carlito"/>
                        <a:cs typeface="Carlito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b="1" dirty="0">
                          <a:latin typeface="Carlito"/>
                          <a:cs typeface="Carlito"/>
                        </a:rPr>
                        <a:t>Курс</a:t>
                      </a:r>
                      <a:r>
                        <a:rPr sz="1200" b="1" spc="-10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b="1" dirty="0">
                          <a:latin typeface="Carlito"/>
                          <a:cs typeface="Carlito"/>
                        </a:rPr>
                        <a:t>5</a:t>
                      </a:r>
                      <a:endParaRPr sz="1200">
                        <a:latin typeface="Carlito"/>
                        <a:cs typeface="Carlito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200" b="1" dirty="0">
                          <a:latin typeface="Carlito"/>
                          <a:cs typeface="Carlito"/>
                        </a:rPr>
                        <a:t>Курс</a:t>
                      </a:r>
                      <a:r>
                        <a:rPr sz="1200" b="1" spc="-10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b="1" dirty="0">
                          <a:latin typeface="Carlito"/>
                          <a:cs typeface="Carlito"/>
                        </a:rPr>
                        <a:t>6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R="309880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b="1" dirty="0">
                          <a:latin typeface="Carlito"/>
                          <a:cs typeface="Carlito"/>
                        </a:rPr>
                        <a:t>1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dirty="0">
                          <a:latin typeface="Carlito"/>
                          <a:cs typeface="Carlito"/>
                        </a:rPr>
                        <a:t>1</a:t>
                      </a:r>
                      <a:endParaRPr sz="1200">
                        <a:latin typeface="Carlito"/>
                        <a:cs typeface="Carlito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b="1" dirty="0">
                          <a:latin typeface="Carlito"/>
                          <a:cs typeface="Carlito"/>
                        </a:rPr>
                        <a:t>1</a:t>
                      </a:r>
                      <a:endParaRPr sz="1200">
                        <a:latin typeface="Carlito"/>
                        <a:cs typeface="Carlito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latin typeface="Carlito"/>
                          <a:cs typeface="Carlito"/>
                        </a:rPr>
                        <a:t>1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18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200" b="1" dirty="0">
                          <a:latin typeface="Carlito"/>
                          <a:cs typeface="Carlito"/>
                        </a:rPr>
                        <a:t>Курс</a:t>
                      </a:r>
                      <a:r>
                        <a:rPr sz="1200" b="1" spc="-10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b="1" dirty="0">
                          <a:latin typeface="Carlito"/>
                          <a:cs typeface="Carlito"/>
                        </a:rPr>
                        <a:t>7</a:t>
                      </a:r>
                      <a:endParaRPr sz="1200">
                        <a:latin typeface="Carlito"/>
                        <a:cs typeface="Carlito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200" b="1" dirty="0">
                          <a:latin typeface="Carlito"/>
                          <a:cs typeface="Carlito"/>
                        </a:rPr>
                        <a:t>Курс</a:t>
                      </a:r>
                      <a:r>
                        <a:rPr sz="1200" b="1" spc="-10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b="1" dirty="0">
                          <a:latin typeface="Carlito"/>
                          <a:cs typeface="Carlito"/>
                        </a:rPr>
                        <a:t>8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R="309880" algn="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200" b="1" dirty="0">
                          <a:latin typeface="Carlito"/>
                          <a:cs typeface="Carlito"/>
                        </a:rPr>
                        <a:t>1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R="361315" algn="r">
                        <a:lnSpc>
                          <a:spcPct val="100000"/>
                        </a:lnSpc>
                      </a:pPr>
                      <a:r>
                        <a:rPr sz="1200" b="1" dirty="0">
                          <a:latin typeface="Carlito"/>
                          <a:cs typeface="Carlito"/>
                        </a:rPr>
                        <a:t>1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dirty="0">
                          <a:latin typeface="Carlito"/>
                          <a:cs typeface="Carlito"/>
                        </a:rPr>
                        <a:t>Курс</a:t>
                      </a:r>
                      <a:r>
                        <a:rPr sz="1200" b="1" spc="-1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b="1" dirty="0">
                          <a:latin typeface="Carlito"/>
                          <a:cs typeface="Carlito"/>
                        </a:rPr>
                        <a:t>9</a:t>
                      </a:r>
                      <a:endParaRPr sz="1200">
                        <a:latin typeface="Carlito"/>
                        <a:cs typeface="Carlito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200" b="1" spc="-5" dirty="0">
                          <a:latin typeface="Carlito"/>
                          <a:cs typeface="Carlito"/>
                        </a:rPr>
                        <a:t>Курс </a:t>
                      </a:r>
                      <a:r>
                        <a:rPr sz="1200" b="1" dirty="0">
                          <a:latin typeface="Carlito"/>
                          <a:cs typeface="Carlito"/>
                        </a:rPr>
                        <a:t>10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R="309880" algn="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dirty="0">
                          <a:latin typeface="Carlito"/>
                          <a:cs typeface="Carlito"/>
                        </a:rPr>
                        <a:t>1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dirty="0">
                          <a:latin typeface="Carlito"/>
                          <a:cs typeface="Carlito"/>
                        </a:rPr>
                        <a:t>1</a:t>
                      </a:r>
                      <a:endParaRPr sz="1200">
                        <a:latin typeface="Carlito"/>
                        <a:cs typeface="Carlito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latin typeface="Carlito"/>
                          <a:cs typeface="Carlito"/>
                        </a:rPr>
                        <a:t>1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8531">
                <a:tc gridSpan="2"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200" b="1" dirty="0">
                          <a:solidFill>
                            <a:srgbClr val="C00000"/>
                          </a:solidFill>
                          <a:latin typeface="Carlito"/>
                          <a:cs typeface="Carlito"/>
                        </a:rPr>
                        <a:t>Ито</a:t>
                      </a:r>
                      <a:r>
                        <a:rPr sz="1200" b="1" spc="-10" dirty="0">
                          <a:solidFill>
                            <a:srgbClr val="C00000"/>
                          </a:solidFill>
                          <a:latin typeface="Carlito"/>
                          <a:cs typeface="Carlito"/>
                        </a:rPr>
                        <a:t>г</a:t>
                      </a:r>
                      <a:r>
                        <a:rPr sz="1200" b="1" dirty="0">
                          <a:solidFill>
                            <a:srgbClr val="C00000"/>
                          </a:solidFill>
                          <a:latin typeface="Carlito"/>
                          <a:cs typeface="Carlito"/>
                        </a:rPr>
                        <a:t>о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200" b="1" dirty="0">
                          <a:solidFill>
                            <a:srgbClr val="C00000"/>
                          </a:solidFill>
                          <a:latin typeface="Carlito"/>
                          <a:cs typeface="Carlito"/>
                        </a:rPr>
                        <a:t>13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5" name="object 15"/>
          <p:cNvSpPr/>
          <p:nvPr/>
        </p:nvSpPr>
        <p:spPr>
          <a:xfrm>
            <a:off x="4908803" y="536448"/>
            <a:ext cx="1536191" cy="7696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6" name="object 16"/>
          <p:cNvGraphicFramePr>
            <a:graphicFrameLocks noGrp="1"/>
          </p:cNvGraphicFramePr>
          <p:nvPr/>
        </p:nvGraphicFramePr>
        <p:xfrm>
          <a:off x="513486" y="3164332"/>
          <a:ext cx="5576570" cy="37403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62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40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82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b="1" i="1" dirty="0">
                          <a:latin typeface="Carlito"/>
                          <a:cs typeface="Carlito"/>
                        </a:rPr>
                        <a:t>№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b="1" i="1" dirty="0">
                          <a:latin typeface="Carlito"/>
                          <a:cs typeface="Carlito"/>
                        </a:rPr>
                        <a:t>Направление </a:t>
                      </a:r>
                      <a:r>
                        <a:rPr sz="1400" b="1" i="1" spc="-5" dirty="0">
                          <a:latin typeface="Carlito"/>
                          <a:cs typeface="Carlito"/>
                        </a:rPr>
                        <a:t>внеурочной деятельности </a:t>
                      </a:r>
                      <a:r>
                        <a:rPr sz="1400" b="1" i="1" dirty="0">
                          <a:latin typeface="Carlito"/>
                          <a:cs typeface="Carlito"/>
                        </a:rPr>
                        <a:t>(по</a:t>
                      </a:r>
                      <a:r>
                        <a:rPr sz="1400" b="1" i="1" spc="-6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400" b="1" i="1" dirty="0">
                          <a:latin typeface="Carlito"/>
                          <a:cs typeface="Carlito"/>
                        </a:rPr>
                        <a:t>ФОПам)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8073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dirty="0">
                          <a:latin typeface="Carlito"/>
                          <a:cs typeface="Carlito"/>
                        </a:rPr>
                        <a:t>1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dirty="0">
                          <a:latin typeface="Carlito"/>
                          <a:cs typeface="Carlito"/>
                        </a:rPr>
                        <a:t>ВД по учебным </a:t>
                      </a:r>
                      <a:r>
                        <a:rPr sz="1400" spc="-5" dirty="0">
                          <a:latin typeface="Carlito"/>
                          <a:cs typeface="Carlito"/>
                        </a:rPr>
                        <a:t>предметам образовательной</a:t>
                      </a:r>
                      <a:r>
                        <a:rPr sz="1400" spc="-2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400" spc="-5" dirty="0">
                          <a:latin typeface="Carlito"/>
                          <a:cs typeface="Carlito"/>
                        </a:rPr>
                        <a:t>программы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dirty="0">
                          <a:latin typeface="Carlito"/>
                          <a:cs typeface="Carlito"/>
                        </a:rPr>
                        <a:t>2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marR="99314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dirty="0">
                          <a:latin typeface="Carlito"/>
                          <a:cs typeface="Carlito"/>
                        </a:rPr>
                        <a:t>ВД по </a:t>
                      </a:r>
                      <a:r>
                        <a:rPr sz="1400" spc="-5" dirty="0">
                          <a:latin typeface="Carlito"/>
                          <a:cs typeface="Carlito"/>
                        </a:rPr>
                        <a:t>формированию </a:t>
                      </a:r>
                      <a:r>
                        <a:rPr sz="1400" dirty="0">
                          <a:latin typeface="Carlito"/>
                          <a:cs typeface="Carlito"/>
                        </a:rPr>
                        <a:t>функциональной </a:t>
                      </a:r>
                      <a:r>
                        <a:rPr sz="1400" spc="-5" dirty="0">
                          <a:latin typeface="Carlito"/>
                          <a:cs typeface="Carlito"/>
                        </a:rPr>
                        <a:t>грамотности;  проектная </a:t>
                      </a:r>
                      <a:r>
                        <a:rPr sz="1400" dirty="0">
                          <a:latin typeface="Carlito"/>
                          <a:cs typeface="Carlito"/>
                        </a:rPr>
                        <a:t>и </a:t>
                      </a:r>
                      <a:r>
                        <a:rPr sz="1400" spc="-5" dirty="0">
                          <a:latin typeface="Carlito"/>
                          <a:cs typeface="Carlito"/>
                        </a:rPr>
                        <a:t>исследовательская</a:t>
                      </a:r>
                      <a:r>
                        <a:rPr sz="1400" spc="-2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400" spc="-5" dirty="0">
                          <a:latin typeface="Carlito"/>
                          <a:cs typeface="Carlito"/>
                        </a:rPr>
                        <a:t>деятельность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15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dirty="0">
                          <a:latin typeface="Carlito"/>
                          <a:cs typeface="Carlito"/>
                        </a:rPr>
                        <a:t>3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marR="51689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dirty="0">
                          <a:latin typeface="Carlito"/>
                          <a:cs typeface="Carlito"/>
                        </a:rPr>
                        <a:t>ВД, направленная на </a:t>
                      </a:r>
                      <a:r>
                        <a:rPr sz="1400" spc="-5" dirty="0">
                          <a:latin typeface="Carlito"/>
                          <a:cs typeface="Carlito"/>
                        </a:rPr>
                        <a:t>развитие личности, профориентацию,  предпрофильную</a:t>
                      </a:r>
                      <a:r>
                        <a:rPr sz="1400" spc="-1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400" spc="-5" dirty="0">
                          <a:latin typeface="Carlito"/>
                          <a:cs typeface="Carlito"/>
                        </a:rPr>
                        <a:t>подготовку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82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400" dirty="0">
                          <a:latin typeface="Carlito"/>
                          <a:cs typeface="Carlito"/>
                        </a:rPr>
                        <a:t>4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400" dirty="0">
                          <a:latin typeface="Carlito"/>
                          <a:cs typeface="Carlito"/>
                        </a:rPr>
                        <a:t>ВД по </a:t>
                      </a:r>
                      <a:r>
                        <a:rPr sz="1400" spc="-5" dirty="0">
                          <a:latin typeface="Carlito"/>
                          <a:cs typeface="Carlito"/>
                        </a:rPr>
                        <a:t>реализации </a:t>
                      </a:r>
                      <a:r>
                        <a:rPr sz="1400" dirty="0">
                          <a:latin typeface="Carlito"/>
                          <a:cs typeface="Carlito"/>
                        </a:rPr>
                        <a:t>комплекса </a:t>
                      </a:r>
                      <a:r>
                        <a:rPr sz="1400" spc="-5" dirty="0">
                          <a:latin typeface="Carlito"/>
                          <a:cs typeface="Carlito"/>
                        </a:rPr>
                        <a:t>воспитательных</a:t>
                      </a:r>
                      <a:r>
                        <a:rPr sz="1400" spc="-2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400" spc="-5" dirty="0">
                          <a:latin typeface="Carlito"/>
                          <a:cs typeface="Carlito"/>
                        </a:rPr>
                        <a:t>мероприятий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8201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dirty="0">
                          <a:latin typeface="Carlito"/>
                          <a:cs typeface="Carlito"/>
                        </a:rPr>
                        <a:t>5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dirty="0">
                          <a:latin typeface="Carlito"/>
                          <a:cs typeface="Carlito"/>
                        </a:rPr>
                        <a:t>ВД по </a:t>
                      </a:r>
                      <a:r>
                        <a:rPr sz="1400" spc="-5" dirty="0">
                          <a:latin typeface="Carlito"/>
                          <a:cs typeface="Carlito"/>
                        </a:rPr>
                        <a:t>организации деятельности </a:t>
                      </a:r>
                      <a:r>
                        <a:rPr sz="1400" dirty="0">
                          <a:latin typeface="Carlito"/>
                          <a:cs typeface="Carlito"/>
                        </a:rPr>
                        <a:t>ученических</a:t>
                      </a:r>
                      <a:r>
                        <a:rPr sz="1400" spc="-5" dirty="0">
                          <a:latin typeface="Carlito"/>
                          <a:cs typeface="Carlito"/>
                        </a:rPr>
                        <a:t> сообществ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817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dirty="0">
                          <a:latin typeface="Carlito"/>
                          <a:cs typeface="Carlito"/>
                        </a:rPr>
                        <a:t>6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spc="-5" dirty="0">
                          <a:latin typeface="Carlito"/>
                          <a:cs typeface="Carlito"/>
                        </a:rPr>
                        <a:t>Классные</a:t>
                      </a:r>
                      <a:r>
                        <a:rPr sz="1400" spc="-2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400" dirty="0">
                          <a:latin typeface="Carlito"/>
                          <a:cs typeface="Carlito"/>
                        </a:rPr>
                        <a:t>часы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817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400" dirty="0">
                          <a:latin typeface="Carlito"/>
                          <a:cs typeface="Carlito"/>
                        </a:rPr>
                        <a:t>7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400" dirty="0">
                          <a:latin typeface="Carlito"/>
                          <a:cs typeface="Carlito"/>
                        </a:rPr>
                        <a:t>ВД по </a:t>
                      </a:r>
                      <a:r>
                        <a:rPr sz="1400" spc="-5" dirty="0">
                          <a:latin typeface="Carlito"/>
                          <a:cs typeface="Carlito"/>
                        </a:rPr>
                        <a:t>организации педагогической</a:t>
                      </a:r>
                      <a:r>
                        <a:rPr sz="1400" spc="1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400" spc="-5" dirty="0">
                          <a:latin typeface="Carlito"/>
                          <a:cs typeface="Carlito"/>
                        </a:rPr>
                        <a:t>поддержки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18162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400" dirty="0">
                          <a:latin typeface="Carlito"/>
                          <a:cs typeface="Carlito"/>
                        </a:rPr>
                        <a:t>8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marR="105600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400" dirty="0">
                          <a:latin typeface="Carlito"/>
                          <a:cs typeface="Carlito"/>
                        </a:rPr>
                        <a:t>ВД по </a:t>
                      </a:r>
                      <a:r>
                        <a:rPr sz="1400" spc="-5" dirty="0">
                          <a:latin typeface="Carlito"/>
                          <a:cs typeface="Carlito"/>
                        </a:rPr>
                        <a:t>обеспечению безопасности </a:t>
                      </a:r>
                      <a:r>
                        <a:rPr sz="1400" dirty="0">
                          <a:latin typeface="Carlito"/>
                          <a:cs typeface="Carlito"/>
                        </a:rPr>
                        <a:t>жизни и </a:t>
                      </a:r>
                      <a:r>
                        <a:rPr sz="1400" spc="-5" dirty="0">
                          <a:latin typeface="Carlito"/>
                          <a:cs typeface="Carlito"/>
                        </a:rPr>
                        <a:t>здоровья  обучающихся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80030" y="217423"/>
            <a:ext cx="74847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5" dirty="0"/>
              <a:t>Содержательное </a:t>
            </a:r>
            <a:r>
              <a:rPr sz="2400" spc="-5" dirty="0"/>
              <a:t>наполнение внеурочной</a:t>
            </a:r>
            <a:r>
              <a:rPr sz="2400" spc="50" dirty="0"/>
              <a:t> </a:t>
            </a:r>
            <a:r>
              <a:rPr sz="2400" spc="-10" dirty="0"/>
              <a:t>деятельности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801623" y="794004"/>
            <a:ext cx="10822305" cy="585470"/>
          </a:xfrm>
          <a:prstGeom prst="rect">
            <a:avLst/>
          </a:prstGeom>
          <a:solidFill>
            <a:srgbClr val="DCE6F1"/>
          </a:solidFill>
        </p:spPr>
        <p:txBody>
          <a:bodyPr vert="horz" wrap="square" lIns="0" tIns="33655" rIns="0" bIns="0" rtlCol="0">
            <a:spAutoFit/>
          </a:bodyPr>
          <a:lstStyle/>
          <a:p>
            <a:pPr marL="1610360" marR="1329690" indent="-664845">
              <a:lnSpc>
                <a:spcPct val="100000"/>
              </a:lnSpc>
              <a:spcBef>
                <a:spcPts val="265"/>
              </a:spcBef>
            </a:pPr>
            <a:r>
              <a:rPr sz="1600" b="1" spc="-20" dirty="0">
                <a:solidFill>
                  <a:srgbClr val="001F5F"/>
                </a:solidFill>
                <a:latin typeface="Carlito"/>
                <a:cs typeface="Carlito"/>
              </a:rPr>
              <a:t>Обязательное </a:t>
            </a:r>
            <a:r>
              <a:rPr sz="1600" b="1" spc="-15" dirty="0">
                <a:solidFill>
                  <a:srgbClr val="001F5F"/>
                </a:solidFill>
                <a:latin typeface="Carlito"/>
                <a:cs typeface="Carlito"/>
              </a:rPr>
              <a:t>условие организации внеурочной </a:t>
            </a:r>
            <a:r>
              <a:rPr sz="1600" b="1" spc="-20" dirty="0">
                <a:solidFill>
                  <a:srgbClr val="001F5F"/>
                </a:solidFill>
                <a:latin typeface="Carlito"/>
                <a:cs typeface="Carlito"/>
              </a:rPr>
              <a:t>деятельности </a:t>
            </a:r>
            <a:r>
              <a:rPr sz="1600" b="1" spc="-5" dirty="0">
                <a:solidFill>
                  <a:srgbClr val="001F5F"/>
                </a:solidFill>
                <a:latin typeface="Carlito"/>
                <a:cs typeface="Carlito"/>
              </a:rPr>
              <a:t>– </a:t>
            </a:r>
            <a:r>
              <a:rPr sz="1600" b="1" spc="-20" dirty="0">
                <a:solidFill>
                  <a:srgbClr val="001F5F"/>
                </a:solidFill>
                <a:latin typeface="Carlito"/>
                <a:cs typeface="Carlito"/>
              </a:rPr>
              <a:t>воспитательная </a:t>
            </a:r>
            <a:r>
              <a:rPr sz="1600" b="1" spc="-15" dirty="0">
                <a:solidFill>
                  <a:srgbClr val="001F5F"/>
                </a:solidFill>
                <a:latin typeface="Carlito"/>
                <a:cs typeface="Carlito"/>
              </a:rPr>
              <a:t>направленность,  соотнесенность </a:t>
            </a:r>
            <a:r>
              <a:rPr sz="1600" b="1" spc="-5" dirty="0">
                <a:solidFill>
                  <a:srgbClr val="001F5F"/>
                </a:solidFill>
                <a:latin typeface="Carlito"/>
                <a:cs typeface="Carlito"/>
              </a:rPr>
              <a:t>с </a:t>
            </a:r>
            <a:r>
              <a:rPr sz="1600" b="1" spc="-15" dirty="0">
                <a:solidFill>
                  <a:srgbClr val="001F5F"/>
                </a:solidFill>
                <a:latin typeface="Carlito"/>
                <a:cs typeface="Carlito"/>
              </a:rPr>
              <a:t>рабочей </a:t>
            </a:r>
            <a:r>
              <a:rPr sz="1600" b="1" spc="-20" dirty="0">
                <a:solidFill>
                  <a:srgbClr val="001F5F"/>
                </a:solidFill>
                <a:latin typeface="Carlito"/>
                <a:cs typeface="Carlito"/>
              </a:rPr>
              <a:t>программой </a:t>
            </a:r>
            <a:r>
              <a:rPr sz="1600" b="1" spc="-15" dirty="0">
                <a:solidFill>
                  <a:srgbClr val="001F5F"/>
                </a:solidFill>
                <a:latin typeface="Carlito"/>
                <a:cs typeface="Carlito"/>
              </a:rPr>
              <a:t>воспитания </a:t>
            </a:r>
            <a:r>
              <a:rPr sz="1600" b="1" spc="-20" dirty="0">
                <a:solidFill>
                  <a:srgbClr val="001F5F"/>
                </a:solidFill>
                <a:latin typeface="Carlito"/>
                <a:cs typeface="Carlito"/>
              </a:rPr>
              <a:t>образовательной</a:t>
            </a:r>
            <a:r>
              <a:rPr sz="1600" b="1" spc="40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1600" b="1" spc="-15" dirty="0">
                <a:solidFill>
                  <a:srgbClr val="001F5F"/>
                </a:solidFill>
                <a:latin typeface="Carlito"/>
                <a:cs typeface="Carlito"/>
              </a:rPr>
              <a:t>организации</a:t>
            </a:r>
            <a:endParaRPr sz="1600">
              <a:latin typeface="Carlito"/>
              <a:cs typeface="Carlito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795616" y="1501521"/>
          <a:ext cx="10821670" cy="51769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19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022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9330">
                <a:tc>
                  <a:txBody>
                    <a:bodyPr/>
                    <a:lstStyle/>
                    <a:p>
                      <a:pPr marL="102870" algn="ctr">
                        <a:lnSpc>
                          <a:spcPts val="1835"/>
                        </a:lnSpc>
                      </a:pPr>
                      <a:r>
                        <a:rPr sz="1600" b="1" spc="-5" dirty="0">
                          <a:solidFill>
                            <a:srgbClr val="006FC0"/>
                          </a:solidFill>
                          <a:latin typeface="Carlito"/>
                          <a:cs typeface="Carlito"/>
                        </a:rPr>
                        <a:t>Модель плана внеурочной</a:t>
                      </a:r>
                      <a:endParaRPr sz="1600">
                        <a:latin typeface="Carlito"/>
                        <a:cs typeface="Carlito"/>
                      </a:endParaRPr>
                    </a:p>
                    <a:p>
                      <a:pPr marL="102235" algn="ctr">
                        <a:lnSpc>
                          <a:spcPts val="1914"/>
                        </a:lnSpc>
                      </a:pPr>
                      <a:r>
                        <a:rPr sz="1600" b="1" spc="-5" dirty="0">
                          <a:solidFill>
                            <a:srgbClr val="006FC0"/>
                          </a:solidFill>
                          <a:latin typeface="Carlito"/>
                          <a:cs typeface="Carlito"/>
                        </a:rPr>
                        <a:t>деятельности</a:t>
                      </a:r>
                      <a:endParaRPr sz="16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02895" algn="ctr">
                        <a:lnSpc>
                          <a:spcPct val="100000"/>
                        </a:lnSpc>
                        <a:spcBef>
                          <a:spcPts val="890"/>
                        </a:spcBef>
                      </a:pPr>
                      <a:r>
                        <a:rPr sz="1600" b="1" spc="-5" dirty="0">
                          <a:solidFill>
                            <a:srgbClr val="006FC0"/>
                          </a:solidFill>
                          <a:latin typeface="Carlito"/>
                          <a:cs typeface="Carlito"/>
                        </a:rPr>
                        <a:t>Содержательное</a:t>
                      </a:r>
                      <a:r>
                        <a:rPr sz="1600" b="1" spc="15" dirty="0">
                          <a:solidFill>
                            <a:srgbClr val="006FC0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6FC0"/>
                          </a:solidFill>
                          <a:latin typeface="Carlito"/>
                          <a:cs typeface="Carlito"/>
                        </a:rPr>
                        <a:t>наполнение</a:t>
                      </a:r>
                      <a:endParaRPr sz="1600">
                        <a:latin typeface="Carlito"/>
                        <a:cs typeface="Carlito"/>
                      </a:endParaRPr>
                    </a:p>
                  </a:txBody>
                  <a:tcPr marL="0" marR="0" marT="1130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81811">
                <a:tc>
                  <a:txBody>
                    <a:bodyPr/>
                    <a:lstStyle/>
                    <a:p>
                      <a:pPr marL="182880">
                        <a:lnSpc>
                          <a:spcPct val="100000"/>
                        </a:lnSpc>
                        <a:spcBef>
                          <a:spcPts val="1330"/>
                        </a:spcBef>
                      </a:pPr>
                      <a:r>
                        <a:rPr sz="2000" b="1" spc="-5" dirty="0">
                          <a:solidFill>
                            <a:srgbClr val="006FC0"/>
                          </a:solidFill>
                          <a:latin typeface="Carlito"/>
                          <a:cs typeface="Carlito"/>
                        </a:rPr>
                        <a:t>Преобладание</a:t>
                      </a:r>
                      <a:endParaRPr sz="2000">
                        <a:latin typeface="Carlito"/>
                        <a:cs typeface="Carlito"/>
                      </a:endParaRPr>
                    </a:p>
                    <a:p>
                      <a:pPr marL="182880" marR="367665">
                        <a:lnSpc>
                          <a:spcPct val="100000"/>
                        </a:lnSpc>
                      </a:pPr>
                      <a:r>
                        <a:rPr sz="2000" b="1" spc="-5" dirty="0">
                          <a:solidFill>
                            <a:srgbClr val="006FC0"/>
                          </a:solidFill>
                          <a:latin typeface="Carlito"/>
                          <a:cs typeface="Carlito"/>
                        </a:rPr>
                        <a:t>учебно-познавательной  деятельности</a:t>
                      </a:r>
                      <a:endParaRPr sz="2000">
                        <a:latin typeface="Carlito"/>
                        <a:cs typeface="Carlito"/>
                      </a:endParaRPr>
                    </a:p>
                  </a:txBody>
                  <a:tcPr marL="0" marR="0" marT="168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0195" indent="-285750">
                        <a:lnSpc>
                          <a:spcPts val="1605"/>
                        </a:lnSpc>
                        <a:buFont typeface="Wingdings"/>
                        <a:buChar char=""/>
                        <a:tabLst>
                          <a:tab pos="290195" algn="l"/>
                          <a:tab pos="290830" algn="l"/>
                        </a:tabLst>
                      </a:pPr>
                      <a:r>
                        <a:rPr sz="1400" spc="-15" dirty="0">
                          <a:latin typeface="Carlito"/>
                          <a:cs typeface="Carlito"/>
                        </a:rPr>
                        <a:t>занятия </a:t>
                      </a:r>
                      <a:r>
                        <a:rPr sz="1400" spc="-10" dirty="0">
                          <a:latin typeface="Carlito"/>
                          <a:cs typeface="Carlito"/>
                        </a:rPr>
                        <a:t>по </a:t>
                      </a:r>
                      <a:r>
                        <a:rPr sz="1400" spc="-20" dirty="0">
                          <a:latin typeface="Carlito"/>
                          <a:cs typeface="Carlito"/>
                        </a:rPr>
                        <a:t>углубленному </a:t>
                      </a:r>
                      <a:r>
                        <a:rPr sz="1400" spc="-15" dirty="0">
                          <a:latin typeface="Carlito"/>
                          <a:cs typeface="Carlito"/>
                        </a:rPr>
                        <a:t>изучению </a:t>
                      </a:r>
                      <a:r>
                        <a:rPr sz="1400" spc="-25" dirty="0">
                          <a:latin typeface="Carlito"/>
                          <a:cs typeface="Carlito"/>
                        </a:rPr>
                        <a:t>отдельных </a:t>
                      </a:r>
                      <a:r>
                        <a:rPr sz="1400" spc="-15" dirty="0">
                          <a:latin typeface="Carlito"/>
                          <a:cs typeface="Carlito"/>
                        </a:rPr>
                        <a:t>учебных</a:t>
                      </a:r>
                      <a:r>
                        <a:rPr sz="1400" spc="2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400" spc="-20" dirty="0">
                          <a:latin typeface="Carlito"/>
                          <a:cs typeface="Carlito"/>
                        </a:rPr>
                        <a:t>предметов</a:t>
                      </a:r>
                      <a:endParaRPr sz="1400">
                        <a:latin typeface="Carlito"/>
                        <a:cs typeface="Carlito"/>
                      </a:endParaRPr>
                    </a:p>
                    <a:p>
                      <a:pPr marL="290195" indent="-285750">
                        <a:lnSpc>
                          <a:spcPct val="100000"/>
                        </a:lnSpc>
                        <a:buFont typeface="Wingdings"/>
                        <a:buChar char=""/>
                        <a:tabLst>
                          <a:tab pos="290195" algn="l"/>
                          <a:tab pos="290830" algn="l"/>
                        </a:tabLst>
                      </a:pPr>
                      <a:r>
                        <a:rPr sz="1400" spc="-15" dirty="0">
                          <a:latin typeface="Carlito"/>
                          <a:cs typeface="Carlito"/>
                        </a:rPr>
                        <a:t>занятия </a:t>
                      </a:r>
                      <a:r>
                        <a:rPr sz="1400" spc="-10" dirty="0">
                          <a:latin typeface="Carlito"/>
                          <a:cs typeface="Carlito"/>
                        </a:rPr>
                        <a:t>по </a:t>
                      </a:r>
                      <a:r>
                        <a:rPr sz="1400" spc="-15" dirty="0">
                          <a:latin typeface="Carlito"/>
                          <a:cs typeface="Carlito"/>
                        </a:rPr>
                        <a:t>формированию функциональной грамотности;</a:t>
                      </a:r>
                      <a:endParaRPr sz="1400">
                        <a:latin typeface="Carlito"/>
                        <a:cs typeface="Carlito"/>
                      </a:endParaRPr>
                    </a:p>
                    <a:p>
                      <a:pPr marL="290195" marR="833119" indent="-285115">
                        <a:lnSpc>
                          <a:spcPct val="100000"/>
                        </a:lnSpc>
                        <a:buFont typeface="Wingdings"/>
                        <a:buChar char=""/>
                        <a:tabLst>
                          <a:tab pos="290195" algn="l"/>
                          <a:tab pos="290830" algn="l"/>
                        </a:tabLst>
                      </a:pPr>
                      <a:r>
                        <a:rPr sz="1400" spc="-15" dirty="0">
                          <a:latin typeface="Carlito"/>
                          <a:cs typeface="Carlito"/>
                        </a:rPr>
                        <a:t>занятия обучающихся </a:t>
                      </a:r>
                      <a:r>
                        <a:rPr sz="1400" dirty="0">
                          <a:latin typeface="Carlito"/>
                          <a:cs typeface="Carlito"/>
                        </a:rPr>
                        <a:t>с </a:t>
                      </a:r>
                      <a:r>
                        <a:rPr sz="1400" spc="-20" dirty="0">
                          <a:latin typeface="Carlito"/>
                          <a:cs typeface="Carlito"/>
                        </a:rPr>
                        <a:t>педагогами, </a:t>
                      </a:r>
                      <a:r>
                        <a:rPr sz="1400" spc="-15" dirty="0">
                          <a:latin typeface="Carlito"/>
                          <a:cs typeface="Carlito"/>
                        </a:rPr>
                        <a:t>сопровождающими </a:t>
                      </a:r>
                      <a:r>
                        <a:rPr sz="1400" spc="-20" dirty="0">
                          <a:latin typeface="Carlito"/>
                          <a:cs typeface="Carlito"/>
                        </a:rPr>
                        <a:t>проектно-исследовательскую  деятельность;</a:t>
                      </a:r>
                      <a:endParaRPr sz="1400">
                        <a:latin typeface="Carlito"/>
                        <a:cs typeface="Carlito"/>
                      </a:endParaRPr>
                    </a:p>
                    <a:p>
                      <a:pPr marL="290195" indent="-285750">
                        <a:lnSpc>
                          <a:spcPct val="100000"/>
                        </a:lnSpc>
                        <a:buFont typeface="Wingdings"/>
                        <a:buChar char=""/>
                        <a:tabLst>
                          <a:tab pos="290195" algn="l"/>
                          <a:tab pos="290830" algn="l"/>
                        </a:tabLst>
                      </a:pPr>
                      <a:r>
                        <a:rPr sz="1400" spc="-15" dirty="0">
                          <a:latin typeface="Carlito"/>
                          <a:cs typeface="Carlito"/>
                        </a:rPr>
                        <a:t>профориентационные занятия</a:t>
                      </a:r>
                      <a:r>
                        <a:rPr sz="1400" spc="-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400" spc="-15" dirty="0">
                          <a:latin typeface="Carlito"/>
                          <a:cs typeface="Carlito"/>
                        </a:rPr>
                        <a:t>обучающихся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81811">
                <a:tc>
                  <a:txBody>
                    <a:bodyPr/>
                    <a:lstStyle/>
                    <a:p>
                      <a:pPr marL="182880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2000" b="1" dirty="0">
                          <a:solidFill>
                            <a:srgbClr val="006FC0"/>
                          </a:solidFill>
                          <a:latin typeface="Carlito"/>
                          <a:cs typeface="Carlito"/>
                        </a:rPr>
                        <a:t>Преобладание</a:t>
                      </a:r>
                      <a:endParaRPr sz="2000">
                        <a:latin typeface="Carlito"/>
                        <a:cs typeface="Carlito"/>
                      </a:endParaRPr>
                    </a:p>
                    <a:p>
                      <a:pPr marL="182880">
                        <a:lnSpc>
                          <a:spcPct val="100000"/>
                        </a:lnSpc>
                      </a:pPr>
                      <a:r>
                        <a:rPr sz="2000" b="1" spc="-5" dirty="0">
                          <a:solidFill>
                            <a:srgbClr val="006FC0"/>
                          </a:solidFill>
                          <a:latin typeface="Carlito"/>
                          <a:cs typeface="Carlito"/>
                        </a:rPr>
                        <a:t>педагогической</a:t>
                      </a:r>
                      <a:endParaRPr sz="2000">
                        <a:latin typeface="Carlito"/>
                        <a:cs typeface="Carlito"/>
                      </a:endParaRPr>
                    </a:p>
                    <a:p>
                      <a:pPr marL="182880">
                        <a:lnSpc>
                          <a:spcPct val="100000"/>
                        </a:lnSpc>
                      </a:pPr>
                      <a:r>
                        <a:rPr sz="2000" b="1" dirty="0">
                          <a:solidFill>
                            <a:srgbClr val="006FC0"/>
                          </a:solidFill>
                          <a:latin typeface="Carlito"/>
                          <a:cs typeface="Carlito"/>
                        </a:rPr>
                        <a:t>поддержки</a:t>
                      </a:r>
                      <a:r>
                        <a:rPr sz="2000" b="1" spc="-60" dirty="0">
                          <a:solidFill>
                            <a:srgbClr val="006FC0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2000" b="1" dirty="0">
                          <a:solidFill>
                            <a:srgbClr val="006FC0"/>
                          </a:solidFill>
                          <a:latin typeface="Carlito"/>
                          <a:cs typeface="Carlito"/>
                        </a:rPr>
                        <a:t>обучающихся</a:t>
                      </a:r>
                      <a:endParaRPr sz="2000">
                        <a:latin typeface="Carlito"/>
                        <a:cs typeface="Carlito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0195" indent="-285750">
                        <a:lnSpc>
                          <a:spcPts val="1605"/>
                        </a:lnSpc>
                        <a:buFont typeface="Wingdings"/>
                        <a:buChar char=""/>
                        <a:tabLst>
                          <a:tab pos="290195" algn="l"/>
                          <a:tab pos="290830" algn="l"/>
                        </a:tabLst>
                      </a:pPr>
                      <a:r>
                        <a:rPr sz="1400" spc="-20" dirty="0">
                          <a:latin typeface="Carlito"/>
                          <a:cs typeface="Carlito"/>
                        </a:rPr>
                        <a:t>дополнительные </a:t>
                      </a:r>
                      <a:r>
                        <a:rPr sz="1400" spc="-15" dirty="0">
                          <a:latin typeface="Carlito"/>
                          <a:cs typeface="Carlito"/>
                        </a:rPr>
                        <a:t>занятия обучающихся, испытывающих </a:t>
                      </a:r>
                      <a:r>
                        <a:rPr sz="1400" spc="-20" dirty="0">
                          <a:latin typeface="Carlito"/>
                          <a:cs typeface="Carlito"/>
                        </a:rPr>
                        <a:t>затруднения </a:t>
                      </a:r>
                      <a:r>
                        <a:rPr sz="1400" dirty="0">
                          <a:latin typeface="Carlito"/>
                          <a:cs typeface="Carlito"/>
                        </a:rPr>
                        <a:t>в </a:t>
                      </a:r>
                      <a:r>
                        <a:rPr sz="1400" spc="-10" dirty="0">
                          <a:latin typeface="Carlito"/>
                          <a:cs typeface="Carlito"/>
                        </a:rPr>
                        <a:t>освоении</a:t>
                      </a:r>
                      <a:r>
                        <a:rPr sz="1400" spc="3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400" spc="-10" dirty="0">
                          <a:latin typeface="Carlito"/>
                          <a:cs typeface="Carlito"/>
                        </a:rPr>
                        <a:t>учебной</a:t>
                      </a:r>
                      <a:endParaRPr sz="1400">
                        <a:latin typeface="Carlito"/>
                        <a:cs typeface="Carlito"/>
                      </a:endParaRPr>
                    </a:p>
                    <a:p>
                      <a:pPr marL="290195">
                        <a:lnSpc>
                          <a:spcPct val="100000"/>
                        </a:lnSpc>
                      </a:pPr>
                      <a:r>
                        <a:rPr sz="1400" spc="-15" dirty="0">
                          <a:latin typeface="Carlito"/>
                          <a:cs typeface="Carlito"/>
                        </a:rPr>
                        <a:t>программы;</a:t>
                      </a:r>
                      <a:endParaRPr sz="1400">
                        <a:latin typeface="Carlito"/>
                        <a:cs typeface="Carlito"/>
                      </a:endParaRPr>
                    </a:p>
                    <a:p>
                      <a:pPr marL="290195" indent="-285750">
                        <a:lnSpc>
                          <a:spcPct val="100000"/>
                        </a:lnSpc>
                        <a:buFont typeface="Wingdings"/>
                        <a:buChar char=""/>
                        <a:tabLst>
                          <a:tab pos="290195" algn="l"/>
                          <a:tab pos="290830" algn="l"/>
                        </a:tabLst>
                      </a:pPr>
                      <a:r>
                        <a:rPr sz="1400" spc="-20" dirty="0">
                          <a:latin typeface="Carlito"/>
                          <a:cs typeface="Carlito"/>
                        </a:rPr>
                        <a:t>дополнительные </a:t>
                      </a:r>
                      <a:r>
                        <a:rPr sz="1400" spc="-15" dirty="0">
                          <a:latin typeface="Carlito"/>
                          <a:cs typeface="Carlito"/>
                        </a:rPr>
                        <a:t>занятия обучающихся, испытывающих </a:t>
                      </a:r>
                      <a:r>
                        <a:rPr sz="1400" spc="-20" dirty="0">
                          <a:latin typeface="Carlito"/>
                          <a:cs typeface="Carlito"/>
                        </a:rPr>
                        <a:t>трудности </a:t>
                      </a:r>
                      <a:r>
                        <a:rPr sz="1400" dirty="0">
                          <a:latin typeface="Carlito"/>
                          <a:cs typeface="Carlito"/>
                        </a:rPr>
                        <a:t>в </a:t>
                      </a:r>
                      <a:r>
                        <a:rPr sz="1400" spc="-10" dirty="0">
                          <a:latin typeface="Carlito"/>
                          <a:cs typeface="Carlito"/>
                        </a:rPr>
                        <a:t>освоении </a:t>
                      </a:r>
                      <a:r>
                        <a:rPr sz="1400" spc="-20" dirty="0">
                          <a:latin typeface="Carlito"/>
                          <a:cs typeface="Carlito"/>
                        </a:rPr>
                        <a:t>языков</a:t>
                      </a:r>
                      <a:r>
                        <a:rPr sz="1400" spc="6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400" spc="-15" dirty="0">
                          <a:latin typeface="Carlito"/>
                          <a:cs typeface="Carlito"/>
                        </a:rPr>
                        <a:t>обучения;</a:t>
                      </a:r>
                      <a:endParaRPr sz="1400">
                        <a:latin typeface="Carlito"/>
                        <a:cs typeface="Carlito"/>
                      </a:endParaRPr>
                    </a:p>
                    <a:p>
                      <a:pPr marL="290195" indent="-285750">
                        <a:lnSpc>
                          <a:spcPct val="100000"/>
                        </a:lnSpc>
                        <a:buFont typeface="Wingdings"/>
                        <a:buChar char=""/>
                        <a:tabLst>
                          <a:tab pos="290195" algn="l"/>
                          <a:tab pos="290830" algn="l"/>
                        </a:tabLst>
                      </a:pPr>
                      <a:r>
                        <a:rPr sz="1400" spc="-15" dirty="0">
                          <a:latin typeface="Carlito"/>
                          <a:cs typeface="Carlito"/>
                        </a:rPr>
                        <a:t>специальные занятия обучающихся, испытывающих </a:t>
                      </a:r>
                      <a:r>
                        <a:rPr sz="1400" spc="-20" dirty="0">
                          <a:latin typeface="Carlito"/>
                          <a:cs typeface="Carlito"/>
                        </a:rPr>
                        <a:t>затруднения </a:t>
                      </a:r>
                      <a:r>
                        <a:rPr sz="1400" dirty="0">
                          <a:latin typeface="Carlito"/>
                          <a:cs typeface="Carlito"/>
                        </a:rPr>
                        <a:t>в </a:t>
                      </a:r>
                      <a:r>
                        <a:rPr sz="1400" spc="-15" dirty="0">
                          <a:latin typeface="Carlito"/>
                          <a:cs typeface="Carlito"/>
                        </a:rPr>
                        <a:t>социальной</a:t>
                      </a:r>
                      <a:r>
                        <a:rPr sz="1400" spc="11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400" spc="-20" dirty="0">
                          <a:latin typeface="Carlito"/>
                          <a:cs typeface="Carlito"/>
                        </a:rPr>
                        <a:t>коммуникации;</a:t>
                      </a:r>
                      <a:endParaRPr sz="1400">
                        <a:latin typeface="Carlito"/>
                        <a:cs typeface="Carlito"/>
                      </a:endParaRPr>
                    </a:p>
                    <a:p>
                      <a:pPr marL="290195" indent="-285750">
                        <a:lnSpc>
                          <a:spcPct val="100000"/>
                        </a:lnSpc>
                        <a:buFont typeface="Wingdings"/>
                        <a:buChar char=""/>
                        <a:tabLst>
                          <a:tab pos="290195" algn="l"/>
                          <a:tab pos="290830" algn="l"/>
                        </a:tabLst>
                      </a:pPr>
                      <a:r>
                        <a:rPr sz="1400" spc="-15" dirty="0">
                          <a:latin typeface="Carlito"/>
                          <a:cs typeface="Carlito"/>
                        </a:rPr>
                        <a:t>специальные занятия обучающихся </a:t>
                      </a:r>
                      <a:r>
                        <a:rPr sz="1400" dirty="0">
                          <a:latin typeface="Carlito"/>
                          <a:cs typeface="Carlito"/>
                        </a:rPr>
                        <a:t>с </a:t>
                      </a:r>
                      <a:r>
                        <a:rPr sz="1400" spc="-15" dirty="0">
                          <a:latin typeface="Carlito"/>
                          <a:cs typeface="Carlito"/>
                        </a:rPr>
                        <a:t>ограниченными возможностями</a:t>
                      </a:r>
                      <a:r>
                        <a:rPr sz="1400" spc="-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400" spc="-15" dirty="0">
                          <a:latin typeface="Carlito"/>
                          <a:cs typeface="Carlito"/>
                        </a:rPr>
                        <a:t>здоровья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25701">
                <a:tc>
                  <a:txBody>
                    <a:bodyPr/>
                    <a:lstStyle/>
                    <a:p>
                      <a:pPr marL="182880">
                        <a:lnSpc>
                          <a:spcPts val="2295"/>
                        </a:lnSpc>
                      </a:pPr>
                      <a:r>
                        <a:rPr sz="2000" b="1" spc="-5" dirty="0">
                          <a:solidFill>
                            <a:srgbClr val="006FC0"/>
                          </a:solidFill>
                          <a:latin typeface="Carlito"/>
                          <a:cs typeface="Carlito"/>
                        </a:rPr>
                        <a:t>Преобладание</a:t>
                      </a:r>
                      <a:endParaRPr sz="2000">
                        <a:latin typeface="Carlito"/>
                        <a:cs typeface="Carlito"/>
                      </a:endParaRPr>
                    </a:p>
                    <a:p>
                      <a:pPr marL="182880">
                        <a:lnSpc>
                          <a:spcPct val="100000"/>
                        </a:lnSpc>
                      </a:pPr>
                      <a:r>
                        <a:rPr sz="2000" b="1" spc="-5" dirty="0">
                          <a:solidFill>
                            <a:srgbClr val="006FC0"/>
                          </a:solidFill>
                          <a:latin typeface="Carlito"/>
                          <a:cs typeface="Carlito"/>
                        </a:rPr>
                        <a:t>деятельности</a:t>
                      </a:r>
                      <a:endParaRPr sz="2000">
                        <a:latin typeface="Carlito"/>
                        <a:cs typeface="Carlito"/>
                      </a:endParaRPr>
                    </a:p>
                    <a:p>
                      <a:pPr marL="182880" marR="396240">
                        <a:lnSpc>
                          <a:spcPct val="100000"/>
                        </a:lnSpc>
                      </a:pPr>
                      <a:r>
                        <a:rPr sz="2000" b="1" dirty="0">
                          <a:solidFill>
                            <a:srgbClr val="006FC0"/>
                          </a:solidFill>
                          <a:latin typeface="Carlito"/>
                          <a:cs typeface="Carlito"/>
                        </a:rPr>
                        <a:t>ученических</a:t>
                      </a:r>
                      <a:r>
                        <a:rPr sz="2000" b="1" spc="-90" dirty="0">
                          <a:solidFill>
                            <a:srgbClr val="006FC0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2000" b="1" dirty="0">
                          <a:solidFill>
                            <a:srgbClr val="006FC0"/>
                          </a:solidFill>
                          <a:latin typeface="Carlito"/>
                          <a:cs typeface="Carlito"/>
                        </a:rPr>
                        <a:t>сообществ  и </a:t>
                      </a:r>
                      <a:r>
                        <a:rPr sz="2000" b="1" spc="-5" dirty="0">
                          <a:solidFill>
                            <a:srgbClr val="006FC0"/>
                          </a:solidFill>
                          <a:latin typeface="Carlito"/>
                          <a:cs typeface="Carlito"/>
                        </a:rPr>
                        <a:t>воспитательных  </a:t>
                      </a:r>
                      <a:r>
                        <a:rPr sz="2000" b="1" dirty="0">
                          <a:solidFill>
                            <a:srgbClr val="006FC0"/>
                          </a:solidFill>
                          <a:latin typeface="Carlito"/>
                          <a:cs typeface="Carlito"/>
                        </a:rPr>
                        <a:t>мероприятий</a:t>
                      </a:r>
                      <a:endParaRPr sz="20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0195" marR="288925" indent="-285115">
                        <a:lnSpc>
                          <a:spcPct val="100000"/>
                        </a:lnSpc>
                        <a:spcBef>
                          <a:spcPts val="890"/>
                        </a:spcBef>
                        <a:buFont typeface="Wingdings"/>
                        <a:buChar char=""/>
                        <a:tabLst>
                          <a:tab pos="290195" algn="l"/>
                          <a:tab pos="290830" algn="l"/>
                        </a:tabLst>
                      </a:pPr>
                      <a:r>
                        <a:rPr sz="1400" spc="-15" dirty="0">
                          <a:latin typeface="Carlito"/>
                          <a:cs typeface="Carlito"/>
                        </a:rPr>
                        <a:t>занятия обучающихся </a:t>
                      </a:r>
                      <a:r>
                        <a:rPr sz="1400" dirty="0">
                          <a:latin typeface="Carlito"/>
                          <a:cs typeface="Carlito"/>
                        </a:rPr>
                        <a:t>с </a:t>
                      </a:r>
                      <a:r>
                        <a:rPr sz="1400" spc="-20" dirty="0">
                          <a:latin typeface="Carlito"/>
                          <a:cs typeface="Carlito"/>
                        </a:rPr>
                        <a:t>педагогами, </a:t>
                      </a:r>
                      <a:r>
                        <a:rPr sz="1400" spc="-15" dirty="0">
                          <a:latin typeface="Carlito"/>
                          <a:cs typeface="Carlito"/>
                        </a:rPr>
                        <a:t>сопровождающими </a:t>
                      </a:r>
                      <a:r>
                        <a:rPr sz="1400" spc="-20" dirty="0">
                          <a:latin typeface="Carlito"/>
                          <a:cs typeface="Carlito"/>
                        </a:rPr>
                        <a:t>деятельность детских </a:t>
                      </a:r>
                      <a:r>
                        <a:rPr sz="1400" spc="-15" dirty="0">
                          <a:latin typeface="Carlito"/>
                          <a:cs typeface="Carlito"/>
                        </a:rPr>
                        <a:t>общественных  объединений </a:t>
                      </a:r>
                      <a:r>
                        <a:rPr sz="1400" dirty="0">
                          <a:latin typeface="Carlito"/>
                          <a:cs typeface="Carlito"/>
                        </a:rPr>
                        <a:t>и </a:t>
                      </a:r>
                      <a:r>
                        <a:rPr sz="1400" spc="-15" dirty="0">
                          <a:latin typeface="Carlito"/>
                          <a:cs typeface="Carlito"/>
                        </a:rPr>
                        <a:t>органов ученического</a:t>
                      </a:r>
                      <a:r>
                        <a:rPr sz="1400" spc="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400" spc="-15" dirty="0">
                          <a:latin typeface="Carlito"/>
                          <a:cs typeface="Carlito"/>
                        </a:rPr>
                        <a:t>самоуправления;</a:t>
                      </a:r>
                      <a:endParaRPr sz="1400">
                        <a:latin typeface="Carlito"/>
                        <a:cs typeface="Carlito"/>
                      </a:endParaRPr>
                    </a:p>
                    <a:p>
                      <a:pPr marL="290195" indent="-285750">
                        <a:lnSpc>
                          <a:spcPct val="100000"/>
                        </a:lnSpc>
                        <a:buFont typeface="Wingdings"/>
                        <a:buChar char=""/>
                        <a:tabLst>
                          <a:tab pos="290195" algn="l"/>
                          <a:tab pos="290830" algn="l"/>
                        </a:tabLst>
                      </a:pPr>
                      <a:r>
                        <a:rPr sz="1400" spc="-15" dirty="0">
                          <a:latin typeface="Carlito"/>
                          <a:cs typeface="Carlito"/>
                        </a:rPr>
                        <a:t>занятия обучающихся </a:t>
                      </a:r>
                      <a:r>
                        <a:rPr sz="1400" dirty="0">
                          <a:latin typeface="Carlito"/>
                          <a:cs typeface="Carlito"/>
                        </a:rPr>
                        <a:t>в </a:t>
                      </a:r>
                      <a:r>
                        <a:rPr sz="1400" spc="-20" dirty="0">
                          <a:latin typeface="Carlito"/>
                          <a:cs typeface="Carlito"/>
                        </a:rPr>
                        <a:t>рамках </a:t>
                      </a:r>
                      <a:r>
                        <a:rPr sz="1400" spc="-15" dirty="0">
                          <a:latin typeface="Carlito"/>
                          <a:cs typeface="Carlito"/>
                        </a:rPr>
                        <a:t>циклов специально организованных внеурочных</a:t>
                      </a:r>
                      <a:r>
                        <a:rPr sz="1400" spc="7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400" spc="-15" dirty="0">
                          <a:latin typeface="Carlito"/>
                          <a:cs typeface="Carlito"/>
                        </a:rPr>
                        <a:t>занятий,</a:t>
                      </a:r>
                      <a:endParaRPr sz="1400">
                        <a:latin typeface="Carlito"/>
                        <a:cs typeface="Carlito"/>
                      </a:endParaRPr>
                    </a:p>
                    <a:p>
                      <a:pPr marL="290195">
                        <a:lnSpc>
                          <a:spcPct val="100000"/>
                        </a:lnSpc>
                      </a:pPr>
                      <a:r>
                        <a:rPr sz="1400" spc="-15" dirty="0">
                          <a:latin typeface="Carlito"/>
                          <a:cs typeface="Carlito"/>
                        </a:rPr>
                        <a:t>посвященных актуальным социальным, нравственным </a:t>
                      </a:r>
                      <a:r>
                        <a:rPr sz="1400" spc="-20" dirty="0">
                          <a:latin typeface="Carlito"/>
                          <a:cs typeface="Carlito"/>
                        </a:rPr>
                        <a:t>проблемам </a:t>
                      </a:r>
                      <a:r>
                        <a:rPr sz="1400" spc="-15" dirty="0">
                          <a:latin typeface="Carlito"/>
                          <a:cs typeface="Carlito"/>
                        </a:rPr>
                        <a:t>современного</a:t>
                      </a:r>
                      <a:r>
                        <a:rPr sz="1400" spc="4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400" spc="-15" dirty="0">
                          <a:latin typeface="Carlito"/>
                          <a:cs typeface="Carlito"/>
                        </a:rPr>
                        <a:t>мира;</a:t>
                      </a:r>
                      <a:endParaRPr sz="1400">
                        <a:latin typeface="Carlito"/>
                        <a:cs typeface="Carlito"/>
                      </a:endParaRPr>
                    </a:p>
                    <a:p>
                      <a:pPr marL="290195" marR="937260" indent="-285115">
                        <a:lnSpc>
                          <a:spcPct val="100000"/>
                        </a:lnSpc>
                        <a:buFont typeface="Wingdings"/>
                        <a:buChar char=""/>
                        <a:tabLst>
                          <a:tab pos="328295" algn="l"/>
                          <a:tab pos="328930" algn="l"/>
                        </a:tabLst>
                      </a:pPr>
                      <a:r>
                        <a:rPr dirty="0"/>
                        <a:t>	</a:t>
                      </a:r>
                      <a:r>
                        <a:rPr sz="1400" spc="-15" dirty="0">
                          <a:latin typeface="Carlito"/>
                          <a:cs typeface="Carlito"/>
                        </a:rPr>
                        <a:t>занятия обучающихся </a:t>
                      </a:r>
                      <a:r>
                        <a:rPr sz="1400" dirty="0">
                          <a:latin typeface="Carlito"/>
                          <a:cs typeface="Carlito"/>
                        </a:rPr>
                        <a:t>в </a:t>
                      </a:r>
                      <a:r>
                        <a:rPr sz="1400" spc="-15" dirty="0">
                          <a:latin typeface="Carlito"/>
                          <a:cs typeface="Carlito"/>
                        </a:rPr>
                        <a:t>социально ориентированных объединениях: экологических,  волонтерских, </a:t>
                      </a:r>
                      <a:r>
                        <a:rPr sz="1400" spc="-25" dirty="0">
                          <a:latin typeface="Carlito"/>
                          <a:cs typeface="Carlito"/>
                        </a:rPr>
                        <a:t>трудовых </a:t>
                      </a:r>
                      <a:r>
                        <a:rPr sz="1400" dirty="0">
                          <a:latin typeface="Carlito"/>
                          <a:cs typeface="Carlito"/>
                        </a:rPr>
                        <a:t>и </a:t>
                      </a:r>
                      <a:r>
                        <a:rPr sz="1400" spc="-25" dirty="0">
                          <a:latin typeface="Carlito"/>
                          <a:cs typeface="Carlito"/>
                        </a:rPr>
                        <a:t>т.п.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1130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6757" y="17780"/>
            <a:ext cx="1051750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3399"/>
                </a:solidFill>
                <a:latin typeface="Carlito"/>
                <a:cs typeface="Carlito"/>
              </a:rPr>
              <a:t>Направления внеурочной </a:t>
            </a:r>
            <a:r>
              <a:rPr sz="1800" b="1" spc="-5" dirty="0">
                <a:solidFill>
                  <a:srgbClr val="003399"/>
                </a:solidFill>
                <a:latin typeface="Carlito"/>
                <a:cs typeface="Carlito"/>
              </a:rPr>
              <a:t>деятельности, </a:t>
            </a:r>
            <a:r>
              <a:rPr sz="1800" b="1" spc="-10" dirty="0">
                <a:solidFill>
                  <a:srgbClr val="003399"/>
                </a:solidFill>
                <a:latin typeface="Carlito"/>
                <a:cs typeface="Carlito"/>
              </a:rPr>
              <a:t>рекомендуемые </a:t>
            </a:r>
            <a:r>
              <a:rPr sz="1800" b="1" dirty="0">
                <a:solidFill>
                  <a:srgbClr val="003399"/>
                </a:solidFill>
                <a:latin typeface="Carlito"/>
                <a:cs typeface="Carlito"/>
              </a:rPr>
              <a:t>к включению в </a:t>
            </a:r>
            <a:r>
              <a:rPr sz="1800" b="1" spc="-5" dirty="0">
                <a:solidFill>
                  <a:srgbClr val="003399"/>
                </a:solidFill>
                <a:latin typeface="Carlito"/>
                <a:cs typeface="Carlito"/>
              </a:rPr>
              <a:t>план внеурочной</a:t>
            </a:r>
            <a:r>
              <a:rPr sz="1800" b="1" spc="-55" dirty="0">
                <a:solidFill>
                  <a:srgbClr val="003399"/>
                </a:solidFill>
                <a:latin typeface="Carlito"/>
                <a:cs typeface="Carlito"/>
              </a:rPr>
              <a:t> </a:t>
            </a:r>
            <a:r>
              <a:rPr sz="1800" b="1" spc="-5" dirty="0">
                <a:solidFill>
                  <a:srgbClr val="003399"/>
                </a:solidFill>
                <a:latin typeface="Carlito"/>
                <a:cs typeface="Carlito"/>
              </a:rPr>
              <a:t>деятельности</a:t>
            </a:r>
            <a:endParaRPr sz="1800">
              <a:latin typeface="Carlito"/>
              <a:cs typeface="Carlito"/>
            </a:endParaRPr>
          </a:p>
          <a:p>
            <a:pPr marR="12065" algn="ctr">
              <a:lnSpc>
                <a:spcPct val="100000"/>
              </a:lnSpc>
            </a:pPr>
            <a:r>
              <a:rPr sz="1800" b="1" spc="-5" dirty="0">
                <a:solidFill>
                  <a:srgbClr val="003399"/>
                </a:solidFill>
                <a:latin typeface="Carlito"/>
                <a:cs typeface="Carlito"/>
              </a:rPr>
              <a:t>образовательной</a:t>
            </a:r>
            <a:r>
              <a:rPr sz="1800" b="1" spc="-35" dirty="0">
                <a:solidFill>
                  <a:srgbClr val="003399"/>
                </a:solidFill>
                <a:latin typeface="Carlito"/>
                <a:cs typeface="Carlito"/>
              </a:rPr>
              <a:t> </a:t>
            </a:r>
            <a:r>
              <a:rPr sz="1800" b="1" spc="-5" dirty="0">
                <a:solidFill>
                  <a:srgbClr val="003399"/>
                </a:solidFill>
                <a:latin typeface="Carlito"/>
                <a:cs typeface="Carlito"/>
              </a:rPr>
              <a:t>организации</a:t>
            </a:r>
            <a:endParaRPr sz="1800">
              <a:latin typeface="Carlito"/>
              <a:cs typeface="Carlito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3571633"/>
              </p:ext>
            </p:extLst>
          </p:nvPr>
        </p:nvGraphicFramePr>
        <p:xfrm>
          <a:off x="107171" y="629412"/>
          <a:ext cx="11965305" cy="685432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8660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99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8055">
                <a:tc>
                  <a:txBody>
                    <a:bodyPr/>
                    <a:lstStyle/>
                    <a:p>
                      <a:pPr marL="262255" algn="ctr">
                        <a:lnSpc>
                          <a:spcPts val="1639"/>
                        </a:lnSpc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Направления</a:t>
                      </a:r>
                      <a:r>
                        <a:rPr sz="1400" b="1" spc="-5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внеурочной</a:t>
                      </a:r>
                      <a:endParaRPr sz="1400">
                        <a:latin typeface="Carlito"/>
                        <a:cs typeface="Carlito"/>
                      </a:endParaRPr>
                    </a:p>
                    <a:p>
                      <a:pPr marL="263525" algn="ctr">
                        <a:lnSpc>
                          <a:spcPts val="1670"/>
                        </a:lnSpc>
                        <a:spcBef>
                          <a:spcPts val="120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деятельности с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учетом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региональных</a:t>
                      </a:r>
                      <a:r>
                        <a:rPr sz="1400" b="1" spc="-12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подходов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301625" algn="ctr"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Основная цель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занятий</a:t>
                      </a:r>
                      <a:endParaRPr sz="1600">
                        <a:latin typeface="Carlito"/>
                        <a:cs typeface="Carlito"/>
                      </a:endParaRPr>
                    </a:p>
                  </a:txBody>
                  <a:tcPr marL="0" marR="0" marT="927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5491">
                <a:tc gridSpan="2">
                  <a:txBody>
                    <a:bodyPr/>
                    <a:lstStyle/>
                    <a:p>
                      <a:pPr marR="64135" algn="ctr">
                        <a:lnSpc>
                          <a:spcPts val="1835"/>
                        </a:lnSpc>
                      </a:pPr>
                      <a:r>
                        <a:rPr sz="1600" spc="-15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Часть, </a:t>
                      </a:r>
                      <a:r>
                        <a:rPr sz="1600" spc="-20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рекомендуемая </a:t>
                      </a:r>
                      <a:r>
                        <a:rPr sz="1600" b="1" spc="-15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для всех</a:t>
                      </a:r>
                      <a:r>
                        <a:rPr sz="1600" b="1" spc="55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600" spc="-20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обучающихся</a:t>
                      </a:r>
                      <a:endParaRPr sz="16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0290">
                <a:tc>
                  <a:txBody>
                    <a:bodyPr/>
                    <a:lstStyle/>
                    <a:p>
                      <a:pPr marL="259715" algn="ctr">
                        <a:lnSpc>
                          <a:spcPct val="100000"/>
                        </a:lnSpc>
                        <a:spcBef>
                          <a:spcPts val="1125"/>
                        </a:spcBef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«Разговоры о</a:t>
                      </a:r>
                      <a:r>
                        <a:rPr sz="1600" b="1" spc="1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важном</a:t>
                      </a:r>
                      <a:r>
                        <a:rPr sz="1600" b="1" i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»</a:t>
                      </a:r>
                      <a:endParaRPr sz="1600">
                        <a:latin typeface="Carlito"/>
                        <a:cs typeface="Carlito"/>
                      </a:endParaRPr>
                    </a:p>
                  </a:txBody>
                  <a:tcPr marL="0" marR="0" marT="1428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111760">
                        <a:lnSpc>
                          <a:spcPts val="1385"/>
                        </a:lnSpc>
                      </a:pPr>
                      <a:r>
                        <a:rPr sz="1200" spc="-1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развитие </a:t>
                      </a:r>
                      <a:r>
                        <a:rPr sz="1200" spc="-2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ценностного </a:t>
                      </a:r>
                      <a:r>
                        <a:rPr sz="1200" spc="-1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отношения </a:t>
                      </a:r>
                      <a:r>
                        <a:rPr sz="1200" spc="-2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обучающихся </a:t>
                      </a:r>
                      <a:r>
                        <a:rPr sz="120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к </a:t>
                      </a:r>
                      <a:r>
                        <a:rPr sz="1200" spc="-1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своей </a:t>
                      </a:r>
                      <a:r>
                        <a:rPr sz="1200" spc="-2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Родине </a:t>
                      </a:r>
                      <a:r>
                        <a:rPr sz="120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– </a:t>
                      </a:r>
                      <a:r>
                        <a:rPr sz="1200" spc="-2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России, населяющим </a:t>
                      </a:r>
                      <a:r>
                        <a:rPr sz="1200" spc="-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ее </a:t>
                      </a:r>
                      <a:r>
                        <a:rPr sz="1200" spc="-2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людям,</a:t>
                      </a:r>
                      <a:r>
                        <a:rPr sz="1200" spc="-1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200" spc="-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ее</a:t>
                      </a:r>
                      <a:endParaRPr sz="1200">
                        <a:latin typeface="Carlito"/>
                        <a:cs typeface="Carlito"/>
                      </a:endParaRPr>
                    </a:p>
                    <a:p>
                      <a:pPr marL="111760">
                        <a:lnSpc>
                          <a:spcPct val="100000"/>
                        </a:lnSpc>
                      </a:pPr>
                      <a:r>
                        <a:rPr sz="1200" spc="-2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уникальной </a:t>
                      </a:r>
                      <a:r>
                        <a:rPr sz="1200" spc="-1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истории, богатой </a:t>
                      </a:r>
                      <a:r>
                        <a:rPr sz="1200" spc="-2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природе </a:t>
                      </a:r>
                      <a:r>
                        <a:rPr sz="120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и </a:t>
                      </a:r>
                      <a:r>
                        <a:rPr sz="1200" spc="-2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великой</a:t>
                      </a:r>
                      <a:r>
                        <a:rPr sz="1200" spc="3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200" spc="-2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культуре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5970">
                <a:tc gridSpan="2">
                  <a:txBody>
                    <a:bodyPr/>
                    <a:lstStyle/>
                    <a:p>
                      <a:pPr marL="32384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600" spc="-15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Часть, </a:t>
                      </a:r>
                      <a:r>
                        <a:rPr sz="1600" spc="-20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рекомендуемая </a:t>
                      </a:r>
                      <a:r>
                        <a:rPr sz="1600" spc="-15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для </a:t>
                      </a:r>
                      <a:r>
                        <a:rPr sz="1600" spc="-20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обучающихся </a:t>
                      </a:r>
                      <a:r>
                        <a:rPr sz="1600" b="1" spc="-5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5-9</a:t>
                      </a:r>
                      <a:r>
                        <a:rPr sz="1600" b="1" spc="90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классов</a:t>
                      </a:r>
                      <a:endParaRPr sz="1600" dirty="0">
                        <a:latin typeface="Carlito"/>
                        <a:cs typeface="Carlito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5318">
                <a:tc>
                  <a:txBody>
                    <a:bodyPr/>
                    <a:lstStyle/>
                    <a:p>
                      <a:pPr marL="259079" algn="ctr">
                        <a:lnSpc>
                          <a:spcPct val="100000"/>
                        </a:lnSpc>
                        <a:spcBef>
                          <a:spcPts val="465"/>
                        </a:spcBef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Формирование функциональной грамотности</a:t>
                      </a:r>
                      <a:endParaRPr sz="1600">
                        <a:latin typeface="Carlito"/>
                        <a:cs typeface="Carlito"/>
                      </a:endParaRPr>
                    </a:p>
                  </a:txBody>
                  <a:tcPr marL="0" marR="0" marT="590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111760" marR="32575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200" spc="-1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развитие способности </a:t>
                      </a:r>
                      <a:r>
                        <a:rPr sz="1200" spc="-2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обучающихся </a:t>
                      </a:r>
                      <a:r>
                        <a:rPr sz="1200" spc="-1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применять приобретённые </a:t>
                      </a:r>
                      <a:r>
                        <a:rPr sz="1200" spc="-2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знания, </a:t>
                      </a:r>
                      <a:r>
                        <a:rPr sz="1200" spc="-1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умения </a:t>
                      </a:r>
                      <a:r>
                        <a:rPr sz="120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и </a:t>
                      </a:r>
                      <a:r>
                        <a:rPr sz="1200" spc="-1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навыки </a:t>
                      </a:r>
                      <a:r>
                        <a:rPr sz="1200" spc="-1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для </a:t>
                      </a:r>
                      <a:r>
                        <a:rPr sz="1200" spc="-1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решения  задач </a:t>
                      </a:r>
                      <a:r>
                        <a:rPr sz="120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в </a:t>
                      </a:r>
                      <a:r>
                        <a:rPr sz="1200" spc="-1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различных</a:t>
                      </a:r>
                      <a:r>
                        <a:rPr sz="1200" spc="-2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200" spc="-1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сферах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3170">
                <a:tc>
                  <a:txBody>
                    <a:bodyPr/>
                    <a:lstStyle/>
                    <a:p>
                      <a:pPr marL="261620" algn="ctr">
                        <a:lnSpc>
                          <a:spcPct val="100000"/>
                        </a:lnSpc>
                        <a:spcBef>
                          <a:spcPts val="985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«Информационная</a:t>
                      </a:r>
                      <a:r>
                        <a:rPr sz="1800" b="1" spc="-2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безопасность»</a:t>
                      </a:r>
                      <a:endParaRPr sz="1800" dirty="0">
                        <a:latin typeface="Carlito"/>
                        <a:cs typeface="Carlito"/>
                      </a:endParaRPr>
                    </a:p>
                    <a:p>
                      <a:pPr marL="260350"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200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(7/8/9</a:t>
                      </a:r>
                      <a:r>
                        <a:rPr sz="1200" spc="-1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200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классы)</a:t>
                      </a:r>
                      <a:endParaRPr sz="1200" dirty="0">
                        <a:latin typeface="Carlito"/>
                        <a:cs typeface="Carlito"/>
                      </a:endParaRPr>
                    </a:p>
                  </a:txBody>
                  <a:tcPr marL="0" marR="0" marT="1250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111760">
                        <a:lnSpc>
                          <a:spcPts val="1390"/>
                        </a:lnSpc>
                      </a:pPr>
                      <a:r>
                        <a:rPr sz="1200" spc="-1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профилактика негативных </a:t>
                      </a:r>
                      <a:r>
                        <a:rPr sz="1200" spc="-2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тенденций </a:t>
                      </a:r>
                      <a:r>
                        <a:rPr sz="120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в </a:t>
                      </a:r>
                      <a:r>
                        <a:rPr sz="1200" spc="-1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информационной </a:t>
                      </a:r>
                      <a:r>
                        <a:rPr sz="1200" spc="-2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культуре </a:t>
                      </a:r>
                      <a:r>
                        <a:rPr sz="1200" spc="-2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учащихся, </a:t>
                      </a:r>
                      <a:r>
                        <a:rPr sz="1200" spc="-1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повышения</a:t>
                      </a:r>
                      <a:r>
                        <a:rPr sz="1200" spc="13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200" spc="-1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защищенности</a:t>
                      </a:r>
                      <a:endParaRPr sz="1200">
                        <a:latin typeface="Carlito"/>
                        <a:cs typeface="Carlito"/>
                      </a:endParaRPr>
                    </a:p>
                    <a:p>
                      <a:pPr marL="111760">
                        <a:lnSpc>
                          <a:spcPct val="100000"/>
                        </a:lnSpc>
                      </a:pPr>
                      <a:r>
                        <a:rPr sz="1200" spc="-1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детей от информационных рисков </a:t>
                      </a:r>
                      <a:r>
                        <a:rPr sz="120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и</a:t>
                      </a:r>
                      <a:r>
                        <a:rPr sz="1200" spc="1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200" spc="-1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угроз,</a:t>
                      </a:r>
                      <a:endParaRPr sz="1200">
                        <a:latin typeface="Carlito"/>
                        <a:cs typeface="Carlito"/>
                      </a:endParaRPr>
                    </a:p>
                    <a:p>
                      <a:pPr marL="111760" marR="541020">
                        <a:lnSpc>
                          <a:spcPct val="100000"/>
                        </a:lnSpc>
                      </a:pPr>
                      <a:r>
                        <a:rPr sz="1200" spc="-1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формирование навыков своевременного распознавания онлайн-рисков </a:t>
                      </a:r>
                      <a:r>
                        <a:rPr sz="1200" spc="-2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(технического, контентного,  коммуникационного, потребительского </a:t>
                      </a:r>
                      <a:r>
                        <a:rPr sz="1200" spc="-1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характера </a:t>
                      </a:r>
                      <a:r>
                        <a:rPr sz="120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и </a:t>
                      </a:r>
                      <a:r>
                        <a:rPr sz="1200" spc="-1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риска</a:t>
                      </a:r>
                      <a:r>
                        <a:rPr sz="1200" spc="6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200" spc="-1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интернет-зависимости)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5490">
                <a:tc gridSpan="2">
                  <a:txBody>
                    <a:bodyPr/>
                    <a:lstStyle/>
                    <a:p>
                      <a:pPr marL="33655" algn="ctr">
                        <a:lnSpc>
                          <a:spcPts val="1835"/>
                        </a:lnSpc>
                      </a:pPr>
                      <a:r>
                        <a:rPr sz="1600" spc="-15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Часть, </a:t>
                      </a:r>
                      <a:r>
                        <a:rPr sz="1600" spc="-20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рекомендуемая </a:t>
                      </a:r>
                      <a:r>
                        <a:rPr sz="1600" spc="-15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для </a:t>
                      </a:r>
                      <a:r>
                        <a:rPr sz="1600" spc="-20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обучающихся </a:t>
                      </a:r>
                      <a:r>
                        <a:rPr sz="1600" b="1" spc="-20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10-11</a:t>
                      </a:r>
                      <a:r>
                        <a:rPr sz="1600" b="1" spc="105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600" b="1" spc="-15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классов</a:t>
                      </a:r>
                      <a:endParaRPr sz="16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7411">
                <a:tc>
                  <a:txBody>
                    <a:bodyPr/>
                    <a:lstStyle/>
                    <a:p>
                      <a:pPr marL="260350" algn="ct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«Нравственные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основы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семейной</a:t>
                      </a:r>
                      <a:r>
                        <a:rPr sz="1600" b="1" spc="-4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жизни»</a:t>
                      </a:r>
                      <a:endParaRPr sz="1600">
                        <a:latin typeface="Carlito"/>
                        <a:cs typeface="Carlito"/>
                      </a:endParaRPr>
                    </a:p>
                  </a:txBody>
                  <a:tcPr marL="0" marR="0" marT="488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111760">
                        <a:lnSpc>
                          <a:spcPts val="1390"/>
                        </a:lnSpc>
                      </a:pPr>
                      <a:r>
                        <a:rPr sz="1200" spc="-1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формирование </a:t>
                      </a:r>
                      <a:r>
                        <a:rPr sz="120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у </a:t>
                      </a:r>
                      <a:r>
                        <a:rPr sz="1200" spc="-2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обучающихся </a:t>
                      </a:r>
                      <a:r>
                        <a:rPr sz="1200" spc="-1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ответственного отношения </a:t>
                      </a:r>
                      <a:r>
                        <a:rPr sz="120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к </a:t>
                      </a:r>
                      <a:r>
                        <a:rPr sz="1200" spc="-1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созданию семьи </a:t>
                      </a:r>
                      <a:r>
                        <a:rPr sz="1200" spc="-1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на </a:t>
                      </a:r>
                      <a:r>
                        <a:rPr sz="1200" spc="-1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основе</a:t>
                      </a:r>
                      <a:r>
                        <a:rPr sz="1200" spc="10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200" spc="-1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осознанного</a:t>
                      </a:r>
                      <a:endParaRPr sz="1200">
                        <a:latin typeface="Carlito"/>
                        <a:cs typeface="Carlito"/>
                      </a:endParaRPr>
                    </a:p>
                    <a:p>
                      <a:pPr marL="111760">
                        <a:lnSpc>
                          <a:spcPts val="1400"/>
                        </a:lnSpc>
                      </a:pPr>
                      <a:r>
                        <a:rPr sz="1200" spc="-1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принятия </a:t>
                      </a:r>
                      <a:r>
                        <a:rPr sz="1200" spc="-1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ими </a:t>
                      </a:r>
                      <a:r>
                        <a:rPr sz="1200" spc="-1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традиционных семейных</a:t>
                      </a:r>
                      <a:r>
                        <a:rPr sz="1200" spc="3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200" spc="-2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ценностей.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34364">
                <a:tc>
                  <a:txBody>
                    <a:bodyPr/>
                    <a:lstStyle/>
                    <a:p>
                      <a:pPr marL="258445" algn="ctr">
                        <a:lnSpc>
                          <a:spcPct val="100000"/>
                        </a:lnSpc>
                        <a:spcBef>
                          <a:spcPts val="725"/>
                        </a:spcBef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«Жизнь ученических</a:t>
                      </a:r>
                      <a:r>
                        <a:rPr sz="1600" b="1" spc="2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сообществ»</a:t>
                      </a:r>
                      <a:endParaRPr sz="1600" dirty="0">
                        <a:latin typeface="Carlito"/>
                        <a:cs typeface="Carlito"/>
                      </a:endParaRPr>
                    </a:p>
                  </a:txBody>
                  <a:tcPr marL="0" marR="0" marT="920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11176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200" spc="-1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формирование </a:t>
                      </a:r>
                      <a:r>
                        <a:rPr sz="1200" spc="-2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коммуникативной </a:t>
                      </a:r>
                      <a:r>
                        <a:rPr sz="1200" spc="-1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компетенции </a:t>
                      </a:r>
                      <a:r>
                        <a:rPr sz="120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и</a:t>
                      </a:r>
                      <a:r>
                        <a:rPr sz="1200" spc="4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200" spc="-1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развитие</a:t>
                      </a:r>
                      <a:endParaRPr sz="1200">
                        <a:latin typeface="Carlito"/>
                        <a:cs typeface="Carlito"/>
                      </a:endParaRPr>
                    </a:p>
                    <a:p>
                      <a:pPr marL="111760">
                        <a:lnSpc>
                          <a:spcPct val="100000"/>
                        </a:lnSpc>
                      </a:pPr>
                      <a:r>
                        <a:rPr sz="1200" spc="-1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позитивных социально-ценностных установок, обеспечивающих учащимся</a:t>
                      </a:r>
                      <a:r>
                        <a:rPr sz="1200" spc="13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200" spc="-1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умение</a:t>
                      </a:r>
                      <a:endParaRPr sz="1200">
                        <a:latin typeface="Carlito"/>
                        <a:cs typeface="Carlito"/>
                      </a:endParaRPr>
                    </a:p>
                    <a:p>
                      <a:pPr marL="111760">
                        <a:lnSpc>
                          <a:spcPct val="100000"/>
                        </a:lnSpc>
                      </a:pPr>
                      <a:r>
                        <a:rPr sz="1200" spc="-1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учиться, способность </a:t>
                      </a:r>
                      <a:r>
                        <a:rPr sz="120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к </a:t>
                      </a:r>
                      <a:r>
                        <a:rPr sz="1200" spc="-1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саморазвитию </a:t>
                      </a:r>
                      <a:r>
                        <a:rPr sz="120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и</a:t>
                      </a:r>
                      <a:r>
                        <a:rPr sz="1200" spc="4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200" spc="-1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самосовершенствованию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5971">
                <a:tc gridSpan="2">
                  <a:txBody>
                    <a:bodyPr/>
                    <a:lstStyle/>
                    <a:p>
                      <a:pPr marL="33655" algn="ctr">
                        <a:lnSpc>
                          <a:spcPts val="2065"/>
                        </a:lnSpc>
                      </a:pPr>
                      <a:r>
                        <a:rPr sz="1800" b="1" spc="-15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Вариативная часть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87413">
                <a:tc>
                  <a:txBody>
                    <a:bodyPr/>
                    <a:lstStyle/>
                    <a:p>
                      <a:pPr marL="461645">
                        <a:lnSpc>
                          <a:spcPts val="1825"/>
                        </a:lnSpc>
                      </a:pPr>
                      <a:r>
                        <a:rPr sz="1200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ВД, направленная на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усиление содержания</a:t>
                      </a:r>
                      <a:r>
                        <a:rPr sz="1600" b="1" spc="4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профиля</a:t>
                      </a:r>
                      <a:endParaRPr sz="1600">
                        <a:latin typeface="Carlito"/>
                        <a:cs typeface="Carlito"/>
                      </a:endParaRPr>
                    </a:p>
                    <a:p>
                      <a:pPr marL="198120">
                        <a:lnSpc>
                          <a:spcPts val="1914"/>
                        </a:lnSpc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обучения</a:t>
                      </a:r>
                      <a:r>
                        <a:rPr sz="1200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, углубленного изучения 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предметов;</a:t>
                      </a:r>
                      <a:r>
                        <a:rPr sz="1200" spc="2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200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профориентацию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111760">
                        <a:lnSpc>
                          <a:spcPct val="100000"/>
                        </a:lnSpc>
                      </a:pPr>
                      <a:r>
                        <a:rPr sz="1200" spc="-2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интеллектуальное </a:t>
                      </a:r>
                      <a:r>
                        <a:rPr sz="120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и </a:t>
                      </a:r>
                      <a:r>
                        <a:rPr sz="1200" spc="-2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общекультурное </a:t>
                      </a:r>
                      <a:r>
                        <a:rPr sz="1200" spc="-1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развитие</a:t>
                      </a:r>
                      <a:r>
                        <a:rPr sz="1200" spc="4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200" spc="-2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обучающихся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84517">
                <a:tc>
                  <a:txBody>
                    <a:bodyPr/>
                    <a:lstStyle/>
                    <a:p>
                      <a:pPr marL="260985" algn="ctr">
                        <a:lnSpc>
                          <a:spcPts val="1814"/>
                        </a:lnSpc>
                      </a:pPr>
                      <a:r>
                        <a:rPr sz="1200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ВД, направленная на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творческое и</a:t>
                      </a:r>
                      <a:r>
                        <a:rPr sz="1600" b="1" spc="2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физическое</a:t>
                      </a:r>
                      <a:endParaRPr sz="1600" dirty="0">
                        <a:latin typeface="Carlito"/>
                        <a:cs typeface="Carlito"/>
                      </a:endParaRPr>
                    </a:p>
                    <a:p>
                      <a:pPr marR="67310" algn="ctr">
                        <a:lnSpc>
                          <a:spcPts val="1900"/>
                        </a:lnSpc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развитие </a:t>
                      </a:r>
                      <a:r>
                        <a:rPr sz="1200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обучающихся</a:t>
                      </a:r>
                      <a:endParaRPr sz="1200" dirty="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111760" marR="17907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200" spc="-2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удовлетворение </a:t>
                      </a:r>
                      <a:r>
                        <a:rPr sz="1200" spc="-1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интересов </a:t>
                      </a:r>
                      <a:r>
                        <a:rPr sz="120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и </a:t>
                      </a:r>
                      <a:r>
                        <a:rPr sz="1200" spc="-1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потребностей </a:t>
                      </a:r>
                      <a:r>
                        <a:rPr sz="1200" spc="-2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обучающихся </a:t>
                      </a:r>
                      <a:r>
                        <a:rPr sz="120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в </a:t>
                      </a:r>
                      <a:r>
                        <a:rPr sz="1200" spc="-1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творческом </a:t>
                      </a:r>
                      <a:r>
                        <a:rPr sz="120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и </a:t>
                      </a:r>
                      <a:r>
                        <a:rPr sz="1200" spc="-2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физическом </a:t>
                      </a:r>
                      <a:r>
                        <a:rPr sz="1200" spc="-1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развитии, </a:t>
                      </a:r>
                      <a:r>
                        <a:rPr sz="1200" spc="-1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помощь </a:t>
                      </a:r>
                      <a:r>
                        <a:rPr sz="120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в  </a:t>
                      </a:r>
                      <a:r>
                        <a:rPr sz="1200" spc="-1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самореализации, раскрытии </a:t>
                      </a:r>
                      <a:r>
                        <a:rPr sz="120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и </a:t>
                      </a:r>
                      <a:r>
                        <a:rPr sz="1200" spc="-1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развитии способностей </a:t>
                      </a:r>
                      <a:r>
                        <a:rPr sz="120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и</a:t>
                      </a:r>
                      <a:r>
                        <a:rPr sz="1200" spc="5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200" spc="-1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талантов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50303">
                <a:tc>
                  <a:txBody>
                    <a:bodyPr/>
                    <a:lstStyle/>
                    <a:p>
                      <a:pPr marL="1788160" marR="643890" indent="-876935">
                        <a:lnSpc>
                          <a:spcPts val="1910"/>
                        </a:lnSpc>
                        <a:spcBef>
                          <a:spcPts val="229"/>
                        </a:spcBef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Деятельность детских общественных  объединений</a:t>
                      </a:r>
                      <a:endParaRPr sz="1600">
                        <a:latin typeface="Carlito"/>
                        <a:cs typeface="Carlito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111760" marR="233045">
                        <a:lnSpc>
                          <a:spcPts val="1440"/>
                        </a:lnSpc>
                      </a:pPr>
                      <a:r>
                        <a:rPr sz="1200" spc="-1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развитие важных </a:t>
                      </a:r>
                      <a:r>
                        <a:rPr sz="1200" spc="-1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для </a:t>
                      </a:r>
                      <a:r>
                        <a:rPr sz="1200" spc="-1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жизни </a:t>
                      </a:r>
                      <a:r>
                        <a:rPr sz="1200" spc="-2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подрастающего человека </a:t>
                      </a:r>
                      <a:r>
                        <a:rPr sz="1200" spc="-1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социальных умений </a:t>
                      </a:r>
                      <a:r>
                        <a:rPr sz="120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– </a:t>
                      </a:r>
                      <a:r>
                        <a:rPr sz="1200" spc="-1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заботиться </a:t>
                      </a:r>
                      <a:r>
                        <a:rPr sz="120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о </a:t>
                      </a:r>
                      <a:r>
                        <a:rPr sz="1200" spc="-1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других </a:t>
                      </a:r>
                      <a:r>
                        <a:rPr sz="120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и  </a:t>
                      </a:r>
                      <a:r>
                        <a:rPr sz="1200" spc="-1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организовывать свою собственную </a:t>
                      </a:r>
                      <a:r>
                        <a:rPr sz="1200" spc="-2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деятельность, </a:t>
                      </a:r>
                      <a:r>
                        <a:rPr sz="1200" spc="-1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лидировать </a:t>
                      </a:r>
                      <a:r>
                        <a:rPr sz="120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и </a:t>
                      </a:r>
                      <a:r>
                        <a:rPr sz="1200" spc="-2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подчиняться, </a:t>
                      </a:r>
                      <a:r>
                        <a:rPr sz="1200" spc="-1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брать </a:t>
                      </a:r>
                      <a:r>
                        <a:rPr sz="1200" spc="-1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на </a:t>
                      </a:r>
                      <a:r>
                        <a:rPr sz="1200" spc="-1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себя инициативу </a:t>
                      </a:r>
                      <a:r>
                        <a:rPr sz="120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и  </a:t>
                      </a:r>
                      <a:r>
                        <a:rPr sz="1200" spc="-1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нести ответственность, отстаивать свою точку зрения </a:t>
                      </a:r>
                      <a:r>
                        <a:rPr sz="120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и </a:t>
                      </a:r>
                      <a:r>
                        <a:rPr sz="1200" spc="-1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принимать другие точки</a:t>
                      </a:r>
                      <a:r>
                        <a:rPr sz="1200" spc="2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200" spc="-1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зрения.</a:t>
                      </a:r>
                      <a:endParaRPr sz="1200" dirty="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620" y="550163"/>
            <a:ext cx="5034280" cy="5581015"/>
            <a:chOff x="7620" y="550163"/>
            <a:chExt cx="5034280" cy="5581015"/>
          </a:xfrm>
        </p:grpSpPr>
        <p:sp>
          <p:nvSpPr>
            <p:cNvPr id="3" name="object 3"/>
            <p:cNvSpPr/>
            <p:nvPr/>
          </p:nvSpPr>
          <p:spPr>
            <a:xfrm>
              <a:off x="7620" y="1095485"/>
              <a:ext cx="4512563" cy="404855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81227" y="550163"/>
              <a:ext cx="909955" cy="871855"/>
            </a:xfrm>
            <a:custGeom>
              <a:avLst/>
              <a:gdLst/>
              <a:ahLst/>
              <a:cxnLst/>
              <a:rect l="l" t="t" r="r" b="b"/>
              <a:pathLst>
                <a:path w="909955" h="871855">
                  <a:moveTo>
                    <a:pt x="764413" y="0"/>
                  </a:moveTo>
                  <a:lnTo>
                    <a:pt x="145262" y="0"/>
                  </a:lnTo>
                  <a:lnTo>
                    <a:pt x="99352" y="7365"/>
                  </a:lnTo>
                  <a:lnTo>
                    <a:pt x="59474" y="28066"/>
                  </a:lnTo>
                  <a:lnTo>
                    <a:pt x="28028" y="59436"/>
                  </a:lnTo>
                  <a:lnTo>
                    <a:pt x="7404" y="99313"/>
                  </a:lnTo>
                  <a:lnTo>
                    <a:pt x="0" y="145287"/>
                  </a:lnTo>
                  <a:lnTo>
                    <a:pt x="0" y="726313"/>
                  </a:lnTo>
                  <a:lnTo>
                    <a:pt x="7404" y="772287"/>
                  </a:lnTo>
                  <a:lnTo>
                    <a:pt x="28028" y="812164"/>
                  </a:lnTo>
                  <a:lnTo>
                    <a:pt x="59474" y="843534"/>
                  </a:lnTo>
                  <a:lnTo>
                    <a:pt x="99352" y="864235"/>
                  </a:lnTo>
                  <a:lnTo>
                    <a:pt x="145262" y="871601"/>
                  </a:lnTo>
                  <a:lnTo>
                    <a:pt x="764413" y="871601"/>
                  </a:lnTo>
                  <a:lnTo>
                    <a:pt x="810387" y="864235"/>
                  </a:lnTo>
                  <a:lnTo>
                    <a:pt x="850265" y="843534"/>
                  </a:lnTo>
                  <a:lnTo>
                    <a:pt x="881634" y="812164"/>
                  </a:lnTo>
                  <a:lnTo>
                    <a:pt x="902335" y="772287"/>
                  </a:lnTo>
                  <a:lnTo>
                    <a:pt x="909701" y="726313"/>
                  </a:lnTo>
                  <a:lnTo>
                    <a:pt x="909701" y="145287"/>
                  </a:lnTo>
                  <a:lnTo>
                    <a:pt x="902335" y="99313"/>
                  </a:lnTo>
                  <a:lnTo>
                    <a:pt x="881634" y="59436"/>
                  </a:lnTo>
                  <a:lnTo>
                    <a:pt x="850265" y="28066"/>
                  </a:lnTo>
                  <a:lnTo>
                    <a:pt x="810387" y="7365"/>
                  </a:lnTo>
                  <a:lnTo>
                    <a:pt x="764413" y="0"/>
                  </a:lnTo>
                  <a:close/>
                </a:path>
              </a:pathLst>
            </a:custGeom>
            <a:solidFill>
              <a:srgbClr val="6C21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08304" y="719327"/>
              <a:ext cx="580644" cy="50749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700271" y="4774692"/>
              <a:ext cx="549910" cy="549910"/>
            </a:xfrm>
            <a:custGeom>
              <a:avLst/>
              <a:gdLst/>
              <a:ahLst/>
              <a:cxnLst/>
              <a:rect l="l" t="t" r="r" b="b"/>
              <a:pathLst>
                <a:path w="549910" h="549910">
                  <a:moveTo>
                    <a:pt x="274827" y="0"/>
                  </a:moveTo>
                  <a:lnTo>
                    <a:pt x="225425" y="4444"/>
                  </a:lnTo>
                  <a:lnTo>
                    <a:pt x="178942" y="17144"/>
                  </a:lnTo>
                  <a:lnTo>
                    <a:pt x="136143" y="37591"/>
                  </a:lnTo>
                  <a:lnTo>
                    <a:pt x="97789" y="64642"/>
                  </a:lnTo>
                  <a:lnTo>
                    <a:pt x="64642" y="97789"/>
                  </a:lnTo>
                  <a:lnTo>
                    <a:pt x="37591" y="136143"/>
                  </a:lnTo>
                  <a:lnTo>
                    <a:pt x="17144" y="178942"/>
                  </a:lnTo>
                  <a:lnTo>
                    <a:pt x="4444" y="225424"/>
                  </a:lnTo>
                  <a:lnTo>
                    <a:pt x="0" y="274827"/>
                  </a:lnTo>
                  <a:lnTo>
                    <a:pt x="4444" y="324357"/>
                  </a:lnTo>
                  <a:lnTo>
                    <a:pt x="17144" y="370839"/>
                  </a:lnTo>
                  <a:lnTo>
                    <a:pt x="37591" y="413638"/>
                  </a:lnTo>
                  <a:lnTo>
                    <a:pt x="64642" y="451992"/>
                  </a:lnTo>
                  <a:lnTo>
                    <a:pt x="97789" y="485139"/>
                  </a:lnTo>
                  <a:lnTo>
                    <a:pt x="136143" y="512190"/>
                  </a:lnTo>
                  <a:lnTo>
                    <a:pt x="178942" y="532637"/>
                  </a:lnTo>
                  <a:lnTo>
                    <a:pt x="225425" y="545337"/>
                  </a:lnTo>
                  <a:lnTo>
                    <a:pt x="274827" y="549782"/>
                  </a:lnTo>
                  <a:lnTo>
                    <a:pt x="324357" y="545337"/>
                  </a:lnTo>
                  <a:lnTo>
                    <a:pt x="370839" y="532637"/>
                  </a:lnTo>
                  <a:lnTo>
                    <a:pt x="413638" y="512190"/>
                  </a:lnTo>
                  <a:lnTo>
                    <a:pt x="451992" y="485139"/>
                  </a:lnTo>
                  <a:lnTo>
                    <a:pt x="485139" y="451992"/>
                  </a:lnTo>
                  <a:lnTo>
                    <a:pt x="512190" y="413638"/>
                  </a:lnTo>
                  <a:lnTo>
                    <a:pt x="532638" y="370839"/>
                  </a:lnTo>
                  <a:lnTo>
                    <a:pt x="545338" y="324357"/>
                  </a:lnTo>
                  <a:lnTo>
                    <a:pt x="549782" y="274827"/>
                  </a:lnTo>
                  <a:lnTo>
                    <a:pt x="545338" y="225424"/>
                  </a:lnTo>
                  <a:lnTo>
                    <a:pt x="532638" y="178942"/>
                  </a:lnTo>
                  <a:lnTo>
                    <a:pt x="512190" y="136143"/>
                  </a:lnTo>
                  <a:lnTo>
                    <a:pt x="485139" y="97789"/>
                  </a:lnTo>
                  <a:lnTo>
                    <a:pt x="451992" y="64642"/>
                  </a:lnTo>
                  <a:lnTo>
                    <a:pt x="413638" y="37591"/>
                  </a:lnTo>
                  <a:lnTo>
                    <a:pt x="370839" y="17144"/>
                  </a:lnTo>
                  <a:lnTo>
                    <a:pt x="324357" y="4444"/>
                  </a:lnTo>
                  <a:lnTo>
                    <a:pt x="274827" y="0"/>
                  </a:lnTo>
                  <a:close/>
                </a:path>
              </a:pathLst>
            </a:custGeom>
            <a:solidFill>
              <a:srgbClr val="FFB5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512564" y="1988819"/>
              <a:ext cx="528827" cy="49987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565903" y="3622547"/>
              <a:ext cx="422148" cy="44195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506468" y="5090160"/>
              <a:ext cx="530351" cy="49834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573523" y="972312"/>
              <a:ext cx="411479" cy="43433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84047" y="5541263"/>
              <a:ext cx="3922776" cy="58978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11879706" y="6495389"/>
            <a:ext cx="114300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-10" dirty="0">
                <a:solidFill>
                  <a:srgbClr val="878787"/>
                </a:solidFill>
                <a:latin typeface="Carlito"/>
                <a:cs typeface="Carlito"/>
              </a:rPr>
              <a:t>17</a:t>
            </a:r>
            <a:endParaRPr sz="700">
              <a:latin typeface="Carlito"/>
              <a:cs typeface="Carlito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047113" y="143636"/>
            <a:ext cx="480695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dirty="0">
                <a:solidFill>
                  <a:srgbClr val="575757"/>
                </a:solidFill>
                <a:latin typeface="Carlito"/>
                <a:cs typeface="Carlito"/>
              </a:rPr>
              <a:t>ВНЕУРОЧНАЯ</a:t>
            </a:r>
            <a:r>
              <a:rPr sz="3000" spc="-60" dirty="0">
                <a:solidFill>
                  <a:srgbClr val="575757"/>
                </a:solidFill>
                <a:latin typeface="Carlito"/>
                <a:cs typeface="Carlito"/>
              </a:rPr>
              <a:t> </a:t>
            </a:r>
            <a:r>
              <a:rPr sz="3000" spc="-5" dirty="0">
                <a:solidFill>
                  <a:srgbClr val="575757"/>
                </a:solidFill>
                <a:latin typeface="Carlito"/>
                <a:cs typeface="Carlito"/>
              </a:rPr>
              <a:t>ДЕЯТЕЛЬНОСТЬ</a:t>
            </a:r>
            <a:endParaRPr sz="3000">
              <a:latin typeface="Carlito"/>
              <a:cs typeface="Carlito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042408" y="2006345"/>
            <a:ext cx="2908300" cy="8801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solidFill>
                  <a:srgbClr val="211F1F"/>
                </a:solidFill>
                <a:latin typeface="Carlito"/>
                <a:cs typeface="Carlito"/>
              </a:rPr>
              <a:t>Примерная рабочая программа </a:t>
            </a:r>
            <a:r>
              <a:rPr sz="1400" dirty="0">
                <a:solidFill>
                  <a:srgbClr val="211F1F"/>
                </a:solidFill>
                <a:latin typeface="Carlito"/>
                <a:cs typeface="Carlito"/>
              </a:rPr>
              <a:t>курса  внеурочной</a:t>
            </a:r>
            <a:r>
              <a:rPr sz="1400" spc="-10" dirty="0">
                <a:solidFill>
                  <a:srgbClr val="211F1F"/>
                </a:solidFill>
                <a:latin typeface="Carlito"/>
                <a:cs typeface="Carlito"/>
              </a:rPr>
              <a:t> </a:t>
            </a:r>
            <a:r>
              <a:rPr sz="1400" spc="-5" dirty="0">
                <a:solidFill>
                  <a:srgbClr val="211F1F"/>
                </a:solidFill>
                <a:latin typeface="Carlito"/>
                <a:cs typeface="Carlito"/>
              </a:rPr>
              <a:t>деятельности</a:t>
            </a:r>
            <a:endParaRPr sz="14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1400" spc="-5" dirty="0">
                <a:solidFill>
                  <a:srgbClr val="211F1F"/>
                </a:solidFill>
                <a:latin typeface="Carlito"/>
                <a:cs typeface="Carlito"/>
              </a:rPr>
              <a:t>«Профориентация» </a:t>
            </a:r>
            <a:r>
              <a:rPr sz="1400" dirty="0">
                <a:solidFill>
                  <a:srgbClr val="211F1F"/>
                </a:solidFill>
                <a:latin typeface="Carlito"/>
                <a:cs typeface="Carlito"/>
              </a:rPr>
              <a:t>(основное</a:t>
            </a:r>
            <a:r>
              <a:rPr sz="1400" spc="-20" dirty="0">
                <a:solidFill>
                  <a:srgbClr val="211F1F"/>
                </a:solidFill>
                <a:latin typeface="Carlito"/>
                <a:cs typeface="Carlito"/>
              </a:rPr>
              <a:t> </a:t>
            </a:r>
            <a:r>
              <a:rPr sz="1400" dirty="0">
                <a:solidFill>
                  <a:srgbClr val="211F1F"/>
                </a:solidFill>
                <a:latin typeface="Carlito"/>
                <a:cs typeface="Carlito"/>
              </a:rPr>
              <a:t>общее</a:t>
            </a:r>
            <a:endParaRPr sz="14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211F1F"/>
                </a:solidFill>
                <a:latin typeface="Carlito"/>
                <a:cs typeface="Carlito"/>
              </a:rPr>
              <a:t>образование)</a:t>
            </a:r>
            <a:endParaRPr sz="1400">
              <a:latin typeface="Carlito"/>
              <a:cs typeface="Carlito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761856" y="1985899"/>
            <a:ext cx="2900680" cy="13068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solidFill>
                  <a:srgbClr val="211F1F"/>
                </a:solidFill>
                <a:latin typeface="Carlito"/>
                <a:cs typeface="Carlito"/>
              </a:rPr>
              <a:t>Примерная рабочая программа курса  внеурочной</a:t>
            </a:r>
            <a:r>
              <a:rPr sz="1400" spc="-10" dirty="0">
                <a:solidFill>
                  <a:srgbClr val="211F1F"/>
                </a:solidFill>
                <a:latin typeface="Carlito"/>
                <a:cs typeface="Carlito"/>
              </a:rPr>
              <a:t> деятельности</a:t>
            </a:r>
            <a:endParaRPr sz="1400">
              <a:latin typeface="Carlito"/>
              <a:cs typeface="Carlito"/>
            </a:endParaRPr>
          </a:p>
          <a:p>
            <a:pPr marL="12700" marR="570865">
              <a:lnSpc>
                <a:spcPct val="100000"/>
              </a:lnSpc>
            </a:pPr>
            <a:r>
              <a:rPr sz="1400" spc="-10" dirty="0">
                <a:solidFill>
                  <a:srgbClr val="211F1F"/>
                </a:solidFill>
                <a:latin typeface="Carlito"/>
                <a:cs typeface="Carlito"/>
              </a:rPr>
              <a:t>«Проектно-исследовательская  деятельность:</a:t>
            </a:r>
            <a:r>
              <a:rPr sz="1400" spc="-20" dirty="0">
                <a:solidFill>
                  <a:srgbClr val="211F1F"/>
                </a:solidFill>
                <a:latin typeface="Carlito"/>
                <a:cs typeface="Carlito"/>
              </a:rPr>
              <a:t> </a:t>
            </a:r>
            <a:r>
              <a:rPr sz="1400" spc="-5" dirty="0">
                <a:solidFill>
                  <a:srgbClr val="211F1F"/>
                </a:solidFill>
                <a:latin typeface="Carlito"/>
                <a:cs typeface="Carlito"/>
              </a:rPr>
              <a:t>гуманитарное</a:t>
            </a:r>
            <a:endParaRPr sz="14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1400" spc="-5" dirty="0">
                <a:solidFill>
                  <a:srgbClr val="211F1F"/>
                </a:solidFill>
                <a:latin typeface="Carlito"/>
                <a:cs typeface="Carlito"/>
              </a:rPr>
              <a:t>направление» (основное</a:t>
            </a:r>
            <a:r>
              <a:rPr sz="1400" spc="-40" dirty="0">
                <a:solidFill>
                  <a:srgbClr val="211F1F"/>
                </a:solidFill>
                <a:latin typeface="Carlito"/>
                <a:cs typeface="Carlito"/>
              </a:rPr>
              <a:t> </a:t>
            </a:r>
            <a:r>
              <a:rPr sz="1400" spc="-5" dirty="0">
                <a:solidFill>
                  <a:srgbClr val="211F1F"/>
                </a:solidFill>
                <a:latin typeface="Carlito"/>
                <a:cs typeface="Carlito"/>
              </a:rPr>
              <a:t>общее</a:t>
            </a:r>
            <a:endParaRPr sz="14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1400" spc="-5" dirty="0">
                <a:solidFill>
                  <a:srgbClr val="211F1F"/>
                </a:solidFill>
                <a:latin typeface="Carlito"/>
                <a:cs typeface="Carlito"/>
              </a:rPr>
              <a:t>образование)</a:t>
            </a:r>
            <a:endParaRPr sz="1400">
              <a:latin typeface="Carlito"/>
              <a:cs typeface="Carlito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761856" y="3456813"/>
            <a:ext cx="2966085" cy="8801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solidFill>
                  <a:srgbClr val="211F1F"/>
                </a:solidFill>
                <a:latin typeface="Carlito"/>
                <a:cs typeface="Carlito"/>
              </a:rPr>
              <a:t>Примерная рабочая программа курса  внеурочной </a:t>
            </a:r>
            <a:r>
              <a:rPr sz="1400" spc="-10" dirty="0">
                <a:solidFill>
                  <a:srgbClr val="211F1F"/>
                </a:solidFill>
                <a:latin typeface="Carlito"/>
                <a:cs typeface="Carlito"/>
              </a:rPr>
              <a:t>деятельности </a:t>
            </a:r>
            <a:r>
              <a:rPr sz="1400" spc="-5" dirty="0">
                <a:solidFill>
                  <a:srgbClr val="211F1F"/>
                </a:solidFill>
                <a:latin typeface="Carlito"/>
                <a:cs typeface="Carlito"/>
              </a:rPr>
              <a:t>«Моя  </a:t>
            </a:r>
            <a:r>
              <a:rPr sz="1400" spc="-10" dirty="0">
                <a:solidFill>
                  <a:srgbClr val="211F1F"/>
                </a:solidFill>
                <a:latin typeface="Carlito"/>
                <a:cs typeface="Carlito"/>
              </a:rPr>
              <a:t>художественная </a:t>
            </a:r>
            <a:r>
              <a:rPr sz="1400" spc="-5" dirty="0">
                <a:solidFill>
                  <a:srgbClr val="211F1F"/>
                </a:solidFill>
                <a:latin typeface="Carlito"/>
                <a:cs typeface="Carlito"/>
              </a:rPr>
              <a:t>практика» (начальное  общее образование)</a:t>
            </a:r>
            <a:r>
              <a:rPr sz="1400" dirty="0">
                <a:solidFill>
                  <a:srgbClr val="211F1F"/>
                </a:solidFill>
                <a:latin typeface="Carlito"/>
                <a:cs typeface="Carlito"/>
              </a:rPr>
              <a:t> </a:t>
            </a:r>
            <a:r>
              <a:rPr sz="1400" spc="-5" dirty="0">
                <a:solidFill>
                  <a:srgbClr val="211F1F"/>
                </a:solidFill>
                <a:latin typeface="Carlito"/>
                <a:cs typeface="Carlito"/>
              </a:rPr>
              <a:t>(Проект)</a:t>
            </a:r>
            <a:endParaRPr sz="1400">
              <a:latin typeface="Carlito"/>
              <a:cs typeface="Carlito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8218931" y="1969007"/>
            <a:ext cx="477012" cy="47548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5052440" y="3634232"/>
            <a:ext cx="2900680" cy="1093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211F1F"/>
                </a:solidFill>
                <a:latin typeface="Carlito"/>
                <a:cs typeface="Carlito"/>
              </a:rPr>
              <a:t>Примерная рабочая программа курса  внеурочной</a:t>
            </a:r>
            <a:r>
              <a:rPr sz="1400" spc="-10" dirty="0">
                <a:solidFill>
                  <a:srgbClr val="211F1F"/>
                </a:solidFill>
                <a:latin typeface="Carlito"/>
                <a:cs typeface="Carlito"/>
              </a:rPr>
              <a:t> деятельности</a:t>
            </a:r>
            <a:endParaRPr sz="14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dirty="0">
                <a:solidFill>
                  <a:srgbClr val="211F1F"/>
                </a:solidFill>
                <a:latin typeface="Carlito"/>
                <a:cs typeface="Carlito"/>
              </a:rPr>
              <a:t>«Функциональная</a:t>
            </a:r>
            <a:r>
              <a:rPr sz="1400" spc="-40" dirty="0">
                <a:solidFill>
                  <a:srgbClr val="211F1F"/>
                </a:solidFill>
                <a:latin typeface="Carlito"/>
                <a:cs typeface="Carlito"/>
              </a:rPr>
              <a:t> </a:t>
            </a:r>
            <a:r>
              <a:rPr sz="1400" spc="-5" dirty="0">
                <a:solidFill>
                  <a:srgbClr val="211F1F"/>
                </a:solidFill>
                <a:latin typeface="Carlito"/>
                <a:cs typeface="Carlito"/>
              </a:rPr>
              <a:t>грамотность:</a:t>
            </a:r>
            <a:endParaRPr sz="1400">
              <a:latin typeface="Carlito"/>
              <a:cs typeface="Carlito"/>
            </a:endParaRPr>
          </a:p>
          <a:p>
            <a:pPr marL="12700" marR="56515">
              <a:lnSpc>
                <a:spcPct val="100000"/>
              </a:lnSpc>
            </a:pPr>
            <a:r>
              <a:rPr sz="1400" dirty="0">
                <a:solidFill>
                  <a:srgbClr val="211F1F"/>
                </a:solidFill>
                <a:latin typeface="Carlito"/>
                <a:cs typeface="Carlito"/>
              </a:rPr>
              <a:t>учимся </a:t>
            </a:r>
            <a:r>
              <a:rPr sz="1400" spc="-5" dirty="0">
                <a:solidFill>
                  <a:srgbClr val="211F1F"/>
                </a:solidFill>
                <a:latin typeface="Carlito"/>
                <a:cs typeface="Carlito"/>
              </a:rPr>
              <a:t>для </a:t>
            </a:r>
            <a:r>
              <a:rPr sz="1400" dirty="0">
                <a:solidFill>
                  <a:srgbClr val="211F1F"/>
                </a:solidFill>
                <a:latin typeface="Carlito"/>
                <a:cs typeface="Carlito"/>
              </a:rPr>
              <a:t>жизни» </a:t>
            </a:r>
            <a:r>
              <a:rPr sz="1400" spc="-5" dirty="0">
                <a:solidFill>
                  <a:srgbClr val="211F1F"/>
                </a:solidFill>
                <a:latin typeface="Carlito"/>
                <a:cs typeface="Carlito"/>
              </a:rPr>
              <a:t>(основное</a:t>
            </a:r>
            <a:r>
              <a:rPr sz="1400" spc="-75" dirty="0">
                <a:solidFill>
                  <a:srgbClr val="211F1F"/>
                </a:solidFill>
                <a:latin typeface="Carlito"/>
                <a:cs typeface="Carlito"/>
              </a:rPr>
              <a:t> </a:t>
            </a:r>
            <a:r>
              <a:rPr sz="1400" spc="-5" dirty="0">
                <a:solidFill>
                  <a:srgbClr val="211F1F"/>
                </a:solidFill>
                <a:latin typeface="Carlito"/>
                <a:cs typeface="Carlito"/>
              </a:rPr>
              <a:t>общее  образование) (Проект)</a:t>
            </a:r>
            <a:endParaRPr sz="1400">
              <a:latin typeface="Carlito"/>
              <a:cs typeface="Carlito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249411" y="3627120"/>
            <a:ext cx="413003" cy="43281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5051297" y="5107940"/>
            <a:ext cx="3105150" cy="880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08915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211F1F"/>
                </a:solidFill>
                <a:latin typeface="Carlito"/>
                <a:cs typeface="Carlito"/>
              </a:rPr>
              <a:t>Примерная рабочая программа курса  внеурочной </a:t>
            </a:r>
            <a:r>
              <a:rPr sz="1400" spc="-10" dirty="0">
                <a:solidFill>
                  <a:srgbClr val="211F1F"/>
                </a:solidFill>
                <a:latin typeface="Carlito"/>
                <a:cs typeface="Carlito"/>
              </a:rPr>
              <a:t>деятельности</a:t>
            </a:r>
            <a:r>
              <a:rPr sz="1400" spc="-15" dirty="0">
                <a:solidFill>
                  <a:srgbClr val="211F1F"/>
                </a:solidFill>
                <a:latin typeface="Carlito"/>
                <a:cs typeface="Carlito"/>
              </a:rPr>
              <a:t> </a:t>
            </a:r>
            <a:r>
              <a:rPr sz="1400" spc="-5" dirty="0">
                <a:solidFill>
                  <a:srgbClr val="211F1F"/>
                </a:solidFill>
                <a:latin typeface="Carlito"/>
                <a:cs typeface="Carlito"/>
              </a:rPr>
              <a:t>«Мир</a:t>
            </a:r>
            <a:endParaRPr sz="14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1400" spc="-5" dirty="0">
                <a:solidFill>
                  <a:srgbClr val="211F1F"/>
                </a:solidFill>
                <a:latin typeface="Carlito"/>
                <a:cs typeface="Carlito"/>
              </a:rPr>
              <a:t>визуально-пространственных</a:t>
            </a:r>
            <a:r>
              <a:rPr sz="1400" spc="-20" dirty="0">
                <a:solidFill>
                  <a:srgbClr val="211F1F"/>
                </a:solidFill>
                <a:latin typeface="Carlito"/>
                <a:cs typeface="Carlito"/>
              </a:rPr>
              <a:t> </a:t>
            </a:r>
            <a:r>
              <a:rPr sz="1400" spc="-5" dirty="0">
                <a:solidFill>
                  <a:srgbClr val="211F1F"/>
                </a:solidFill>
                <a:latin typeface="Carlito"/>
                <a:cs typeface="Carlito"/>
              </a:rPr>
              <a:t>искусств»</a:t>
            </a:r>
            <a:endParaRPr sz="14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spc="-5" dirty="0">
                <a:solidFill>
                  <a:srgbClr val="211F1F"/>
                </a:solidFill>
                <a:latin typeface="Carlito"/>
                <a:cs typeface="Carlito"/>
              </a:rPr>
              <a:t>(основное общее образование)</a:t>
            </a:r>
            <a:r>
              <a:rPr sz="1400" spc="-15" dirty="0">
                <a:solidFill>
                  <a:srgbClr val="211F1F"/>
                </a:solidFill>
                <a:latin typeface="Carlito"/>
                <a:cs typeface="Carlito"/>
              </a:rPr>
              <a:t> </a:t>
            </a:r>
            <a:r>
              <a:rPr sz="1400" spc="-5" dirty="0">
                <a:solidFill>
                  <a:srgbClr val="211F1F"/>
                </a:solidFill>
                <a:latin typeface="Carlito"/>
                <a:cs typeface="Carlito"/>
              </a:rPr>
              <a:t>(Проект)</a:t>
            </a:r>
            <a:endParaRPr sz="1400">
              <a:latin typeface="Carlito"/>
              <a:cs typeface="Carlito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758808" y="5106416"/>
            <a:ext cx="2900680" cy="880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211F1F"/>
                </a:solidFill>
                <a:latin typeface="Carlito"/>
                <a:cs typeface="Carlito"/>
              </a:rPr>
              <a:t>Примерная рабочая программа курса  внеурочной</a:t>
            </a:r>
            <a:r>
              <a:rPr sz="1400" spc="-10" dirty="0">
                <a:solidFill>
                  <a:srgbClr val="211F1F"/>
                </a:solidFill>
                <a:latin typeface="Carlito"/>
                <a:cs typeface="Carlito"/>
              </a:rPr>
              <a:t> деятельности</a:t>
            </a:r>
            <a:endParaRPr sz="14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1400" spc="-5" dirty="0">
                <a:solidFill>
                  <a:srgbClr val="211F1F"/>
                </a:solidFill>
                <a:latin typeface="Carlito"/>
                <a:cs typeface="Carlito"/>
              </a:rPr>
              <a:t>«Предметной </a:t>
            </a:r>
            <a:r>
              <a:rPr sz="1400" spc="-10" dirty="0">
                <a:solidFill>
                  <a:srgbClr val="211F1F"/>
                </a:solidFill>
                <a:latin typeface="Carlito"/>
                <a:cs typeface="Carlito"/>
              </a:rPr>
              <a:t>области</a:t>
            </a:r>
            <a:r>
              <a:rPr sz="1400" spc="-20" dirty="0">
                <a:solidFill>
                  <a:srgbClr val="211F1F"/>
                </a:solidFill>
                <a:latin typeface="Carlito"/>
                <a:cs typeface="Carlito"/>
              </a:rPr>
              <a:t> </a:t>
            </a:r>
            <a:r>
              <a:rPr sz="1400" spc="-5" dirty="0">
                <a:solidFill>
                  <a:srgbClr val="211F1F"/>
                </a:solidFill>
                <a:latin typeface="Carlito"/>
                <a:cs typeface="Carlito"/>
              </a:rPr>
              <a:t>"Искусство"</a:t>
            </a:r>
            <a:endParaRPr sz="14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spc="-5" dirty="0">
                <a:solidFill>
                  <a:srgbClr val="211F1F"/>
                </a:solidFill>
                <a:latin typeface="Carlito"/>
                <a:cs typeface="Carlito"/>
              </a:rPr>
              <a:t>(Музыка)» "Хоровое </a:t>
            </a:r>
            <a:r>
              <a:rPr sz="1400" dirty="0">
                <a:solidFill>
                  <a:srgbClr val="211F1F"/>
                </a:solidFill>
                <a:latin typeface="Carlito"/>
                <a:cs typeface="Carlito"/>
              </a:rPr>
              <a:t>пение"</a:t>
            </a:r>
            <a:r>
              <a:rPr sz="1400" spc="-35" dirty="0">
                <a:solidFill>
                  <a:srgbClr val="211F1F"/>
                </a:solidFill>
                <a:latin typeface="Carlito"/>
                <a:cs typeface="Carlito"/>
              </a:rPr>
              <a:t> </a:t>
            </a:r>
            <a:r>
              <a:rPr sz="1400" spc="-5" dirty="0">
                <a:solidFill>
                  <a:srgbClr val="211F1F"/>
                </a:solidFill>
                <a:latin typeface="Carlito"/>
                <a:cs typeface="Carlito"/>
              </a:rPr>
              <a:t>(Проект)</a:t>
            </a:r>
            <a:endParaRPr sz="1400">
              <a:latin typeface="Carlito"/>
              <a:cs typeface="Carlito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8215883" y="5114544"/>
            <a:ext cx="477012" cy="47396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8758808" y="819657"/>
            <a:ext cx="3115945" cy="666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66548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solidFill>
                  <a:srgbClr val="211F1F"/>
                </a:solidFill>
                <a:latin typeface="Carlito"/>
                <a:cs typeface="Carlito"/>
              </a:rPr>
              <a:t>Примерная рабочая программа  курса внеурочной</a:t>
            </a:r>
            <a:r>
              <a:rPr sz="1400" spc="-10" dirty="0">
                <a:solidFill>
                  <a:srgbClr val="211F1F"/>
                </a:solidFill>
                <a:latin typeface="Carlito"/>
                <a:cs typeface="Carlito"/>
              </a:rPr>
              <a:t> деятельности</a:t>
            </a:r>
            <a:endParaRPr sz="14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1400" spc="-5" dirty="0">
                <a:solidFill>
                  <a:srgbClr val="211F1F"/>
                </a:solidFill>
                <a:latin typeface="Carlito"/>
                <a:cs typeface="Carlito"/>
              </a:rPr>
              <a:t>«Разговоры </a:t>
            </a:r>
            <a:r>
              <a:rPr sz="1400" dirty="0">
                <a:solidFill>
                  <a:srgbClr val="211F1F"/>
                </a:solidFill>
                <a:latin typeface="Carlito"/>
                <a:cs typeface="Carlito"/>
              </a:rPr>
              <a:t>о важном» </a:t>
            </a:r>
            <a:r>
              <a:rPr sz="1400" spc="-10" dirty="0">
                <a:solidFill>
                  <a:srgbClr val="211F1F"/>
                </a:solidFill>
                <a:latin typeface="Carlito"/>
                <a:cs typeface="Carlito"/>
              </a:rPr>
              <a:t>(НОО, </a:t>
            </a:r>
            <a:r>
              <a:rPr sz="1400" spc="-15" dirty="0">
                <a:solidFill>
                  <a:srgbClr val="211F1F"/>
                </a:solidFill>
                <a:latin typeface="Carlito"/>
                <a:cs typeface="Carlito"/>
              </a:rPr>
              <a:t>ООО,</a:t>
            </a:r>
            <a:r>
              <a:rPr sz="1400" spc="-85" dirty="0">
                <a:solidFill>
                  <a:srgbClr val="211F1F"/>
                </a:solidFill>
                <a:latin typeface="Carlito"/>
                <a:cs typeface="Carlito"/>
              </a:rPr>
              <a:t> </a:t>
            </a:r>
            <a:r>
              <a:rPr sz="1400" spc="-5" dirty="0">
                <a:solidFill>
                  <a:srgbClr val="211F1F"/>
                </a:solidFill>
                <a:latin typeface="Carlito"/>
                <a:cs typeface="Carlito"/>
              </a:rPr>
              <a:t>СОО)</a:t>
            </a:r>
            <a:endParaRPr sz="1400">
              <a:latin typeface="Carlito"/>
              <a:cs typeface="Carlito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8243316" y="1011936"/>
            <a:ext cx="423672" cy="4419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5103114" y="1027938"/>
            <a:ext cx="2514600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211F1F"/>
                </a:solidFill>
                <a:latin typeface="Carlito"/>
                <a:cs typeface="Carlito"/>
              </a:rPr>
              <a:t>Перечень </a:t>
            </a:r>
            <a:r>
              <a:rPr sz="1400" spc="-5" dirty="0">
                <a:solidFill>
                  <a:srgbClr val="211F1F"/>
                </a:solidFill>
                <a:latin typeface="Carlito"/>
                <a:cs typeface="Carlito"/>
              </a:rPr>
              <a:t>программ </a:t>
            </a:r>
            <a:r>
              <a:rPr sz="1400" dirty="0">
                <a:solidFill>
                  <a:srgbClr val="211F1F"/>
                </a:solidFill>
                <a:latin typeface="Carlito"/>
                <a:cs typeface="Carlito"/>
              </a:rPr>
              <a:t>внеурочной  </a:t>
            </a:r>
            <a:r>
              <a:rPr sz="1400" spc="-5" dirty="0">
                <a:solidFill>
                  <a:srgbClr val="211F1F"/>
                </a:solidFill>
                <a:latin typeface="Carlito"/>
                <a:cs typeface="Carlito"/>
              </a:rPr>
              <a:t>деятельности</a:t>
            </a:r>
            <a:endParaRPr sz="1400">
              <a:latin typeface="Carlito"/>
              <a:cs typeface="Carlito"/>
            </a:endParaRPr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0217022" y="112014"/>
            <a:ext cx="15678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0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  <a:hlinkClick r:id="rId9"/>
              </a:rPr>
              <a:t>https://edsoo.ru</a:t>
            </a:r>
            <a:endParaRPr sz="18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2474" y="12902"/>
            <a:ext cx="1193952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255AA9"/>
                </a:solidFill>
              </a:rPr>
              <a:t>Федеральный календарный </a:t>
            </a:r>
            <a:r>
              <a:rPr sz="2400" spc="-5" dirty="0">
                <a:solidFill>
                  <a:srgbClr val="255AA9"/>
                </a:solidFill>
              </a:rPr>
              <a:t>план воспитательной работы</a:t>
            </a:r>
            <a:r>
              <a:rPr sz="2400" spc="60" dirty="0">
                <a:solidFill>
                  <a:srgbClr val="255AA9"/>
                </a:solidFill>
              </a:rPr>
              <a:t> </a:t>
            </a:r>
            <a:r>
              <a:rPr sz="2400" dirty="0">
                <a:solidFill>
                  <a:srgbClr val="255AA9"/>
                </a:solidFill>
              </a:rPr>
              <a:t>–</a:t>
            </a:r>
            <a:endParaRPr sz="2400" dirty="0"/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spc="-5" dirty="0">
                <a:solidFill>
                  <a:srgbClr val="255AA9"/>
                </a:solidFill>
              </a:rPr>
              <a:t>основа </a:t>
            </a:r>
            <a:r>
              <a:rPr sz="2400" spc="-10" dirty="0">
                <a:solidFill>
                  <a:srgbClr val="255AA9"/>
                </a:solidFill>
              </a:rPr>
              <a:t>деятельности</a:t>
            </a:r>
            <a:r>
              <a:rPr sz="2400" u="heavy" spc="-10" dirty="0">
                <a:solidFill>
                  <a:srgbClr val="255AA9"/>
                </a:solidFill>
                <a:uFill>
                  <a:solidFill>
                    <a:srgbClr val="255AA9"/>
                  </a:solidFill>
                </a:uFill>
              </a:rPr>
              <a:t> </a:t>
            </a:r>
            <a:r>
              <a:rPr sz="2400" u="heavy" spc="-5" dirty="0">
                <a:solidFill>
                  <a:srgbClr val="255AA9"/>
                </a:solidFill>
                <a:uFill>
                  <a:solidFill>
                    <a:srgbClr val="255AA9"/>
                  </a:solidFill>
                </a:uFill>
              </a:rPr>
              <a:t>советников</a:t>
            </a:r>
            <a:r>
              <a:rPr sz="2400" spc="-5" dirty="0">
                <a:solidFill>
                  <a:srgbClr val="255AA9"/>
                </a:solidFill>
              </a:rPr>
              <a:t> директора по</a:t>
            </a:r>
            <a:r>
              <a:rPr sz="2400" spc="-25" dirty="0">
                <a:solidFill>
                  <a:srgbClr val="255AA9"/>
                </a:solidFill>
              </a:rPr>
              <a:t> </a:t>
            </a:r>
            <a:r>
              <a:rPr sz="2400" dirty="0">
                <a:solidFill>
                  <a:srgbClr val="255AA9"/>
                </a:solidFill>
              </a:rPr>
              <a:t>воспитанию</a:t>
            </a:r>
            <a:endParaRPr sz="2400" dirty="0"/>
          </a:p>
        </p:txBody>
      </p:sp>
      <p:sp>
        <p:nvSpPr>
          <p:cNvPr id="3" name="object 3"/>
          <p:cNvSpPr txBox="1"/>
          <p:nvPr/>
        </p:nvSpPr>
        <p:spPr>
          <a:xfrm>
            <a:off x="534720" y="985265"/>
            <a:ext cx="4999355" cy="5147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538ED3"/>
                </a:solidFill>
                <a:latin typeface="Carlito"/>
                <a:cs typeface="Carlito"/>
              </a:rPr>
              <a:t>Сентябрь:</a:t>
            </a:r>
            <a:endParaRPr sz="12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latin typeface="Carlito"/>
                <a:cs typeface="Carlito"/>
              </a:rPr>
              <a:t>1 </a:t>
            </a:r>
            <a:r>
              <a:rPr sz="1200" spc="-5" dirty="0">
                <a:latin typeface="Carlito"/>
                <a:cs typeface="Carlito"/>
              </a:rPr>
              <a:t>сентября: </a:t>
            </a:r>
            <a:r>
              <a:rPr sz="1200" spc="-10" dirty="0">
                <a:latin typeface="Carlito"/>
                <a:cs typeface="Carlito"/>
              </a:rPr>
              <a:t>День</a:t>
            </a:r>
            <a:r>
              <a:rPr sz="1200" spc="35" dirty="0">
                <a:latin typeface="Carlito"/>
                <a:cs typeface="Carlito"/>
              </a:rPr>
              <a:t> </a:t>
            </a:r>
            <a:r>
              <a:rPr sz="1200" spc="-5" dirty="0">
                <a:latin typeface="Carlito"/>
                <a:cs typeface="Carlito"/>
              </a:rPr>
              <a:t>знаний;</a:t>
            </a:r>
            <a:endParaRPr sz="1200">
              <a:latin typeface="Carlito"/>
              <a:cs typeface="Carlito"/>
            </a:endParaRPr>
          </a:p>
          <a:p>
            <a:pPr marL="12700" marR="130810">
              <a:lnSpc>
                <a:spcPct val="100000"/>
              </a:lnSpc>
            </a:pPr>
            <a:r>
              <a:rPr sz="1200" dirty="0">
                <a:latin typeface="Carlito"/>
                <a:cs typeface="Carlito"/>
              </a:rPr>
              <a:t>3 </a:t>
            </a:r>
            <a:r>
              <a:rPr sz="1200" spc="-5" dirty="0">
                <a:latin typeface="Carlito"/>
                <a:cs typeface="Carlito"/>
              </a:rPr>
              <a:t>сентября: </a:t>
            </a:r>
            <a:r>
              <a:rPr sz="1200" spc="-10" dirty="0">
                <a:latin typeface="Carlito"/>
                <a:cs typeface="Carlito"/>
              </a:rPr>
              <a:t>День окончания </a:t>
            </a:r>
            <a:r>
              <a:rPr sz="1200" spc="-5" dirty="0">
                <a:latin typeface="Carlito"/>
                <a:cs typeface="Carlito"/>
              </a:rPr>
              <a:t>Второй мировой войны, </a:t>
            </a:r>
            <a:r>
              <a:rPr sz="1200" spc="-10" dirty="0">
                <a:latin typeface="Carlito"/>
                <a:cs typeface="Carlito"/>
              </a:rPr>
              <a:t>День солидарности </a:t>
            </a:r>
            <a:r>
              <a:rPr sz="1200" dirty="0">
                <a:latin typeface="Carlito"/>
                <a:cs typeface="Carlito"/>
              </a:rPr>
              <a:t>в  </a:t>
            </a:r>
            <a:r>
              <a:rPr sz="1200" spc="-5" dirty="0">
                <a:latin typeface="Carlito"/>
                <a:cs typeface="Carlito"/>
              </a:rPr>
              <a:t>борьбе </a:t>
            </a:r>
            <a:r>
              <a:rPr sz="1200" dirty="0">
                <a:latin typeface="Carlito"/>
                <a:cs typeface="Carlito"/>
              </a:rPr>
              <a:t>с</a:t>
            </a:r>
            <a:r>
              <a:rPr sz="1200" spc="5" dirty="0">
                <a:latin typeface="Carlito"/>
                <a:cs typeface="Carlito"/>
              </a:rPr>
              <a:t> </a:t>
            </a:r>
            <a:r>
              <a:rPr sz="1200" spc="-5" dirty="0">
                <a:latin typeface="Carlito"/>
                <a:cs typeface="Carlito"/>
              </a:rPr>
              <a:t>терроризмом;</a:t>
            </a:r>
            <a:endParaRPr sz="12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latin typeface="Carlito"/>
                <a:cs typeface="Carlito"/>
              </a:rPr>
              <a:t>8 </a:t>
            </a:r>
            <a:r>
              <a:rPr sz="1200" spc="-5" dirty="0">
                <a:latin typeface="Carlito"/>
                <a:cs typeface="Carlito"/>
              </a:rPr>
              <a:t>сентября: </a:t>
            </a:r>
            <a:r>
              <a:rPr sz="1200" spc="-10" dirty="0">
                <a:latin typeface="Carlito"/>
                <a:cs typeface="Carlito"/>
              </a:rPr>
              <a:t>Международный </a:t>
            </a:r>
            <a:r>
              <a:rPr sz="1200" spc="-5" dirty="0">
                <a:latin typeface="Carlito"/>
                <a:cs typeface="Carlito"/>
              </a:rPr>
              <a:t>день распространения</a:t>
            </a:r>
            <a:r>
              <a:rPr sz="1200" spc="20" dirty="0">
                <a:latin typeface="Carlito"/>
                <a:cs typeface="Carlito"/>
              </a:rPr>
              <a:t> </a:t>
            </a:r>
            <a:r>
              <a:rPr sz="1200" spc="-5" dirty="0">
                <a:latin typeface="Carlito"/>
                <a:cs typeface="Carlito"/>
              </a:rPr>
              <a:t>грамотности.</a:t>
            </a:r>
            <a:endParaRPr sz="12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1200" b="1" spc="-5" dirty="0">
                <a:solidFill>
                  <a:srgbClr val="538ED3"/>
                </a:solidFill>
                <a:latin typeface="Carlito"/>
                <a:cs typeface="Carlito"/>
              </a:rPr>
              <a:t>Октябрь:</a:t>
            </a:r>
            <a:endParaRPr sz="12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latin typeface="Carlito"/>
                <a:cs typeface="Carlito"/>
              </a:rPr>
              <a:t>1 </a:t>
            </a:r>
            <a:r>
              <a:rPr sz="1200" spc="-5" dirty="0">
                <a:latin typeface="Carlito"/>
                <a:cs typeface="Carlito"/>
              </a:rPr>
              <a:t>октября: </a:t>
            </a:r>
            <a:r>
              <a:rPr sz="1200" spc="-10" dirty="0">
                <a:latin typeface="Carlito"/>
                <a:cs typeface="Carlito"/>
              </a:rPr>
              <a:t>Международный </a:t>
            </a:r>
            <a:r>
              <a:rPr sz="1200" spc="-5" dirty="0">
                <a:latin typeface="Carlito"/>
                <a:cs typeface="Carlito"/>
              </a:rPr>
              <a:t>день пожилых </a:t>
            </a:r>
            <a:r>
              <a:rPr sz="1200" spc="-10" dirty="0">
                <a:latin typeface="Carlito"/>
                <a:cs typeface="Carlito"/>
              </a:rPr>
              <a:t>людей; Международный</a:t>
            </a:r>
            <a:r>
              <a:rPr sz="1200" spc="75" dirty="0">
                <a:latin typeface="Carlito"/>
                <a:cs typeface="Carlito"/>
              </a:rPr>
              <a:t> </a:t>
            </a:r>
            <a:r>
              <a:rPr sz="1200" spc="-5" dirty="0">
                <a:latin typeface="Carlito"/>
                <a:cs typeface="Carlito"/>
              </a:rPr>
              <a:t>день</a:t>
            </a:r>
            <a:endParaRPr sz="12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1200" spc="-5" dirty="0">
                <a:latin typeface="Carlito"/>
                <a:cs typeface="Carlito"/>
              </a:rPr>
              <a:t>музыки;</a:t>
            </a:r>
            <a:endParaRPr sz="1200">
              <a:latin typeface="Carlito"/>
              <a:cs typeface="Carlito"/>
            </a:endParaRPr>
          </a:p>
          <a:p>
            <a:pPr marL="12700" marR="2693670">
              <a:lnSpc>
                <a:spcPct val="100000"/>
              </a:lnSpc>
            </a:pPr>
            <a:r>
              <a:rPr sz="1200" dirty="0">
                <a:latin typeface="Carlito"/>
                <a:cs typeface="Carlito"/>
              </a:rPr>
              <a:t>4 </a:t>
            </a:r>
            <a:r>
              <a:rPr sz="1200" spc="-5" dirty="0">
                <a:latin typeface="Carlito"/>
                <a:cs typeface="Carlito"/>
              </a:rPr>
              <a:t>октября: </a:t>
            </a:r>
            <a:r>
              <a:rPr sz="1200" spc="-10" dirty="0">
                <a:latin typeface="Carlito"/>
                <a:cs typeface="Carlito"/>
              </a:rPr>
              <a:t>День </a:t>
            </a:r>
            <a:r>
              <a:rPr sz="1200" spc="-5" dirty="0">
                <a:latin typeface="Carlito"/>
                <a:cs typeface="Carlito"/>
              </a:rPr>
              <a:t>защиты животных;  </a:t>
            </a:r>
            <a:r>
              <a:rPr sz="1200" dirty="0">
                <a:latin typeface="Carlito"/>
                <a:cs typeface="Carlito"/>
              </a:rPr>
              <a:t>5 </a:t>
            </a:r>
            <a:r>
              <a:rPr sz="1200" spc="-5" dirty="0">
                <a:latin typeface="Carlito"/>
                <a:cs typeface="Carlito"/>
              </a:rPr>
              <a:t>октября: </a:t>
            </a:r>
            <a:r>
              <a:rPr sz="1200" spc="-10" dirty="0">
                <a:latin typeface="Carlito"/>
                <a:cs typeface="Carlito"/>
              </a:rPr>
              <a:t>День</a:t>
            </a:r>
            <a:r>
              <a:rPr sz="1200" spc="30" dirty="0">
                <a:latin typeface="Carlito"/>
                <a:cs typeface="Carlito"/>
              </a:rPr>
              <a:t> </a:t>
            </a:r>
            <a:r>
              <a:rPr sz="1200" spc="-10" dirty="0">
                <a:latin typeface="Carlito"/>
                <a:cs typeface="Carlito"/>
              </a:rPr>
              <a:t>учителя;</a:t>
            </a:r>
            <a:endParaRPr sz="1200">
              <a:latin typeface="Carlito"/>
              <a:cs typeface="Carlito"/>
            </a:endParaRPr>
          </a:p>
          <a:p>
            <a:pPr marL="12700" marR="1273810">
              <a:lnSpc>
                <a:spcPct val="100000"/>
              </a:lnSpc>
            </a:pPr>
            <a:r>
              <a:rPr sz="1200" dirty="0">
                <a:latin typeface="Carlito"/>
                <a:cs typeface="Carlito"/>
              </a:rPr>
              <a:t>25 </a:t>
            </a:r>
            <a:r>
              <a:rPr sz="1200" spc="-5" dirty="0">
                <a:latin typeface="Carlito"/>
                <a:cs typeface="Carlito"/>
              </a:rPr>
              <a:t>октября: </a:t>
            </a:r>
            <a:r>
              <a:rPr sz="1200" spc="-10" dirty="0">
                <a:latin typeface="Carlito"/>
                <a:cs typeface="Carlito"/>
              </a:rPr>
              <a:t>Международный </a:t>
            </a:r>
            <a:r>
              <a:rPr sz="1200" spc="-5" dirty="0">
                <a:latin typeface="Carlito"/>
                <a:cs typeface="Carlito"/>
              </a:rPr>
              <a:t>день </a:t>
            </a:r>
            <a:r>
              <a:rPr sz="1200" spc="-10" dirty="0">
                <a:latin typeface="Carlito"/>
                <a:cs typeface="Carlito"/>
              </a:rPr>
              <a:t>школьных библиотек;  </a:t>
            </a:r>
            <a:r>
              <a:rPr sz="1200" spc="-15" dirty="0">
                <a:latin typeface="Carlito"/>
                <a:cs typeface="Carlito"/>
              </a:rPr>
              <a:t>Третье </a:t>
            </a:r>
            <a:r>
              <a:rPr sz="1200" spc="-5" dirty="0">
                <a:latin typeface="Carlito"/>
                <a:cs typeface="Carlito"/>
              </a:rPr>
              <a:t>воскресенье октября: </a:t>
            </a:r>
            <a:r>
              <a:rPr sz="1200" spc="-10" dirty="0">
                <a:latin typeface="Carlito"/>
                <a:cs typeface="Carlito"/>
              </a:rPr>
              <a:t>День</a:t>
            </a:r>
            <a:r>
              <a:rPr sz="1200" spc="45" dirty="0">
                <a:latin typeface="Carlito"/>
                <a:cs typeface="Carlito"/>
              </a:rPr>
              <a:t> </a:t>
            </a:r>
            <a:r>
              <a:rPr sz="1200" spc="-10" dirty="0">
                <a:latin typeface="Carlito"/>
                <a:cs typeface="Carlito"/>
              </a:rPr>
              <a:t>отца.</a:t>
            </a:r>
            <a:endParaRPr sz="12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1200" b="1" spc="-5" dirty="0">
                <a:solidFill>
                  <a:srgbClr val="538ED3"/>
                </a:solidFill>
                <a:latin typeface="Carlito"/>
                <a:cs typeface="Carlito"/>
              </a:rPr>
              <a:t>Ноябрь:</a:t>
            </a:r>
            <a:endParaRPr sz="12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200" dirty="0">
                <a:latin typeface="Carlito"/>
                <a:cs typeface="Carlito"/>
              </a:rPr>
              <a:t>4 </a:t>
            </a:r>
            <a:r>
              <a:rPr sz="1200" spc="-5" dirty="0">
                <a:latin typeface="Carlito"/>
                <a:cs typeface="Carlito"/>
              </a:rPr>
              <a:t>ноября: </a:t>
            </a:r>
            <a:r>
              <a:rPr sz="1200" spc="-10" dirty="0">
                <a:latin typeface="Carlito"/>
                <a:cs typeface="Carlito"/>
              </a:rPr>
              <a:t>День народного</a:t>
            </a:r>
            <a:r>
              <a:rPr sz="1200" spc="40" dirty="0">
                <a:latin typeface="Carlito"/>
                <a:cs typeface="Carlito"/>
              </a:rPr>
              <a:t> </a:t>
            </a:r>
            <a:r>
              <a:rPr sz="1200" spc="-5" dirty="0">
                <a:latin typeface="Carlito"/>
                <a:cs typeface="Carlito"/>
              </a:rPr>
              <a:t>единства</a:t>
            </a:r>
            <a:endParaRPr sz="1200">
              <a:latin typeface="Carlito"/>
              <a:cs typeface="Carlito"/>
            </a:endParaRPr>
          </a:p>
          <a:p>
            <a:pPr marL="12700" marR="38735">
              <a:lnSpc>
                <a:spcPct val="100000"/>
              </a:lnSpc>
            </a:pPr>
            <a:r>
              <a:rPr sz="1200" dirty="0">
                <a:latin typeface="Carlito"/>
                <a:cs typeface="Carlito"/>
              </a:rPr>
              <a:t>8 </a:t>
            </a:r>
            <a:r>
              <a:rPr sz="1200" spc="-5" dirty="0">
                <a:latin typeface="Carlito"/>
                <a:cs typeface="Carlito"/>
              </a:rPr>
              <a:t>ноября: </a:t>
            </a:r>
            <a:r>
              <a:rPr sz="1200" spc="-10" dirty="0">
                <a:latin typeface="Carlito"/>
                <a:cs typeface="Carlito"/>
              </a:rPr>
              <a:t>День </a:t>
            </a:r>
            <a:r>
              <a:rPr sz="1200" spc="-5" dirty="0">
                <a:latin typeface="Carlito"/>
                <a:cs typeface="Carlito"/>
              </a:rPr>
              <a:t>памяти </a:t>
            </a:r>
            <a:r>
              <a:rPr sz="1200" dirty="0">
                <a:latin typeface="Carlito"/>
                <a:cs typeface="Carlito"/>
              </a:rPr>
              <a:t>погибших при </a:t>
            </a:r>
            <a:r>
              <a:rPr sz="1200" spc="-5" dirty="0">
                <a:latin typeface="Carlito"/>
                <a:cs typeface="Carlito"/>
              </a:rPr>
              <a:t>исполнении служебных обязанностей  </a:t>
            </a:r>
            <a:r>
              <a:rPr sz="1200" spc="-15" dirty="0">
                <a:latin typeface="Carlito"/>
                <a:cs typeface="Carlito"/>
              </a:rPr>
              <a:t>сотрудников </a:t>
            </a:r>
            <a:r>
              <a:rPr sz="1200" spc="-5" dirty="0">
                <a:latin typeface="Carlito"/>
                <a:cs typeface="Carlito"/>
              </a:rPr>
              <a:t>органов внутренних </a:t>
            </a:r>
            <a:r>
              <a:rPr sz="1200" spc="-15" dirty="0">
                <a:latin typeface="Carlito"/>
                <a:cs typeface="Carlito"/>
              </a:rPr>
              <a:t>дел</a:t>
            </a:r>
            <a:r>
              <a:rPr sz="1200" spc="15" dirty="0">
                <a:latin typeface="Carlito"/>
                <a:cs typeface="Carlito"/>
              </a:rPr>
              <a:t> </a:t>
            </a:r>
            <a:r>
              <a:rPr sz="1200" spc="-5" dirty="0">
                <a:latin typeface="Carlito"/>
                <a:cs typeface="Carlito"/>
              </a:rPr>
              <a:t>России;</a:t>
            </a:r>
            <a:endParaRPr sz="12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1200" spc="-5" dirty="0">
                <a:latin typeface="Carlito"/>
                <a:cs typeface="Carlito"/>
              </a:rPr>
              <a:t>Последнее воскресенье ноября: </a:t>
            </a:r>
            <a:r>
              <a:rPr sz="1200" spc="-10" dirty="0">
                <a:latin typeface="Carlito"/>
                <a:cs typeface="Carlito"/>
              </a:rPr>
              <a:t>День</a:t>
            </a:r>
            <a:r>
              <a:rPr sz="1200" spc="90" dirty="0">
                <a:latin typeface="Carlito"/>
                <a:cs typeface="Carlito"/>
              </a:rPr>
              <a:t> </a:t>
            </a:r>
            <a:r>
              <a:rPr sz="1200" spc="-5" dirty="0">
                <a:latin typeface="Carlito"/>
                <a:cs typeface="Carlito"/>
              </a:rPr>
              <a:t>Матери;</a:t>
            </a:r>
            <a:endParaRPr sz="12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latin typeface="Carlito"/>
                <a:cs typeface="Carlito"/>
              </a:rPr>
              <a:t>30 </a:t>
            </a:r>
            <a:r>
              <a:rPr sz="1200" spc="-5" dirty="0">
                <a:latin typeface="Carlito"/>
                <a:cs typeface="Carlito"/>
              </a:rPr>
              <a:t>ноября: </a:t>
            </a:r>
            <a:r>
              <a:rPr sz="1200" spc="-10" dirty="0">
                <a:latin typeface="Carlito"/>
                <a:cs typeface="Carlito"/>
              </a:rPr>
              <a:t>День </a:t>
            </a:r>
            <a:r>
              <a:rPr sz="1200" spc="-15" dirty="0">
                <a:latin typeface="Carlito"/>
                <a:cs typeface="Carlito"/>
              </a:rPr>
              <a:t>Государственного </a:t>
            </a:r>
            <a:r>
              <a:rPr sz="1200" spc="-5" dirty="0">
                <a:latin typeface="Carlito"/>
                <a:cs typeface="Carlito"/>
              </a:rPr>
              <a:t>герба </a:t>
            </a:r>
            <a:r>
              <a:rPr sz="1200" spc="-10" dirty="0">
                <a:latin typeface="Carlito"/>
                <a:cs typeface="Carlito"/>
              </a:rPr>
              <a:t>Российской</a:t>
            </a:r>
            <a:r>
              <a:rPr sz="1200" spc="90" dirty="0">
                <a:latin typeface="Carlito"/>
                <a:cs typeface="Carlito"/>
              </a:rPr>
              <a:t> </a:t>
            </a:r>
            <a:r>
              <a:rPr sz="1200" spc="-5" dirty="0">
                <a:latin typeface="Carlito"/>
                <a:cs typeface="Carlito"/>
              </a:rPr>
              <a:t>Федерации.</a:t>
            </a:r>
            <a:endParaRPr sz="12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1200" b="1" spc="-10" dirty="0">
                <a:solidFill>
                  <a:srgbClr val="538ED3"/>
                </a:solidFill>
                <a:latin typeface="Carlito"/>
                <a:cs typeface="Carlito"/>
              </a:rPr>
              <a:t>Декабрь:</a:t>
            </a:r>
            <a:endParaRPr sz="12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latin typeface="Carlito"/>
                <a:cs typeface="Carlito"/>
              </a:rPr>
              <a:t>3 </a:t>
            </a:r>
            <a:r>
              <a:rPr sz="1200" spc="-10" dirty="0">
                <a:latin typeface="Carlito"/>
                <a:cs typeface="Carlito"/>
              </a:rPr>
              <a:t>декабря: День </a:t>
            </a:r>
            <a:r>
              <a:rPr sz="1200" spc="-5" dirty="0">
                <a:latin typeface="Carlito"/>
                <a:cs typeface="Carlito"/>
              </a:rPr>
              <a:t>неизвестного </a:t>
            </a:r>
            <a:r>
              <a:rPr sz="1200" spc="-10" dirty="0">
                <a:latin typeface="Carlito"/>
                <a:cs typeface="Carlito"/>
              </a:rPr>
              <a:t>солдата; Международный </a:t>
            </a:r>
            <a:r>
              <a:rPr sz="1200" spc="-5" dirty="0">
                <a:latin typeface="Carlito"/>
                <a:cs typeface="Carlito"/>
              </a:rPr>
              <a:t>день</a:t>
            </a:r>
            <a:r>
              <a:rPr sz="1200" spc="125" dirty="0">
                <a:latin typeface="Carlito"/>
                <a:cs typeface="Carlito"/>
              </a:rPr>
              <a:t> </a:t>
            </a:r>
            <a:r>
              <a:rPr sz="1200" spc="-5" dirty="0">
                <a:latin typeface="Carlito"/>
                <a:cs typeface="Carlito"/>
              </a:rPr>
              <a:t>инвалидов;</a:t>
            </a:r>
            <a:endParaRPr sz="1200">
              <a:latin typeface="Carlito"/>
              <a:cs typeface="Carlito"/>
            </a:endParaRPr>
          </a:p>
          <a:p>
            <a:pPr marL="12700" marR="1593850">
              <a:lnSpc>
                <a:spcPct val="100000"/>
              </a:lnSpc>
            </a:pPr>
            <a:r>
              <a:rPr sz="1200" dirty="0">
                <a:latin typeface="Carlito"/>
                <a:cs typeface="Carlito"/>
              </a:rPr>
              <a:t>5 </a:t>
            </a:r>
            <a:r>
              <a:rPr sz="1200" spc="-5" dirty="0">
                <a:latin typeface="Carlito"/>
                <a:cs typeface="Carlito"/>
              </a:rPr>
              <a:t>декабря: </a:t>
            </a:r>
            <a:r>
              <a:rPr sz="1200" spc="-10" dirty="0">
                <a:latin typeface="Carlito"/>
                <a:cs typeface="Carlito"/>
              </a:rPr>
              <a:t>День добровольца </a:t>
            </a:r>
            <a:r>
              <a:rPr sz="1200" spc="-5" dirty="0">
                <a:latin typeface="Carlito"/>
                <a:cs typeface="Carlito"/>
              </a:rPr>
              <a:t>(волонтера) </a:t>
            </a:r>
            <a:r>
              <a:rPr sz="1200" dirty="0">
                <a:latin typeface="Carlito"/>
                <a:cs typeface="Carlito"/>
              </a:rPr>
              <a:t>в </a:t>
            </a:r>
            <a:r>
              <a:rPr sz="1200" spc="-5" dirty="0">
                <a:latin typeface="Carlito"/>
                <a:cs typeface="Carlito"/>
              </a:rPr>
              <a:t>России;  </a:t>
            </a:r>
            <a:r>
              <a:rPr sz="1200" dirty="0">
                <a:latin typeface="Carlito"/>
                <a:cs typeface="Carlito"/>
              </a:rPr>
              <a:t>9 </a:t>
            </a:r>
            <a:r>
              <a:rPr sz="1200" spc="-5" dirty="0">
                <a:latin typeface="Carlito"/>
                <a:cs typeface="Carlito"/>
              </a:rPr>
              <a:t>декабря: </a:t>
            </a:r>
            <a:r>
              <a:rPr sz="1200" spc="-10" dirty="0">
                <a:latin typeface="Carlito"/>
                <a:cs typeface="Carlito"/>
              </a:rPr>
              <a:t>День </a:t>
            </a:r>
            <a:r>
              <a:rPr sz="1200" spc="-20" dirty="0">
                <a:latin typeface="Carlito"/>
                <a:cs typeface="Carlito"/>
              </a:rPr>
              <a:t>Героев</a:t>
            </a:r>
            <a:r>
              <a:rPr sz="1200" spc="20" dirty="0">
                <a:latin typeface="Carlito"/>
                <a:cs typeface="Carlito"/>
              </a:rPr>
              <a:t> </a:t>
            </a:r>
            <a:r>
              <a:rPr sz="1200" spc="-5" dirty="0">
                <a:latin typeface="Carlito"/>
                <a:cs typeface="Carlito"/>
              </a:rPr>
              <a:t>Отечества;</a:t>
            </a:r>
            <a:endParaRPr sz="12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latin typeface="Carlito"/>
                <a:cs typeface="Carlito"/>
              </a:rPr>
              <a:t>12 </a:t>
            </a:r>
            <a:r>
              <a:rPr sz="1200" spc="-5" dirty="0">
                <a:latin typeface="Carlito"/>
                <a:cs typeface="Carlito"/>
              </a:rPr>
              <a:t>декабря: </a:t>
            </a:r>
            <a:r>
              <a:rPr sz="1200" spc="-10" dirty="0">
                <a:latin typeface="Carlito"/>
                <a:cs typeface="Carlito"/>
              </a:rPr>
              <a:t>День Конституции Российской</a:t>
            </a:r>
            <a:r>
              <a:rPr sz="1200" spc="95" dirty="0">
                <a:latin typeface="Carlito"/>
                <a:cs typeface="Carlito"/>
              </a:rPr>
              <a:t> </a:t>
            </a:r>
            <a:r>
              <a:rPr sz="1200" spc="-5" dirty="0">
                <a:latin typeface="Carlito"/>
                <a:cs typeface="Carlito"/>
              </a:rPr>
              <a:t>Федерации.</a:t>
            </a:r>
            <a:endParaRPr sz="12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1200" b="1" spc="-5" dirty="0">
                <a:solidFill>
                  <a:srgbClr val="538ED3"/>
                </a:solidFill>
                <a:latin typeface="Carlito"/>
                <a:cs typeface="Carlito"/>
              </a:rPr>
              <a:t>Январь:</a:t>
            </a:r>
            <a:endParaRPr sz="12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latin typeface="Carlito"/>
                <a:cs typeface="Carlito"/>
              </a:rPr>
              <a:t>25 </a:t>
            </a:r>
            <a:r>
              <a:rPr sz="1200" spc="-5" dirty="0">
                <a:latin typeface="Carlito"/>
                <a:cs typeface="Carlito"/>
              </a:rPr>
              <a:t>января: </a:t>
            </a:r>
            <a:r>
              <a:rPr sz="1200" spc="-10" dirty="0">
                <a:latin typeface="Carlito"/>
                <a:cs typeface="Carlito"/>
              </a:rPr>
              <a:t>День российского</a:t>
            </a:r>
            <a:r>
              <a:rPr sz="1200" spc="80" dirty="0">
                <a:latin typeface="Carlito"/>
                <a:cs typeface="Carlito"/>
              </a:rPr>
              <a:t> </a:t>
            </a:r>
            <a:r>
              <a:rPr sz="1200" spc="-10" dirty="0">
                <a:latin typeface="Carlito"/>
                <a:cs typeface="Carlito"/>
              </a:rPr>
              <a:t>студенчества;</a:t>
            </a:r>
            <a:endParaRPr sz="1200">
              <a:latin typeface="Carlito"/>
              <a:cs typeface="Carlito"/>
            </a:endParaRPr>
          </a:p>
          <a:p>
            <a:pPr marL="12700" marR="5080">
              <a:lnSpc>
                <a:spcPct val="100000"/>
              </a:lnSpc>
            </a:pPr>
            <a:r>
              <a:rPr sz="1200" dirty="0">
                <a:latin typeface="Carlito"/>
                <a:cs typeface="Carlito"/>
              </a:rPr>
              <a:t>27 </a:t>
            </a:r>
            <a:r>
              <a:rPr sz="1200" spc="-5" dirty="0">
                <a:latin typeface="Carlito"/>
                <a:cs typeface="Carlito"/>
              </a:rPr>
              <a:t>января: </a:t>
            </a:r>
            <a:r>
              <a:rPr sz="1200" spc="-10" dirty="0">
                <a:latin typeface="Carlito"/>
                <a:cs typeface="Carlito"/>
              </a:rPr>
              <a:t>День </a:t>
            </a:r>
            <a:r>
              <a:rPr sz="1200" spc="-5" dirty="0">
                <a:latin typeface="Carlito"/>
                <a:cs typeface="Carlito"/>
              </a:rPr>
              <a:t>снятия </a:t>
            </a:r>
            <a:r>
              <a:rPr sz="1200" spc="-10" dirty="0">
                <a:latin typeface="Carlito"/>
                <a:cs typeface="Carlito"/>
              </a:rPr>
              <a:t>блокады </a:t>
            </a:r>
            <a:r>
              <a:rPr sz="1200" spc="-5" dirty="0">
                <a:latin typeface="Carlito"/>
                <a:cs typeface="Carlito"/>
              </a:rPr>
              <a:t>Ленинграда, </a:t>
            </a:r>
            <a:r>
              <a:rPr sz="1200" spc="-10" dirty="0">
                <a:latin typeface="Carlito"/>
                <a:cs typeface="Carlito"/>
              </a:rPr>
              <a:t>День </a:t>
            </a:r>
            <a:r>
              <a:rPr sz="1200" spc="-5" dirty="0">
                <a:latin typeface="Carlito"/>
                <a:cs typeface="Carlito"/>
              </a:rPr>
              <a:t>освобождения Красной  армией крупнейшего "лагеря смерти" </a:t>
            </a:r>
            <a:r>
              <a:rPr sz="1200" spc="-10" dirty="0">
                <a:latin typeface="Carlito"/>
                <a:cs typeface="Carlito"/>
              </a:rPr>
              <a:t>Аушвиц-Биркенау </a:t>
            </a:r>
            <a:r>
              <a:rPr sz="1200" spc="-5" dirty="0">
                <a:latin typeface="Carlito"/>
                <a:cs typeface="Carlito"/>
              </a:rPr>
              <a:t>(Освенцима) </a:t>
            </a:r>
            <a:r>
              <a:rPr sz="1200" dirty="0">
                <a:latin typeface="Carlito"/>
                <a:cs typeface="Carlito"/>
              </a:rPr>
              <a:t>- </a:t>
            </a:r>
            <a:r>
              <a:rPr sz="1200" spc="-10" dirty="0">
                <a:latin typeface="Carlito"/>
                <a:cs typeface="Carlito"/>
              </a:rPr>
              <a:t>День  </a:t>
            </a:r>
            <a:r>
              <a:rPr sz="1200" spc="-5" dirty="0">
                <a:latin typeface="Carlito"/>
                <a:cs typeface="Carlito"/>
              </a:rPr>
              <a:t>памяти жертв</a:t>
            </a:r>
            <a:r>
              <a:rPr sz="1200" spc="-15" dirty="0">
                <a:latin typeface="Carlito"/>
                <a:cs typeface="Carlito"/>
              </a:rPr>
              <a:t> </a:t>
            </a:r>
            <a:r>
              <a:rPr sz="1200" spc="-10" dirty="0">
                <a:latin typeface="Carlito"/>
                <a:cs typeface="Carlito"/>
              </a:rPr>
              <a:t>Холокоста.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876033" y="800480"/>
            <a:ext cx="6432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538ED3"/>
                </a:solidFill>
                <a:latin typeface="Carlito"/>
                <a:cs typeface="Carlito"/>
              </a:rPr>
              <a:t>Февраль: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629400" y="1040130"/>
            <a:ext cx="5315967" cy="55130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14935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rlito"/>
                <a:cs typeface="Carlito"/>
              </a:rPr>
              <a:t>2 февраля: </a:t>
            </a:r>
            <a:r>
              <a:rPr sz="1200" spc="-5" dirty="0">
                <a:latin typeface="Carlito"/>
                <a:cs typeface="Carlito"/>
              </a:rPr>
              <a:t>День </a:t>
            </a:r>
            <a:r>
              <a:rPr sz="1200" dirty="0">
                <a:latin typeface="Carlito"/>
                <a:cs typeface="Carlito"/>
              </a:rPr>
              <a:t>разгрома </a:t>
            </a:r>
            <a:r>
              <a:rPr sz="1200" spc="-5" dirty="0">
                <a:latin typeface="Carlito"/>
                <a:cs typeface="Carlito"/>
              </a:rPr>
              <a:t>советскими войсками </a:t>
            </a:r>
            <a:r>
              <a:rPr sz="1200" spc="-10" dirty="0">
                <a:latin typeface="Carlito"/>
                <a:cs typeface="Carlito"/>
              </a:rPr>
              <a:t>немецко-фашистских  </a:t>
            </a:r>
            <a:r>
              <a:rPr sz="1200" dirty="0">
                <a:latin typeface="Carlito"/>
                <a:cs typeface="Carlito"/>
              </a:rPr>
              <a:t>войск в </a:t>
            </a:r>
            <a:r>
              <a:rPr sz="1200" spc="-5" dirty="0">
                <a:latin typeface="Carlito"/>
                <a:cs typeface="Carlito"/>
              </a:rPr>
              <a:t>Сталинградской</a:t>
            </a:r>
            <a:r>
              <a:rPr sz="1200" spc="25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битве;</a:t>
            </a:r>
          </a:p>
          <a:p>
            <a:pPr marL="12700">
              <a:lnSpc>
                <a:spcPct val="100000"/>
              </a:lnSpc>
            </a:pPr>
            <a:r>
              <a:rPr sz="1200" dirty="0">
                <a:latin typeface="Carlito"/>
                <a:cs typeface="Carlito"/>
              </a:rPr>
              <a:t>8 февраля: </a:t>
            </a:r>
            <a:r>
              <a:rPr sz="1200" spc="-5" dirty="0">
                <a:latin typeface="Carlito"/>
                <a:cs typeface="Carlito"/>
              </a:rPr>
              <a:t>День российской</a:t>
            </a:r>
            <a:r>
              <a:rPr sz="1200" spc="60" dirty="0">
                <a:latin typeface="Carlito"/>
                <a:cs typeface="Carlito"/>
              </a:rPr>
              <a:t> </a:t>
            </a:r>
            <a:r>
              <a:rPr sz="1200" spc="-5" dirty="0">
                <a:latin typeface="Carlito"/>
                <a:cs typeface="Carlito"/>
              </a:rPr>
              <a:t>науки;</a:t>
            </a:r>
            <a:endParaRPr sz="1200" dirty="0">
              <a:latin typeface="Carlito"/>
              <a:cs typeface="Carlito"/>
            </a:endParaRPr>
          </a:p>
          <a:p>
            <a:pPr marL="12700" marR="5080">
              <a:lnSpc>
                <a:spcPct val="100000"/>
              </a:lnSpc>
            </a:pPr>
            <a:r>
              <a:rPr sz="1200" dirty="0">
                <a:latin typeface="Carlito"/>
                <a:cs typeface="Carlito"/>
              </a:rPr>
              <a:t>15 февраля: </a:t>
            </a:r>
            <a:r>
              <a:rPr sz="1200" spc="-5" dirty="0">
                <a:latin typeface="Carlito"/>
                <a:cs typeface="Carlito"/>
              </a:rPr>
              <a:t>День памяти </a:t>
            </a:r>
            <a:r>
              <a:rPr sz="1200" dirty="0">
                <a:latin typeface="Carlito"/>
                <a:cs typeface="Carlito"/>
              </a:rPr>
              <a:t>о </a:t>
            </a:r>
            <a:r>
              <a:rPr sz="1200" spc="-5" dirty="0">
                <a:latin typeface="Carlito"/>
                <a:cs typeface="Carlito"/>
              </a:rPr>
              <a:t>россиянах, исполнявших служебный </a:t>
            </a:r>
            <a:r>
              <a:rPr sz="1200" spc="-10" dirty="0">
                <a:latin typeface="Carlito"/>
                <a:cs typeface="Carlito"/>
              </a:rPr>
              <a:t>долг </a:t>
            </a:r>
            <a:r>
              <a:rPr sz="1200" spc="-5" dirty="0">
                <a:latin typeface="Carlito"/>
                <a:cs typeface="Carlito"/>
              </a:rPr>
              <a:t>за  пределами</a:t>
            </a:r>
            <a:r>
              <a:rPr sz="1200" spc="-10" dirty="0">
                <a:latin typeface="Carlito"/>
                <a:cs typeface="Carlito"/>
              </a:rPr>
              <a:t> </a:t>
            </a:r>
            <a:r>
              <a:rPr sz="1200" spc="-5" dirty="0">
                <a:latin typeface="Carlito"/>
                <a:cs typeface="Carlito"/>
              </a:rPr>
              <a:t>Отечества;</a:t>
            </a:r>
            <a:endParaRPr sz="1200" dirty="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latin typeface="Carlito"/>
                <a:cs typeface="Carlito"/>
              </a:rPr>
              <a:t>21 февраля: </a:t>
            </a:r>
            <a:r>
              <a:rPr sz="1200" spc="-5" dirty="0">
                <a:latin typeface="Carlito"/>
                <a:cs typeface="Carlito"/>
              </a:rPr>
              <a:t>Международный день </a:t>
            </a:r>
            <a:r>
              <a:rPr sz="1200" spc="-10" dirty="0">
                <a:latin typeface="Carlito"/>
                <a:cs typeface="Carlito"/>
              </a:rPr>
              <a:t>родного</a:t>
            </a:r>
            <a:r>
              <a:rPr sz="1200" dirty="0">
                <a:latin typeface="Carlito"/>
                <a:cs typeface="Carlito"/>
              </a:rPr>
              <a:t> </a:t>
            </a:r>
            <a:r>
              <a:rPr sz="1200" spc="-5" dirty="0">
                <a:latin typeface="Carlito"/>
                <a:cs typeface="Carlito"/>
              </a:rPr>
              <a:t>языка;</a:t>
            </a:r>
            <a:endParaRPr sz="1200" dirty="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latin typeface="Carlito"/>
                <a:cs typeface="Carlito"/>
              </a:rPr>
              <a:t>23 февраля: </a:t>
            </a:r>
            <a:r>
              <a:rPr sz="1200" spc="-5" dirty="0">
                <a:latin typeface="Carlito"/>
                <a:cs typeface="Carlito"/>
              </a:rPr>
              <a:t>День защитника</a:t>
            </a:r>
            <a:r>
              <a:rPr sz="1200" spc="35" dirty="0">
                <a:latin typeface="Carlito"/>
                <a:cs typeface="Carlito"/>
              </a:rPr>
              <a:t> </a:t>
            </a:r>
            <a:r>
              <a:rPr sz="1200" spc="-5" dirty="0">
                <a:latin typeface="Carlito"/>
                <a:cs typeface="Carlito"/>
              </a:rPr>
              <a:t>Отечества.</a:t>
            </a:r>
            <a:endParaRPr sz="1200" dirty="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1200" b="1" dirty="0">
                <a:solidFill>
                  <a:srgbClr val="538ED3"/>
                </a:solidFill>
                <a:latin typeface="Carlito"/>
                <a:cs typeface="Carlito"/>
              </a:rPr>
              <a:t>Март:</a:t>
            </a:r>
            <a:endParaRPr sz="1200" dirty="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latin typeface="Carlito"/>
                <a:cs typeface="Carlito"/>
              </a:rPr>
              <a:t>8 марта: </a:t>
            </a:r>
            <a:r>
              <a:rPr sz="1200" spc="-5" dirty="0">
                <a:latin typeface="Carlito"/>
                <a:cs typeface="Carlito"/>
              </a:rPr>
              <a:t>Международный женский день;</a:t>
            </a:r>
            <a:endParaRPr sz="1200" dirty="0">
              <a:latin typeface="Carlito"/>
              <a:cs typeface="Carlito"/>
            </a:endParaRPr>
          </a:p>
          <a:p>
            <a:pPr marL="12700" marR="1491615">
              <a:lnSpc>
                <a:spcPct val="100000"/>
              </a:lnSpc>
            </a:pPr>
            <a:r>
              <a:rPr sz="1200" dirty="0">
                <a:latin typeface="Carlito"/>
                <a:cs typeface="Carlito"/>
              </a:rPr>
              <a:t>18 марта: </a:t>
            </a:r>
            <a:r>
              <a:rPr sz="1200" spc="-5" dirty="0">
                <a:latin typeface="Carlito"/>
                <a:cs typeface="Carlito"/>
              </a:rPr>
              <a:t>День воссоединения </a:t>
            </a:r>
            <a:r>
              <a:rPr sz="1200" dirty="0">
                <a:latin typeface="Carlito"/>
                <a:cs typeface="Carlito"/>
              </a:rPr>
              <a:t>Крыма с </a:t>
            </a:r>
            <a:r>
              <a:rPr sz="1200" spc="-5" dirty="0">
                <a:latin typeface="Carlito"/>
                <a:cs typeface="Carlito"/>
              </a:rPr>
              <a:t>Россией;  </a:t>
            </a:r>
            <a:r>
              <a:rPr sz="1200" dirty="0">
                <a:latin typeface="Carlito"/>
                <a:cs typeface="Carlito"/>
              </a:rPr>
              <a:t>27 марта: </a:t>
            </a:r>
            <a:r>
              <a:rPr sz="1200" spc="-5" dirty="0">
                <a:latin typeface="Carlito"/>
                <a:cs typeface="Carlito"/>
              </a:rPr>
              <a:t>Всемирный день</a:t>
            </a:r>
            <a:r>
              <a:rPr sz="1200" dirty="0">
                <a:latin typeface="Carlito"/>
                <a:cs typeface="Carlito"/>
              </a:rPr>
              <a:t> театра.</a:t>
            </a:r>
          </a:p>
          <a:p>
            <a:pPr marL="12700">
              <a:lnSpc>
                <a:spcPct val="100000"/>
              </a:lnSpc>
            </a:pPr>
            <a:r>
              <a:rPr sz="1200" b="1" spc="-5" dirty="0">
                <a:solidFill>
                  <a:srgbClr val="538ED3"/>
                </a:solidFill>
                <a:latin typeface="Carlito"/>
                <a:cs typeface="Carlito"/>
              </a:rPr>
              <a:t>Апрель:</a:t>
            </a:r>
            <a:endParaRPr sz="1200" dirty="0">
              <a:latin typeface="Carlito"/>
              <a:cs typeface="Carlito"/>
            </a:endParaRPr>
          </a:p>
          <a:p>
            <a:pPr marL="12700" marR="2645410">
              <a:lnSpc>
                <a:spcPct val="100000"/>
              </a:lnSpc>
              <a:spcBef>
                <a:spcPts val="5"/>
              </a:spcBef>
            </a:pPr>
            <a:r>
              <a:rPr sz="1200" dirty="0">
                <a:latin typeface="Carlito"/>
                <a:cs typeface="Carlito"/>
              </a:rPr>
              <a:t>12 </a:t>
            </a:r>
            <a:r>
              <a:rPr sz="1200" spc="-5" dirty="0">
                <a:latin typeface="Carlito"/>
                <a:cs typeface="Carlito"/>
              </a:rPr>
              <a:t>апреля: День космонавтики.  </a:t>
            </a:r>
            <a:r>
              <a:rPr sz="1200" dirty="0">
                <a:latin typeface="Carlito"/>
                <a:cs typeface="Carlito"/>
              </a:rPr>
              <a:t>Май:</a:t>
            </a:r>
          </a:p>
          <a:p>
            <a:pPr marL="12700" marR="2617470">
              <a:lnSpc>
                <a:spcPct val="100000"/>
              </a:lnSpc>
            </a:pPr>
            <a:r>
              <a:rPr sz="1200" dirty="0">
                <a:latin typeface="Carlito"/>
                <a:cs typeface="Carlito"/>
              </a:rPr>
              <a:t>1 мая: </a:t>
            </a:r>
            <a:r>
              <a:rPr sz="1200" spc="-5" dirty="0">
                <a:latin typeface="Carlito"/>
                <a:cs typeface="Carlito"/>
              </a:rPr>
              <a:t>Праздник Весны </a:t>
            </a:r>
            <a:r>
              <a:rPr sz="1200" dirty="0">
                <a:latin typeface="Carlito"/>
                <a:cs typeface="Carlito"/>
              </a:rPr>
              <a:t>и </a:t>
            </a:r>
            <a:r>
              <a:rPr sz="1200" spc="-25" dirty="0">
                <a:latin typeface="Carlito"/>
                <a:cs typeface="Carlito"/>
              </a:rPr>
              <a:t>Труда;  </a:t>
            </a:r>
            <a:r>
              <a:rPr sz="1200" dirty="0">
                <a:latin typeface="Carlito"/>
                <a:cs typeface="Carlito"/>
              </a:rPr>
              <a:t>9 мая: </a:t>
            </a:r>
            <a:r>
              <a:rPr sz="1200" spc="-5" dirty="0">
                <a:latin typeface="Carlito"/>
                <a:cs typeface="Carlito"/>
              </a:rPr>
              <a:t>День</a:t>
            </a:r>
            <a:r>
              <a:rPr sz="1200" spc="1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Победы;</a:t>
            </a:r>
          </a:p>
          <a:p>
            <a:pPr marL="12700" marR="919480">
              <a:lnSpc>
                <a:spcPct val="100000"/>
              </a:lnSpc>
            </a:pPr>
            <a:r>
              <a:rPr sz="1200" dirty="0">
                <a:latin typeface="Carlito"/>
                <a:cs typeface="Carlito"/>
              </a:rPr>
              <a:t>19 мая: </a:t>
            </a:r>
            <a:r>
              <a:rPr sz="1200" spc="-5" dirty="0">
                <a:latin typeface="Carlito"/>
                <a:cs typeface="Carlito"/>
              </a:rPr>
              <a:t>День детских общественных </a:t>
            </a:r>
            <a:r>
              <a:rPr sz="1200" dirty="0">
                <a:latin typeface="Carlito"/>
                <a:cs typeface="Carlito"/>
              </a:rPr>
              <a:t>организаций </a:t>
            </a:r>
            <a:r>
              <a:rPr sz="1200" spc="-5" dirty="0">
                <a:latin typeface="Carlito"/>
                <a:cs typeface="Carlito"/>
              </a:rPr>
              <a:t>России;  </a:t>
            </a:r>
            <a:r>
              <a:rPr sz="1200" dirty="0">
                <a:latin typeface="Carlito"/>
                <a:cs typeface="Carlito"/>
              </a:rPr>
              <a:t>24 мая: </a:t>
            </a:r>
            <a:r>
              <a:rPr sz="1200" spc="-5" dirty="0">
                <a:latin typeface="Carlito"/>
                <a:cs typeface="Carlito"/>
              </a:rPr>
              <a:t>День </a:t>
            </a:r>
            <a:r>
              <a:rPr sz="1200" spc="-10" dirty="0">
                <a:latin typeface="Carlito"/>
                <a:cs typeface="Carlito"/>
              </a:rPr>
              <a:t>славянской </a:t>
            </a:r>
            <a:r>
              <a:rPr sz="1200" spc="-5" dirty="0">
                <a:latin typeface="Carlito"/>
                <a:cs typeface="Carlito"/>
              </a:rPr>
              <a:t>письменности </a:t>
            </a:r>
            <a:r>
              <a:rPr sz="1200" dirty="0">
                <a:latin typeface="Carlito"/>
                <a:cs typeface="Carlito"/>
              </a:rPr>
              <a:t>и</a:t>
            </a:r>
            <a:r>
              <a:rPr sz="1200" spc="130" dirty="0">
                <a:latin typeface="Carlito"/>
                <a:cs typeface="Carlito"/>
              </a:rPr>
              <a:t> </a:t>
            </a:r>
            <a:r>
              <a:rPr sz="1200" spc="-15" dirty="0">
                <a:latin typeface="Carlito"/>
                <a:cs typeface="Carlito"/>
              </a:rPr>
              <a:t>культуры.</a:t>
            </a:r>
            <a:endParaRPr sz="1200" dirty="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1200" b="1" dirty="0">
                <a:solidFill>
                  <a:srgbClr val="538ED3"/>
                </a:solidFill>
                <a:latin typeface="Carlito"/>
                <a:cs typeface="Carlito"/>
              </a:rPr>
              <a:t>Июнь:</a:t>
            </a:r>
            <a:endParaRPr sz="1200" dirty="0">
              <a:latin typeface="Carlito"/>
              <a:cs typeface="Carlito"/>
            </a:endParaRPr>
          </a:p>
          <a:p>
            <a:pPr marL="12700" marR="2779395">
              <a:lnSpc>
                <a:spcPct val="100000"/>
              </a:lnSpc>
            </a:pPr>
            <a:r>
              <a:rPr sz="1200" dirty="0">
                <a:latin typeface="Carlito"/>
                <a:cs typeface="Carlito"/>
              </a:rPr>
              <a:t>1 </a:t>
            </a:r>
            <a:r>
              <a:rPr sz="1200" spc="-5" dirty="0">
                <a:latin typeface="Carlito"/>
                <a:cs typeface="Carlito"/>
              </a:rPr>
              <a:t>июня: День </a:t>
            </a:r>
            <a:r>
              <a:rPr sz="1200" dirty="0">
                <a:latin typeface="Carlito"/>
                <a:cs typeface="Carlito"/>
              </a:rPr>
              <a:t>защиты </a:t>
            </a:r>
            <a:r>
              <a:rPr sz="1200" spc="-5" dirty="0">
                <a:latin typeface="Carlito"/>
                <a:cs typeface="Carlito"/>
              </a:rPr>
              <a:t>детей;  </a:t>
            </a:r>
            <a:r>
              <a:rPr sz="1200" dirty="0">
                <a:latin typeface="Carlito"/>
                <a:cs typeface="Carlito"/>
              </a:rPr>
              <a:t>6 </a:t>
            </a:r>
            <a:r>
              <a:rPr sz="1200" spc="-5" dirty="0">
                <a:latin typeface="Carlito"/>
                <a:cs typeface="Carlito"/>
              </a:rPr>
              <a:t>июня: День </a:t>
            </a:r>
            <a:r>
              <a:rPr sz="1200" spc="-10" dirty="0">
                <a:latin typeface="Carlito"/>
                <a:cs typeface="Carlito"/>
              </a:rPr>
              <a:t>русского </a:t>
            </a:r>
            <a:r>
              <a:rPr sz="1200" spc="-5" dirty="0">
                <a:latin typeface="Carlito"/>
                <a:cs typeface="Carlito"/>
              </a:rPr>
              <a:t>языка;  </a:t>
            </a:r>
            <a:r>
              <a:rPr sz="1200" dirty="0">
                <a:latin typeface="Carlito"/>
                <a:cs typeface="Carlito"/>
              </a:rPr>
              <a:t>12 </a:t>
            </a:r>
            <a:r>
              <a:rPr sz="1200" spc="-5" dirty="0">
                <a:latin typeface="Carlito"/>
                <a:cs typeface="Carlito"/>
              </a:rPr>
              <a:t>июня: День</a:t>
            </a:r>
            <a:r>
              <a:rPr sz="1200" spc="25" dirty="0">
                <a:latin typeface="Carlito"/>
                <a:cs typeface="Carlito"/>
              </a:rPr>
              <a:t> </a:t>
            </a:r>
            <a:r>
              <a:rPr sz="1200" spc="-5" dirty="0">
                <a:latin typeface="Carlito"/>
                <a:cs typeface="Carlito"/>
              </a:rPr>
              <a:t>России;</a:t>
            </a:r>
            <a:endParaRPr sz="1200" dirty="0">
              <a:latin typeface="Carlito"/>
              <a:cs typeface="Carlito"/>
            </a:endParaRPr>
          </a:p>
          <a:p>
            <a:pPr marL="12700" marR="2592070">
              <a:lnSpc>
                <a:spcPct val="100000"/>
              </a:lnSpc>
            </a:pPr>
            <a:r>
              <a:rPr sz="1200" dirty="0">
                <a:latin typeface="Carlito"/>
                <a:cs typeface="Carlito"/>
              </a:rPr>
              <a:t>22 </a:t>
            </a:r>
            <a:r>
              <a:rPr sz="1200" spc="-5" dirty="0">
                <a:latin typeface="Carlito"/>
                <a:cs typeface="Carlito"/>
              </a:rPr>
              <a:t>июня: День памяти </a:t>
            </a:r>
            <a:r>
              <a:rPr sz="1200" dirty="0">
                <a:latin typeface="Carlito"/>
                <a:cs typeface="Carlito"/>
              </a:rPr>
              <a:t>и </a:t>
            </a:r>
            <a:r>
              <a:rPr sz="1200" spc="-5" dirty="0">
                <a:latin typeface="Carlito"/>
                <a:cs typeface="Carlito"/>
              </a:rPr>
              <a:t>скорби;  </a:t>
            </a:r>
            <a:r>
              <a:rPr sz="1200" dirty="0">
                <a:latin typeface="Carlito"/>
                <a:cs typeface="Carlito"/>
              </a:rPr>
              <a:t>27 </a:t>
            </a:r>
            <a:r>
              <a:rPr sz="1200" spc="-5" dirty="0">
                <a:latin typeface="Carlito"/>
                <a:cs typeface="Carlito"/>
              </a:rPr>
              <a:t>июня: День</a:t>
            </a:r>
            <a:r>
              <a:rPr sz="1200" spc="25" dirty="0">
                <a:latin typeface="Carlito"/>
                <a:cs typeface="Carlito"/>
              </a:rPr>
              <a:t> </a:t>
            </a:r>
            <a:r>
              <a:rPr sz="1200" spc="-10" dirty="0">
                <a:latin typeface="Carlito"/>
                <a:cs typeface="Carlito"/>
              </a:rPr>
              <a:t>молодежи.</a:t>
            </a:r>
            <a:endParaRPr sz="1200" dirty="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1200" b="1" spc="-5" dirty="0">
                <a:solidFill>
                  <a:srgbClr val="538ED3"/>
                </a:solidFill>
                <a:latin typeface="Carlito"/>
                <a:cs typeface="Carlito"/>
              </a:rPr>
              <a:t>Июль:</a:t>
            </a:r>
            <a:endParaRPr sz="1200" dirty="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latin typeface="Carlito"/>
                <a:cs typeface="Carlito"/>
              </a:rPr>
              <a:t>8 </a:t>
            </a:r>
            <a:r>
              <a:rPr sz="1200" spc="-10" dirty="0">
                <a:latin typeface="Carlito"/>
                <a:cs typeface="Carlito"/>
              </a:rPr>
              <a:t>июля: </a:t>
            </a:r>
            <a:r>
              <a:rPr sz="1200" spc="-5" dirty="0">
                <a:latin typeface="Carlito"/>
                <a:cs typeface="Carlito"/>
              </a:rPr>
              <a:t>День семьи, любви </a:t>
            </a:r>
            <a:r>
              <a:rPr sz="1200" dirty="0">
                <a:latin typeface="Carlito"/>
                <a:cs typeface="Carlito"/>
              </a:rPr>
              <a:t>и</a:t>
            </a:r>
            <a:r>
              <a:rPr sz="1200" spc="65" dirty="0">
                <a:latin typeface="Carlito"/>
                <a:cs typeface="Carlito"/>
              </a:rPr>
              <a:t> </a:t>
            </a:r>
            <a:r>
              <a:rPr sz="1200" spc="-5" dirty="0">
                <a:latin typeface="Carlito"/>
                <a:cs typeface="Carlito"/>
              </a:rPr>
              <a:t>верности.</a:t>
            </a:r>
            <a:endParaRPr sz="1200" dirty="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200" b="1" spc="-10" dirty="0">
                <a:solidFill>
                  <a:srgbClr val="538ED3"/>
                </a:solidFill>
                <a:latin typeface="Carlito"/>
                <a:cs typeface="Carlito"/>
              </a:rPr>
              <a:t>Август:</a:t>
            </a:r>
            <a:endParaRPr sz="1200" dirty="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latin typeface="Carlito"/>
                <a:cs typeface="Carlito"/>
              </a:rPr>
              <a:t>12 </a:t>
            </a:r>
            <a:r>
              <a:rPr sz="1200" spc="-5" dirty="0">
                <a:latin typeface="Carlito"/>
                <a:cs typeface="Carlito"/>
              </a:rPr>
              <a:t>августа: День</a:t>
            </a:r>
            <a:r>
              <a:rPr sz="1200" spc="5" dirty="0">
                <a:latin typeface="Carlito"/>
                <a:cs typeface="Carlito"/>
              </a:rPr>
              <a:t> </a:t>
            </a:r>
            <a:r>
              <a:rPr sz="1200" spc="-10" dirty="0">
                <a:latin typeface="Carlito"/>
                <a:cs typeface="Carlito"/>
              </a:rPr>
              <a:t>физкультурника;</a:t>
            </a:r>
            <a:endParaRPr sz="1200" dirty="0">
              <a:latin typeface="Carlito"/>
              <a:cs typeface="Carlito"/>
            </a:endParaRPr>
          </a:p>
          <a:p>
            <a:pPr marL="12700" marR="442595">
              <a:lnSpc>
                <a:spcPct val="100000"/>
              </a:lnSpc>
            </a:pPr>
            <a:r>
              <a:rPr sz="1200" dirty="0">
                <a:latin typeface="Carlito"/>
                <a:cs typeface="Carlito"/>
              </a:rPr>
              <a:t>22 </a:t>
            </a:r>
            <a:r>
              <a:rPr sz="1200" spc="-5" dirty="0">
                <a:latin typeface="Carlito"/>
                <a:cs typeface="Carlito"/>
              </a:rPr>
              <a:t>августа: День </a:t>
            </a:r>
            <a:r>
              <a:rPr sz="1200" spc="-15" dirty="0">
                <a:latin typeface="Carlito"/>
                <a:cs typeface="Carlito"/>
              </a:rPr>
              <a:t>Государственного </a:t>
            </a:r>
            <a:r>
              <a:rPr sz="1200" spc="-10" dirty="0">
                <a:latin typeface="Carlito"/>
                <a:cs typeface="Carlito"/>
              </a:rPr>
              <a:t>флага Российской </a:t>
            </a:r>
            <a:r>
              <a:rPr sz="1200" spc="-5" dirty="0">
                <a:latin typeface="Carlito"/>
                <a:cs typeface="Carlito"/>
              </a:rPr>
              <a:t>Федерации;  </a:t>
            </a:r>
            <a:r>
              <a:rPr sz="1200" dirty="0">
                <a:latin typeface="Carlito"/>
                <a:cs typeface="Carlito"/>
              </a:rPr>
              <a:t>27 </a:t>
            </a:r>
            <a:r>
              <a:rPr sz="1200" spc="-5" dirty="0">
                <a:latin typeface="Carlito"/>
                <a:cs typeface="Carlito"/>
              </a:rPr>
              <a:t>августа: День российского</a:t>
            </a:r>
            <a:r>
              <a:rPr sz="1200" spc="50" dirty="0">
                <a:latin typeface="Carlito"/>
                <a:cs typeface="Carlito"/>
              </a:rPr>
              <a:t> </a:t>
            </a:r>
            <a:r>
              <a:rPr sz="1200" spc="-5" dirty="0">
                <a:latin typeface="Carlito"/>
                <a:cs typeface="Carlito"/>
              </a:rPr>
              <a:t>кино.</a:t>
            </a:r>
            <a:endParaRPr sz="1200" dirty="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3"/>
          <p:cNvSpPr txBox="1"/>
          <p:nvPr/>
        </p:nvSpPr>
        <p:spPr>
          <a:xfrm>
            <a:off x="2819400" y="2590800"/>
            <a:ext cx="739140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rlito"/>
                <a:cs typeface="Carlito"/>
              </a:rPr>
              <a:t>СПАСИБО ЗА ВНИМАНИЕ!</a:t>
            </a:r>
            <a:endParaRPr sz="4000" b="1" dirty="0">
              <a:solidFill>
                <a:schemeClr val="tx2">
                  <a:lumMod val="60000"/>
                  <a:lumOff val="40000"/>
                </a:schemeClr>
              </a:solidFill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9555273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6115" y="1354836"/>
            <a:ext cx="11206480" cy="3468370"/>
            <a:chOff x="166115" y="1354836"/>
            <a:chExt cx="11206480" cy="3468370"/>
          </a:xfrm>
        </p:grpSpPr>
        <p:sp>
          <p:nvSpPr>
            <p:cNvPr id="3" name="object 3"/>
            <p:cNvSpPr/>
            <p:nvPr/>
          </p:nvSpPr>
          <p:spPr>
            <a:xfrm>
              <a:off x="166116" y="1354835"/>
              <a:ext cx="11206480" cy="3468370"/>
            </a:xfrm>
            <a:custGeom>
              <a:avLst/>
              <a:gdLst/>
              <a:ahLst/>
              <a:cxnLst/>
              <a:rect l="l" t="t" r="r" b="b"/>
              <a:pathLst>
                <a:path w="11206479" h="3468370">
                  <a:moveTo>
                    <a:pt x="3771900" y="1981835"/>
                  </a:moveTo>
                  <a:lnTo>
                    <a:pt x="3028569" y="495300"/>
                  </a:lnTo>
                  <a:lnTo>
                    <a:pt x="743331" y="495300"/>
                  </a:lnTo>
                  <a:lnTo>
                    <a:pt x="0" y="1981835"/>
                  </a:lnTo>
                  <a:lnTo>
                    <a:pt x="743331" y="3468243"/>
                  </a:lnTo>
                  <a:lnTo>
                    <a:pt x="3028569" y="3468243"/>
                  </a:lnTo>
                  <a:lnTo>
                    <a:pt x="3771900" y="1981835"/>
                  </a:lnTo>
                  <a:close/>
                </a:path>
                <a:path w="11206479" h="3468370">
                  <a:moveTo>
                    <a:pt x="7434072" y="1486535"/>
                  </a:moveTo>
                  <a:lnTo>
                    <a:pt x="6690741" y="0"/>
                  </a:lnTo>
                  <a:lnTo>
                    <a:pt x="4405503" y="0"/>
                  </a:lnTo>
                  <a:lnTo>
                    <a:pt x="3662172" y="1486535"/>
                  </a:lnTo>
                  <a:lnTo>
                    <a:pt x="4405503" y="2972943"/>
                  </a:lnTo>
                  <a:lnTo>
                    <a:pt x="6690741" y="2972943"/>
                  </a:lnTo>
                  <a:lnTo>
                    <a:pt x="7434072" y="1486535"/>
                  </a:lnTo>
                  <a:close/>
                </a:path>
                <a:path w="11206479" h="3468370">
                  <a:moveTo>
                    <a:pt x="11205972" y="1981835"/>
                  </a:moveTo>
                  <a:lnTo>
                    <a:pt x="10462641" y="495300"/>
                  </a:lnTo>
                  <a:lnTo>
                    <a:pt x="8177403" y="495300"/>
                  </a:lnTo>
                  <a:lnTo>
                    <a:pt x="7434072" y="1981835"/>
                  </a:lnTo>
                  <a:lnTo>
                    <a:pt x="8177403" y="3468243"/>
                  </a:lnTo>
                  <a:lnTo>
                    <a:pt x="10462641" y="3468243"/>
                  </a:lnTo>
                  <a:lnTo>
                    <a:pt x="11205972" y="1981835"/>
                  </a:lnTo>
                  <a:close/>
                </a:path>
              </a:pathLst>
            </a:custGeom>
            <a:solidFill>
              <a:srgbClr val="538E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122419" y="1513331"/>
              <a:ext cx="3625850" cy="2903220"/>
            </a:xfrm>
            <a:custGeom>
              <a:avLst/>
              <a:gdLst/>
              <a:ahLst/>
              <a:cxnLst/>
              <a:rect l="l" t="t" r="r" b="b"/>
              <a:pathLst>
                <a:path w="3625850" h="2903220">
                  <a:moveTo>
                    <a:pt x="2957576" y="0"/>
                  </a:moveTo>
                  <a:lnTo>
                    <a:pt x="668019" y="0"/>
                  </a:lnTo>
                  <a:lnTo>
                    <a:pt x="0" y="1451609"/>
                  </a:lnTo>
                  <a:lnTo>
                    <a:pt x="668019" y="2903219"/>
                  </a:lnTo>
                  <a:lnTo>
                    <a:pt x="2957576" y="2903219"/>
                  </a:lnTo>
                  <a:lnTo>
                    <a:pt x="3625596" y="1451609"/>
                  </a:lnTo>
                  <a:lnTo>
                    <a:pt x="29575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122419" y="1513331"/>
              <a:ext cx="3625850" cy="2903220"/>
            </a:xfrm>
            <a:custGeom>
              <a:avLst/>
              <a:gdLst/>
              <a:ahLst/>
              <a:cxnLst/>
              <a:rect l="l" t="t" r="r" b="b"/>
              <a:pathLst>
                <a:path w="3625850" h="2903220">
                  <a:moveTo>
                    <a:pt x="0" y="1451609"/>
                  </a:moveTo>
                  <a:lnTo>
                    <a:pt x="668019" y="0"/>
                  </a:lnTo>
                  <a:lnTo>
                    <a:pt x="2957576" y="0"/>
                  </a:lnTo>
                  <a:lnTo>
                    <a:pt x="3625596" y="1451609"/>
                  </a:lnTo>
                  <a:lnTo>
                    <a:pt x="2957576" y="2903219"/>
                  </a:lnTo>
                  <a:lnTo>
                    <a:pt x="668019" y="2903219"/>
                  </a:lnTo>
                  <a:lnTo>
                    <a:pt x="0" y="1451609"/>
                  </a:lnTo>
                  <a:close/>
                </a:path>
              </a:pathLst>
            </a:custGeom>
            <a:ln w="12192">
              <a:solidFill>
                <a:srgbClr val="416F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27736" y="213740"/>
            <a:ext cx="791527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/>
              <a:t>ЕДИНОЕ </a:t>
            </a:r>
            <a:r>
              <a:rPr sz="3200" spc="-35" dirty="0"/>
              <a:t>ОБРАЗОВАТЕЛЬНОЕ</a:t>
            </a:r>
            <a:r>
              <a:rPr sz="3200" spc="-25" dirty="0"/>
              <a:t> </a:t>
            </a:r>
            <a:r>
              <a:rPr sz="3200" spc="-15" dirty="0"/>
              <a:t>ПРОСТРАНСТВО</a:t>
            </a:r>
            <a:endParaRPr sz="3200"/>
          </a:p>
        </p:txBody>
      </p:sp>
      <p:sp>
        <p:nvSpPr>
          <p:cNvPr id="7" name="object 7"/>
          <p:cNvSpPr txBox="1"/>
          <p:nvPr/>
        </p:nvSpPr>
        <p:spPr>
          <a:xfrm>
            <a:off x="4648200" y="2283307"/>
            <a:ext cx="2666999" cy="1341136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ctr">
              <a:lnSpc>
                <a:spcPct val="108400"/>
              </a:lnSpc>
              <a:spcBef>
                <a:spcPts val="90"/>
              </a:spcBef>
            </a:pPr>
            <a:r>
              <a:rPr sz="2000" b="1" spc="-10" dirty="0">
                <a:solidFill>
                  <a:srgbClr val="C00000"/>
                </a:solidFill>
                <a:latin typeface="Carlito"/>
                <a:cs typeface="Carlito"/>
              </a:rPr>
              <a:t>Единые</a:t>
            </a:r>
            <a:r>
              <a:rPr sz="2000" b="1" spc="-45" dirty="0">
                <a:solidFill>
                  <a:srgbClr val="C00000"/>
                </a:solidFill>
                <a:latin typeface="Carlito"/>
                <a:cs typeface="Carlito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Carlito"/>
                <a:cs typeface="Carlito"/>
              </a:rPr>
              <a:t>стандарты  </a:t>
            </a:r>
            <a:r>
              <a:rPr sz="2000" b="1" spc="-5" dirty="0">
                <a:solidFill>
                  <a:srgbClr val="001F5F"/>
                </a:solidFill>
                <a:latin typeface="Carlito"/>
                <a:cs typeface="Carlito"/>
              </a:rPr>
              <a:t>образовательного  пространства  страны</a:t>
            </a:r>
            <a:endParaRPr sz="2000" dirty="0">
              <a:latin typeface="Carlito"/>
              <a:cs typeface="Carlito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337819" y="2014623"/>
            <a:ext cx="3784600" cy="2985770"/>
            <a:chOff x="421894" y="1970277"/>
            <a:chExt cx="3784600" cy="2985770"/>
          </a:xfrm>
        </p:grpSpPr>
        <p:sp>
          <p:nvSpPr>
            <p:cNvPr id="9" name="object 9"/>
            <p:cNvSpPr/>
            <p:nvPr/>
          </p:nvSpPr>
          <p:spPr>
            <a:xfrm>
              <a:off x="428244" y="1976627"/>
              <a:ext cx="3771900" cy="2973070"/>
            </a:xfrm>
            <a:custGeom>
              <a:avLst/>
              <a:gdLst/>
              <a:ahLst/>
              <a:cxnLst/>
              <a:rect l="l" t="t" r="r" b="b"/>
              <a:pathLst>
                <a:path w="3771900" h="2973070">
                  <a:moveTo>
                    <a:pt x="3028569" y="0"/>
                  </a:moveTo>
                  <a:lnTo>
                    <a:pt x="743331" y="0"/>
                  </a:lnTo>
                  <a:lnTo>
                    <a:pt x="0" y="1486408"/>
                  </a:lnTo>
                  <a:lnTo>
                    <a:pt x="743331" y="2972943"/>
                  </a:lnTo>
                  <a:lnTo>
                    <a:pt x="3028569" y="2972943"/>
                  </a:lnTo>
                  <a:lnTo>
                    <a:pt x="3771900" y="1486408"/>
                  </a:lnTo>
                  <a:lnTo>
                    <a:pt x="302856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28244" y="1976627"/>
              <a:ext cx="3771900" cy="2973070"/>
            </a:xfrm>
            <a:custGeom>
              <a:avLst/>
              <a:gdLst/>
              <a:ahLst/>
              <a:cxnLst/>
              <a:rect l="l" t="t" r="r" b="b"/>
              <a:pathLst>
                <a:path w="3771900" h="2973070">
                  <a:moveTo>
                    <a:pt x="0" y="1486408"/>
                  </a:moveTo>
                  <a:lnTo>
                    <a:pt x="743331" y="0"/>
                  </a:lnTo>
                  <a:lnTo>
                    <a:pt x="3028569" y="0"/>
                  </a:lnTo>
                  <a:lnTo>
                    <a:pt x="3771900" y="1486408"/>
                  </a:lnTo>
                  <a:lnTo>
                    <a:pt x="3028569" y="2972943"/>
                  </a:lnTo>
                  <a:lnTo>
                    <a:pt x="743331" y="2972943"/>
                  </a:lnTo>
                  <a:lnTo>
                    <a:pt x="0" y="1486408"/>
                  </a:lnTo>
                  <a:close/>
                </a:path>
              </a:pathLst>
            </a:custGeom>
            <a:ln w="12192">
              <a:solidFill>
                <a:srgbClr val="416F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952308" y="2725222"/>
            <a:ext cx="2555622" cy="1798441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065" marR="5080" indent="635" algn="ctr">
              <a:lnSpc>
                <a:spcPct val="116500"/>
              </a:lnSpc>
              <a:spcBef>
                <a:spcPts val="300"/>
              </a:spcBef>
            </a:pPr>
            <a:r>
              <a:rPr sz="2000" b="1" spc="-10" dirty="0">
                <a:solidFill>
                  <a:srgbClr val="C00000"/>
                </a:solidFill>
                <a:latin typeface="Carlito"/>
                <a:cs typeface="Carlito"/>
              </a:rPr>
              <a:t>Единые </a:t>
            </a:r>
            <a:r>
              <a:rPr sz="2000" b="1" spc="-20" dirty="0">
                <a:solidFill>
                  <a:srgbClr val="C00000"/>
                </a:solidFill>
                <a:latin typeface="Carlito"/>
                <a:cs typeface="Carlito"/>
              </a:rPr>
              <a:t>подходы  </a:t>
            </a:r>
            <a:r>
              <a:rPr sz="2000" b="1" dirty="0">
                <a:solidFill>
                  <a:srgbClr val="001F5F"/>
                </a:solidFill>
                <a:latin typeface="Carlito"/>
                <a:cs typeface="Carlito"/>
              </a:rPr>
              <a:t>к</a:t>
            </a:r>
            <a:r>
              <a:rPr sz="2000" b="1" spc="-75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Carlito"/>
                <a:cs typeface="Carlito"/>
              </a:rPr>
              <a:t>формированию  </a:t>
            </a:r>
            <a:r>
              <a:rPr sz="2000" b="1" spc="-15" dirty="0">
                <a:solidFill>
                  <a:srgbClr val="001F5F"/>
                </a:solidFill>
                <a:latin typeface="Carlito"/>
                <a:cs typeface="Carlito"/>
              </a:rPr>
              <a:t>содержания</a:t>
            </a:r>
            <a:endParaRPr sz="2000" dirty="0">
              <a:latin typeface="Carlito"/>
              <a:cs typeface="Carlito"/>
            </a:endParaRPr>
          </a:p>
          <a:p>
            <a:pPr marL="166370" marR="163195" algn="ctr">
              <a:lnSpc>
                <a:spcPts val="2560"/>
              </a:lnSpc>
              <a:spcBef>
                <a:spcPts val="75"/>
              </a:spcBef>
            </a:pPr>
            <a:r>
              <a:rPr sz="2000" b="1" dirty="0">
                <a:solidFill>
                  <a:srgbClr val="001F5F"/>
                </a:solidFill>
                <a:latin typeface="Carlito"/>
                <a:cs typeface="Carlito"/>
              </a:rPr>
              <a:t>образования</a:t>
            </a:r>
            <a:r>
              <a:rPr sz="2000" b="1" spc="-114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rlito"/>
                <a:cs typeface="Carlito"/>
              </a:rPr>
              <a:t>и  </a:t>
            </a:r>
            <a:r>
              <a:rPr sz="2000" b="1" spc="-5" dirty="0">
                <a:solidFill>
                  <a:srgbClr val="001F5F"/>
                </a:solidFill>
                <a:latin typeface="Carlito"/>
                <a:cs typeface="Carlito"/>
              </a:rPr>
              <a:t>воспитания</a:t>
            </a:r>
            <a:endParaRPr sz="2000" dirty="0">
              <a:latin typeface="Carlito"/>
              <a:cs typeface="Carlito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7817866" y="1970277"/>
            <a:ext cx="3760470" cy="2985770"/>
            <a:chOff x="7817866" y="1970277"/>
            <a:chExt cx="3760470" cy="2985770"/>
          </a:xfrm>
        </p:grpSpPr>
        <p:sp>
          <p:nvSpPr>
            <p:cNvPr id="13" name="object 13"/>
            <p:cNvSpPr/>
            <p:nvPr/>
          </p:nvSpPr>
          <p:spPr>
            <a:xfrm>
              <a:off x="7824216" y="1976627"/>
              <a:ext cx="3747770" cy="2973070"/>
            </a:xfrm>
            <a:custGeom>
              <a:avLst/>
              <a:gdLst/>
              <a:ahLst/>
              <a:cxnLst/>
              <a:rect l="l" t="t" r="r" b="b"/>
              <a:pathLst>
                <a:path w="3747770" h="2973070">
                  <a:moveTo>
                    <a:pt x="3049904" y="0"/>
                  </a:moveTo>
                  <a:lnTo>
                    <a:pt x="697610" y="0"/>
                  </a:lnTo>
                  <a:lnTo>
                    <a:pt x="0" y="1486408"/>
                  </a:lnTo>
                  <a:lnTo>
                    <a:pt x="697610" y="2972943"/>
                  </a:lnTo>
                  <a:lnTo>
                    <a:pt x="3049904" y="2972943"/>
                  </a:lnTo>
                  <a:lnTo>
                    <a:pt x="3747515" y="1486408"/>
                  </a:lnTo>
                  <a:lnTo>
                    <a:pt x="30499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824216" y="1976627"/>
              <a:ext cx="3747770" cy="2973070"/>
            </a:xfrm>
            <a:custGeom>
              <a:avLst/>
              <a:gdLst/>
              <a:ahLst/>
              <a:cxnLst/>
              <a:rect l="l" t="t" r="r" b="b"/>
              <a:pathLst>
                <a:path w="3747770" h="2973070">
                  <a:moveTo>
                    <a:pt x="0" y="1486408"/>
                  </a:moveTo>
                  <a:lnTo>
                    <a:pt x="697610" y="0"/>
                  </a:lnTo>
                  <a:lnTo>
                    <a:pt x="3049904" y="0"/>
                  </a:lnTo>
                  <a:lnTo>
                    <a:pt x="3747515" y="1486408"/>
                  </a:lnTo>
                  <a:lnTo>
                    <a:pt x="3049904" y="2972943"/>
                  </a:lnTo>
                  <a:lnTo>
                    <a:pt x="697610" y="2972943"/>
                  </a:lnTo>
                  <a:lnTo>
                    <a:pt x="0" y="1486408"/>
                  </a:lnTo>
                  <a:close/>
                </a:path>
              </a:pathLst>
            </a:custGeom>
            <a:ln w="12192">
              <a:solidFill>
                <a:srgbClr val="416F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8304848" y="2362580"/>
            <a:ext cx="2786506" cy="2460625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269875" marR="260985" algn="ctr">
              <a:lnSpc>
                <a:spcPct val="90000"/>
              </a:lnSpc>
              <a:spcBef>
                <a:spcPts val="340"/>
              </a:spcBef>
            </a:pPr>
            <a:r>
              <a:rPr sz="2000" b="1" spc="-10" dirty="0">
                <a:solidFill>
                  <a:srgbClr val="C00000"/>
                </a:solidFill>
                <a:latin typeface="Carlito"/>
                <a:cs typeface="Carlito"/>
              </a:rPr>
              <a:t>Единая</a:t>
            </a:r>
            <a:r>
              <a:rPr sz="2000" b="1" spc="-50" dirty="0">
                <a:solidFill>
                  <a:srgbClr val="C00000"/>
                </a:solidFill>
                <a:latin typeface="Carlito"/>
                <a:cs typeface="Carlito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Carlito"/>
                <a:cs typeface="Carlito"/>
              </a:rPr>
              <a:t>система  </a:t>
            </a:r>
            <a:r>
              <a:rPr sz="2000" b="1" spc="-5" dirty="0">
                <a:solidFill>
                  <a:srgbClr val="C00000"/>
                </a:solidFill>
                <a:latin typeface="Carlito"/>
                <a:cs typeface="Carlito"/>
              </a:rPr>
              <a:t>мониторинга  </a:t>
            </a:r>
            <a:r>
              <a:rPr sz="2000" b="1" dirty="0">
                <a:solidFill>
                  <a:srgbClr val="001F5F"/>
                </a:solidFill>
                <a:latin typeface="Carlito"/>
                <a:cs typeface="Carlito"/>
              </a:rPr>
              <a:t>эффективности  </a:t>
            </a:r>
            <a:r>
              <a:rPr sz="2000" b="1" spc="-10" dirty="0">
                <a:solidFill>
                  <a:srgbClr val="001F5F"/>
                </a:solidFill>
                <a:latin typeface="Carlito"/>
                <a:cs typeface="Carlito"/>
              </a:rPr>
              <a:t>деятельности</a:t>
            </a:r>
            <a:endParaRPr sz="2000" dirty="0">
              <a:latin typeface="Carlito"/>
              <a:cs typeface="Carlito"/>
            </a:endParaRPr>
          </a:p>
          <a:p>
            <a:pPr marL="166370" marR="160020" algn="ctr">
              <a:lnSpc>
                <a:spcPts val="2590"/>
              </a:lnSpc>
              <a:spcBef>
                <a:spcPts val="15"/>
              </a:spcBef>
            </a:pPr>
            <a:r>
              <a:rPr sz="2000" b="1" dirty="0">
                <a:solidFill>
                  <a:srgbClr val="001F5F"/>
                </a:solidFill>
                <a:latin typeface="Carlito"/>
                <a:cs typeface="Carlito"/>
              </a:rPr>
              <a:t>об</a:t>
            </a:r>
            <a:r>
              <a:rPr sz="2000" b="1" spc="5" dirty="0">
                <a:solidFill>
                  <a:srgbClr val="001F5F"/>
                </a:solidFill>
                <a:latin typeface="Carlito"/>
                <a:cs typeface="Carlito"/>
              </a:rPr>
              <a:t>р</a:t>
            </a:r>
            <a:r>
              <a:rPr sz="2000" b="1" dirty="0">
                <a:solidFill>
                  <a:srgbClr val="001F5F"/>
                </a:solidFill>
                <a:latin typeface="Carlito"/>
                <a:cs typeface="Carlito"/>
              </a:rPr>
              <a:t>а</a:t>
            </a:r>
            <a:r>
              <a:rPr sz="2000" b="1" spc="-10" dirty="0">
                <a:solidFill>
                  <a:srgbClr val="001F5F"/>
                </a:solidFill>
                <a:latin typeface="Carlito"/>
                <a:cs typeface="Carlito"/>
              </a:rPr>
              <a:t>з</a:t>
            </a:r>
            <a:r>
              <a:rPr sz="2000" b="1" dirty="0">
                <a:solidFill>
                  <a:srgbClr val="001F5F"/>
                </a:solidFill>
                <a:latin typeface="Carlito"/>
                <a:cs typeface="Carlito"/>
              </a:rPr>
              <a:t>ов</a:t>
            </a:r>
            <a:r>
              <a:rPr sz="2000" b="1" spc="-15" dirty="0">
                <a:solidFill>
                  <a:srgbClr val="001F5F"/>
                </a:solidFill>
                <a:latin typeface="Carlito"/>
                <a:cs typeface="Carlito"/>
              </a:rPr>
              <a:t>ат</a:t>
            </a:r>
            <a:r>
              <a:rPr sz="2000" b="1" spc="-40" dirty="0">
                <a:solidFill>
                  <a:srgbClr val="001F5F"/>
                </a:solidFill>
                <a:latin typeface="Carlito"/>
                <a:cs typeface="Carlito"/>
              </a:rPr>
              <a:t>е</a:t>
            </a:r>
            <a:r>
              <a:rPr sz="2000" b="1" dirty="0">
                <a:solidFill>
                  <a:srgbClr val="001F5F"/>
                </a:solidFill>
                <a:latin typeface="Carlito"/>
                <a:cs typeface="Carlito"/>
              </a:rPr>
              <a:t>льных  </a:t>
            </a:r>
            <a:r>
              <a:rPr sz="2000" b="1" spc="-5" dirty="0">
                <a:solidFill>
                  <a:srgbClr val="001F5F"/>
                </a:solidFill>
                <a:latin typeface="Carlito"/>
                <a:cs typeface="Carlito"/>
              </a:rPr>
              <a:t>организаций,</a:t>
            </a:r>
            <a:endParaRPr sz="2000" dirty="0">
              <a:latin typeface="Carlito"/>
              <a:cs typeface="Carlito"/>
            </a:endParaRPr>
          </a:p>
          <a:p>
            <a:pPr algn="ctr">
              <a:lnSpc>
                <a:spcPct val="100000"/>
              </a:lnSpc>
              <a:spcBef>
                <a:spcPts val="90"/>
              </a:spcBef>
            </a:pPr>
            <a:r>
              <a:rPr sz="2000" b="1" spc="-5" dirty="0">
                <a:solidFill>
                  <a:srgbClr val="001F5F"/>
                </a:solidFill>
                <a:latin typeface="Carlito"/>
                <a:cs typeface="Carlito"/>
              </a:rPr>
              <a:t>органов</a:t>
            </a:r>
            <a:r>
              <a:rPr sz="2000" b="1" spc="-80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rlito"/>
                <a:cs typeface="Carlito"/>
              </a:rPr>
              <a:t>управления</a:t>
            </a:r>
            <a:endParaRPr sz="2000" dirty="0">
              <a:latin typeface="Carlito"/>
              <a:cs typeface="Carlito"/>
            </a:endParaRPr>
          </a:p>
          <a:p>
            <a:pPr algn="ctr">
              <a:lnSpc>
                <a:spcPct val="100000"/>
              </a:lnSpc>
              <a:spcBef>
                <a:spcPts val="204"/>
              </a:spcBef>
            </a:pPr>
            <a:r>
              <a:rPr sz="2000" b="1" dirty="0">
                <a:solidFill>
                  <a:srgbClr val="001F5F"/>
                </a:solidFill>
                <a:latin typeface="Carlito"/>
                <a:cs typeface="Carlito"/>
              </a:rPr>
              <a:t>образованием</a:t>
            </a:r>
            <a:endParaRPr sz="2000" dirty="0">
              <a:latin typeface="Carlito"/>
              <a:cs typeface="Carlito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201168" y="0"/>
            <a:ext cx="11658600" cy="5949315"/>
            <a:chOff x="201168" y="0"/>
            <a:chExt cx="11658600" cy="5949315"/>
          </a:xfrm>
        </p:grpSpPr>
        <p:sp>
          <p:nvSpPr>
            <p:cNvPr id="17" name="object 17"/>
            <p:cNvSpPr/>
            <p:nvPr/>
          </p:nvSpPr>
          <p:spPr>
            <a:xfrm>
              <a:off x="5640323" y="4742688"/>
              <a:ext cx="803148" cy="68275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01168" y="5301996"/>
              <a:ext cx="890016" cy="64160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0965179" y="5234940"/>
              <a:ext cx="894587" cy="59893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259585" y="5572505"/>
              <a:ext cx="9538970" cy="0"/>
            </a:xfrm>
            <a:custGeom>
              <a:avLst/>
              <a:gdLst/>
              <a:ahLst/>
              <a:cxnLst/>
              <a:rect l="l" t="t" r="r" b="b"/>
              <a:pathLst>
                <a:path w="9538970">
                  <a:moveTo>
                    <a:pt x="0" y="0"/>
                  </a:moveTo>
                  <a:lnTo>
                    <a:pt x="9538462" y="0"/>
                  </a:lnTo>
                </a:path>
              </a:pathLst>
            </a:custGeom>
            <a:ln w="28956">
              <a:solidFill>
                <a:srgbClr val="5294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237988" y="5576315"/>
              <a:ext cx="1577340" cy="367030"/>
            </a:xfrm>
            <a:custGeom>
              <a:avLst/>
              <a:gdLst/>
              <a:ahLst/>
              <a:cxnLst/>
              <a:rect l="l" t="t" r="r" b="b"/>
              <a:pathLst>
                <a:path w="1577340" h="367029">
                  <a:moveTo>
                    <a:pt x="1577339" y="0"/>
                  </a:moveTo>
                  <a:lnTo>
                    <a:pt x="0" y="0"/>
                  </a:lnTo>
                  <a:lnTo>
                    <a:pt x="774446" y="366903"/>
                  </a:lnTo>
                  <a:lnTo>
                    <a:pt x="1577339" y="0"/>
                  </a:lnTo>
                  <a:close/>
                </a:path>
              </a:pathLst>
            </a:custGeom>
            <a:solidFill>
              <a:srgbClr val="5294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237988" y="5576315"/>
              <a:ext cx="1577340" cy="367030"/>
            </a:xfrm>
            <a:custGeom>
              <a:avLst/>
              <a:gdLst/>
              <a:ahLst/>
              <a:cxnLst/>
              <a:rect l="l" t="t" r="r" b="b"/>
              <a:pathLst>
                <a:path w="1577340" h="367029">
                  <a:moveTo>
                    <a:pt x="1577339" y="0"/>
                  </a:moveTo>
                  <a:lnTo>
                    <a:pt x="774446" y="366903"/>
                  </a:lnTo>
                  <a:lnTo>
                    <a:pt x="0" y="0"/>
                  </a:lnTo>
                  <a:lnTo>
                    <a:pt x="1577339" y="0"/>
                  </a:lnTo>
                  <a:close/>
                </a:path>
              </a:pathLst>
            </a:custGeom>
            <a:ln w="12192">
              <a:solidFill>
                <a:srgbClr val="5294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9553956" y="0"/>
              <a:ext cx="1793239" cy="1319530"/>
            </a:xfrm>
            <a:custGeom>
              <a:avLst/>
              <a:gdLst/>
              <a:ahLst/>
              <a:cxnLst/>
              <a:rect l="l" t="t" r="r" b="b"/>
              <a:pathLst>
                <a:path w="1793240" h="1319530">
                  <a:moveTo>
                    <a:pt x="1793113" y="0"/>
                  </a:moveTo>
                  <a:lnTo>
                    <a:pt x="0" y="0"/>
                  </a:lnTo>
                  <a:lnTo>
                    <a:pt x="896620" y="1319402"/>
                  </a:lnTo>
                  <a:lnTo>
                    <a:pt x="1793113" y="0"/>
                  </a:lnTo>
                  <a:close/>
                </a:path>
              </a:pathLst>
            </a:custGeom>
            <a:solidFill>
              <a:srgbClr val="5294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646176" y="5972417"/>
            <a:ext cx="11088624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5244" algn="ctr">
              <a:lnSpc>
                <a:spcPct val="100000"/>
              </a:lnSpc>
              <a:spcBef>
                <a:spcPts val="100"/>
              </a:spcBef>
            </a:pPr>
            <a:r>
              <a:rPr sz="2400" spc="-40" dirty="0">
                <a:solidFill>
                  <a:srgbClr val="2F356C"/>
                </a:solidFill>
                <a:latin typeface="Carlito"/>
                <a:cs typeface="Carlito"/>
              </a:rPr>
              <a:t>ГАРАНТИЯ </a:t>
            </a:r>
            <a:r>
              <a:rPr sz="2400" spc="-20" dirty="0">
                <a:solidFill>
                  <a:srgbClr val="2F356C"/>
                </a:solidFill>
                <a:latin typeface="Carlito"/>
                <a:cs typeface="Carlito"/>
              </a:rPr>
              <a:t>РАВЕНСТВА</a:t>
            </a:r>
            <a:r>
              <a:rPr sz="2400" spc="10" dirty="0">
                <a:solidFill>
                  <a:srgbClr val="2F356C"/>
                </a:solidFill>
                <a:latin typeface="Carlito"/>
                <a:cs typeface="Carlito"/>
              </a:rPr>
              <a:t> </a:t>
            </a:r>
            <a:r>
              <a:rPr sz="2400" spc="-15" dirty="0">
                <a:solidFill>
                  <a:srgbClr val="2F356C"/>
                </a:solidFill>
                <a:latin typeface="Carlito"/>
                <a:cs typeface="Carlito"/>
              </a:rPr>
              <a:t>РЕСУРСОВ,</a:t>
            </a:r>
            <a:endParaRPr sz="2400" dirty="0">
              <a:latin typeface="Carlito"/>
              <a:cs typeface="Carlito"/>
            </a:endParaRPr>
          </a:p>
          <a:p>
            <a:pPr algn="ctr">
              <a:lnSpc>
                <a:spcPct val="100000"/>
              </a:lnSpc>
            </a:pPr>
            <a:r>
              <a:rPr sz="2400" spc="-15" dirty="0">
                <a:solidFill>
                  <a:srgbClr val="2F356C"/>
                </a:solidFill>
                <a:latin typeface="Carlito"/>
                <a:cs typeface="Carlito"/>
              </a:rPr>
              <a:t>УСЛОВИЙ, </a:t>
            </a:r>
            <a:r>
              <a:rPr sz="2400" spc="-10" dirty="0">
                <a:solidFill>
                  <a:srgbClr val="2F356C"/>
                </a:solidFill>
                <a:latin typeface="Carlito"/>
                <a:cs typeface="Carlito"/>
              </a:rPr>
              <a:t>ВОЗМОЖНОСТЕЙ </a:t>
            </a:r>
            <a:r>
              <a:rPr sz="2400" dirty="0">
                <a:solidFill>
                  <a:srgbClr val="2F356C"/>
                </a:solidFill>
                <a:latin typeface="Carlito"/>
                <a:cs typeface="Carlito"/>
              </a:rPr>
              <a:t>И </a:t>
            </a:r>
            <a:r>
              <a:rPr sz="2400" spc="-5" dirty="0">
                <a:solidFill>
                  <a:srgbClr val="2F356C"/>
                </a:solidFill>
                <a:latin typeface="Carlito"/>
                <a:cs typeface="Carlito"/>
              </a:rPr>
              <a:t>ПОВЫШЕНИЯ </a:t>
            </a:r>
            <a:r>
              <a:rPr sz="2400" spc="-35" dirty="0">
                <a:solidFill>
                  <a:srgbClr val="2F356C"/>
                </a:solidFill>
                <a:latin typeface="Carlito"/>
                <a:cs typeface="Carlito"/>
              </a:rPr>
              <a:t>КАЧЕСТВА</a:t>
            </a:r>
            <a:r>
              <a:rPr sz="2400" spc="50" dirty="0">
                <a:solidFill>
                  <a:srgbClr val="2F356C"/>
                </a:solidFill>
                <a:latin typeface="Carlito"/>
                <a:cs typeface="Carlito"/>
              </a:rPr>
              <a:t> </a:t>
            </a:r>
            <a:r>
              <a:rPr sz="2400" spc="-70" dirty="0">
                <a:solidFill>
                  <a:srgbClr val="2F356C"/>
                </a:solidFill>
                <a:latin typeface="Carlito"/>
                <a:cs typeface="Carlito"/>
              </a:rPr>
              <a:t>РЕЗУЛЬТАТОВ</a:t>
            </a:r>
            <a:endParaRPr sz="2400" dirty="0">
              <a:latin typeface="Carlito"/>
              <a:cs typeface="Carl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5800" y="551180"/>
            <a:ext cx="10652125" cy="10490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C00000"/>
                </a:solidFill>
                <a:latin typeface="Carlito"/>
                <a:cs typeface="Carlito"/>
              </a:rPr>
              <a:t>В </a:t>
            </a:r>
            <a:r>
              <a:rPr sz="1400" b="1" spc="-5" dirty="0">
                <a:solidFill>
                  <a:srgbClr val="C00000"/>
                </a:solidFill>
                <a:latin typeface="Carlito"/>
                <a:cs typeface="Carlito"/>
              </a:rPr>
              <a:t>соответствии </a:t>
            </a:r>
            <a:r>
              <a:rPr sz="1400" b="1" dirty="0">
                <a:solidFill>
                  <a:srgbClr val="C00000"/>
                </a:solidFill>
                <a:latin typeface="Carlito"/>
                <a:cs typeface="Carlito"/>
              </a:rPr>
              <a:t>с </a:t>
            </a:r>
            <a:r>
              <a:rPr sz="1400" b="1" spc="-10" dirty="0">
                <a:solidFill>
                  <a:srgbClr val="C00000"/>
                </a:solidFill>
                <a:latin typeface="Carlito"/>
                <a:cs typeface="Carlito"/>
              </a:rPr>
              <a:t>ФЗ </a:t>
            </a:r>
            <a:r>
              <a:rPr sz="1400" b="1" dirty="0">
                <a:solidFill>
                  <a:srgbClr val="C00000"/>
                </a:solidFill>
                <a:latin typeface="Carlito"/>
                <a:cs typeface="Carlito"/>
              </a:rPr>
              <a:t>от </a:t>
            </a:r>
            <a:r>
              <a:rPr sz="1400" b="1" spc="-5" dirty="0">
                <a:solidFill>
                  <a:srgbClr val="C00000"/>
                </a:solidFill>
                <a:latin typeface="Carlito"/>
                <a:cs typeface="Carlito"/>
              </a:rPr>
              <a:t>24.09.2022 </a:t>
            </a:r>
            <a:r>
              <a:rPr sz="1400" b="1" dirty="0">
                <a:solidFill>
                  <a:srgbClr val="C00000"/>
                </a:solidFill>
                <a:latin typeface="Carlito"/>
                <a:cs typeface="Carlito"/>
              </a:rPr>
              <a:t>№ </a:t>
            </a:r>
            <a:r>
              <a:rPr sz="1400" b="1" spc="-5" dirty="0">
                <a:solidFill>
                  <a:srgbClr val="C00000"/>
                </a:solidFill>
                <a:latin typeface="Carlito"/>
                <a:cs typeface="Carlito"/>
              </a:rPr>
              <a:t>371-ФЗ </a:t>
            </a:r>
            <a:r>
              <a:rPr sz="1400" b="1" dirty="0">
                <a:solidFill>
                  <a:srgbClr val="C00000"/>
                </a:solidFill>
                <a:latin typeface="Carlito"/>
                <a:cs typeface="Carlito"/>
              </a:rPr>
              <a:t>«О внесении изменений в </a:t>
            </a:r>
            <a:r>
              <a:rPr sz="1400" b="1" spc="-5" dirty="0">
                <a:solidFill>
                  <a:srgbClr val="C00000"/>
                </a:solidFill>
                <a:latin typeface="Carlito"/>
                <a:cs typeface="Carlito"/>
              </a:rPr>
              <a:t>Федеральный закон </a:t>
            </a:r>
            <a:r>
              <a:rPr sz="1400" b="1" dirty="0">
                <a:solidFill>
                  <a:srgbClr val="C00000"/>
                </a:solidFill>
                <a:latin typeface="Carlito"/>
                <a:cs typeface="Carlito"/>
              </a:rPr>
              <a:t>«Об образовании в </a:t>
            </a:r>
            <a:r>
              <a:rPr sz="1400" b="1" spc="-10" dirty="0">
                <a:solidFill>
                  <a:srgbClr val="C00000"/>
                </a:solidFill>
                <a:latin typeface="Carlito"/>
                <a:cs typeface="Carlito"/>
              </a:rPr>
              <a:t>Российской </a:t>
            </a:r>
            <a:r>
              <a:rPr sz="1400" b="1" spc="-5" dirty="0">
                <a:solidFill>
                  <a:srgbClr val="C00000"/>
                </a:solidFill>
                <a:latin typeface="Carlito"/>
                <a:cs typeface="Carlito"/>
              </a:rPr>
              <a:t>Федерации»  </a:t>
            </a:r>
            <a:r>
              <a:rPr sz="1400" b="1" dirty="0">
                <a:solidFill>
                  <a:srgbClr val="C00000"/>
                </a:solidFill>
                <a:latin typeface="Carlito"/>
                <a:cs typeface="Carlito"/>
              </a:rPr>
              <a:t>и </a:t>
            </a:r>
            <a:r>
              <a:rPr sz="1400" b="1" spc="-20" dirty="0">
                <a:solidFill>
                  <a:srgbClr val="C00000"/>
                </a:solidFill>
                <a:latin typeface="Carlito"/>
                <a:cs typeface="Carlito"/>
              </a:rPr>
              <a:t>ст. </a:t>
            </a:r>
            <a:r>
              <a:rPr sz="1400" b="1" dirty="0">
                <a:solidFill>
                  <a:srgbClr val="C00000"/>
                </a:solidFill>
                <a:latin typeface="Carlito"/>
                <a:cs typeface="Carlito"/>
              </a:rPr>
              <a:t>1 </a:t>
            </a:r>
            <a:r>
              <a:rPr sz="1400" b="1" spc="-5" dirty="0">
                <a:solidFill>
                  <a:srgbClr val="C00000"/>
                </a:solidFill>
                <a:latin typeface="Carlito"/>
                <a:cs typeface="Carlito"/>
              </a:rPr>
              <a:t>ФЗ </a:t>
            </a:r>
            <a:r>
              <a:rPr sz="1400" b="1" dirty="0">
                <a:solidFill>
                  <a:srgbClr val="C00000"/>
                </a:solidFill>
                <a:latin typeface="Carlito"/>
                <a:cs typeface="Carlito"/>
              </a:rPr>
              <a:t>«Об </a:t>
            </a:r>
            <a:r>
              <a:rPr sz="1400" b="1" spc="-5" dirty="0">
                <a:solidFill>
                  <a:srgbClr val="C00000"/>
                </a:solidFill>
                <a:latin typeface="Carlito"/>
                <a:cs typeface="Carlito"/>
              </a:rPr>
              <a:t>обязательных требованиях </a:t>
            </a:r>
            <a:r>
              <a:rPr sz="1400" b="1" dirty="0">
                <a:solidFill>
                  <a:srgbClr val="C00000"/>
                </a:solidFill>
                <a:latin typeface="Carlito"/>
                <a:cs typeface="Carlito"/>
              </a:rPr>
              <a:t>в </a:t>
            </a:r>
            <a:r>
              <a:rPr sz="1400" b="1" spc="-10" dirty="0">
                <a:solidFill>
                  <a:srgbClr val="C00000"/>
                </a:solidFill>
                <a:latin typeface="Carlito"/>
                <a:cs typeface="Carlito"/>
              </a:rPr>
              <a:t>Российской </a:t>
            </a:r>
            <a:r>
              <a:rPr sz="1400" b="1" spc="-5" dirty="0">
                <a:solidFill>
                  <a:srgbClr val="C00000"/>
                </a:solidFill>
                <a:latin typeface="Carlito"/>
                <a:cs typeface="Carlito"/>
              </a:rPr>
              <a:t>Федерации» </a:t>
            </a:r>
            <a:r>
              <a:rPr sz="1400" b="1" dirty="0">
                <a:solidFill>
                  <a:srgbClr val="C00000"/>
                </a:solidFill>
                <a:latin typeface="Carlito"/>
                <a:cs typeface="Carlito"/>
              </a:rPr>
              <a:t>с </a:t>
            </a:r>
            <a:r>
              <a:rPr sz="1400" b="1" spc="-5" dirty="0">
                <a:solidFill>
                  <a:srgbClr val="C00000"/>
                </a:solidFill>
                <a:latin typeface="Carlito"/>
                <a:cs typeface="Carlito"/>
              </a:rPr>
              <a:t>01.09.2023 </a:t>
            </a:r>
            <a:r>
              <a:rPr sz="1400" b="1" dirty="0">
                <a:solidFill>
                  <a:srgbClr val="C00000"/>
                </a:solidFill>
                <a:latin typeface="Carlito"/>
                <a:cs typeface="Carlito"/>
              </a:rPr>
              <a:t>основные </a:t>
            </a:r>
            <a:r>
              <a:rPr sz="1400" b="1" spc="-5" dirty="0">
                <a:solidFill>
                  <a:srgbClr val="C00000"/>
                </a:solidFill>
                <a:latin typeface="Carlito"/>
                <a:cs typeface="Carlito"/>
              </a:rPr>
              <a:t>общеобразовательные </a:t>
            </a:r>
            <a:r>
              <a:rPr sz="1400" b="1" dirty="0">
                <a:solidFill>
                  <a:srgbClr val="C00000"/>
                </a:solidFill>
                <a:latin typeface="Carlito"/>
                <a:cs typeface="Carlito"/>
              </a:rPr>
              <a:t>программы </a:t>
            </a:r>
            <a:r>
              <a:rPr sz="1400" b="1" spc="-10" dirty="0">
                <a:solidFill>
                  <a:srgbClr val="C00000"/>
                </a:solidFill>
                <a:latin typeface="Carlito"/>
                <a:cs typeface="Carlito"/>
              </a:rPr>
              <a:t>подлежат  </a:t>
            </a:r>
            <a:r>
              <a:rPr sz="1400" b="1" spc="-5" dirty="0">
                <a:solidFill>
                  <a:srgbClr val="C00000"/>
                </a:solidFill>
                <a:latin typeface="Carlito"/>
                <a:cs typeface="Carlito"/>
              </a:rPr>
              <a:t>приведению </a:t>
            </a:r>
            <a:r>
              <a:rPr sz="1400" b="1" dirty="0">
                <a:solidFill>
                  <a:srgbClr val="C00000"/>
                </a:solidFill>
                <a:latin typeface="Carlito"/>
                <a:cs typeface="Carlito"/>
              </a:rPr>
              <a:t>в </a:t>
            </a:r>
            <a:r>
              <a:rPr sz="1400" b="1" spc="-5" dirty="0">
                <a:solidFill>
                  <a:srgbClr val="C00000"/>
                </a:solidFill>
                <a:latin typeface="Carlito"/>
                <a:cs typeface="Carlito"/>
              </a:rPr>
              <a:t>соответствие </a:t>
            </a:r>
            <a:r>
              <a:rPr sz="1400" b="1" dirty="0">
                <a:solidFill>
                  <a:srgbClr val="C00000"/>
                </a:solidFill>
                <a:latin typeface="Carlito"/>
                <a:cs typeface="Carlito"/>
              </a:rPr>
              <a:t>с </a:t>
            </a:r>
            <a:r>
              <a:rPr sz="1400" b="1" spc="-5" dirty="0">
                <a:solidFill>
                  <a:srgbClr val="C00000"/>
                </a:solidFill>
                <a:latin typeface="Carlito"/>
                <a:cs typeface="Carlito"/>
              </a:rPr>
              <a:t>федеральными образовательными</a:t>
            </a:r>
            <a:r>
              <a:rPr sz="1400" b="1" spc="-200" dirty="0">
                <a:solidFill>
                  <a:srgbClr val="C00000"/>
                </a:solidFill>
                <a:latin typeface="Carlito"/>
                <a:cs typeface="Carlito"/>
              </a:rPr>
              <a:t> </a:t>
            </a:r>
            <a:r>
              <a:rPr sz="1400" b="1" dirty="0">
                <a:solidFill>
                  <a:srgbClr val="C00000"/>
                </a:solidFill>
                <a:latin typeface="Carlito"/>
                <a:cs typeface="Carlito"/>
              </a:rPr>
              <a:t>программами.</a:t>
            </a:r>
            <a:endParaRPr sz="1400" dirty="0">
              <a:latin typeface="Carlito"/>
              <a:cs typeface="Carlito"/>
            </a:endParaRPr>
          </a:p>
          <a:p>
            <a:pPr marL="1103630">
              <a:lnSpc>
                <a:spcPct val="100000"/>
              </a:lnSpc>
              <a:spcBef>
                <a:spcPts val="850"/>
              </a:spcBef>
              <a:tabLst>
                <a:tab pos="4952365" algn="l"/>
                <a:tab pos="8791575" algn="l"/>
              </a:tabLst>
            </a:pPr>
            <a:r>
              <a:rPr sz="1800" b="1" spc="5" dirty="0">
                <a:solidFill>
                  <a:srgbClr val="003366"/>
                </a:solidFill>
                <a:latin typeface="Carlito"/>
                <a:cs typeface="Carlito"/>
              </a:rPr>
              <a:t>ФОП</a:t>
            </a:r>
            <a:r>
              <a:rPr sz="1800" b="1" spc="-45" dirty="0">
                <a:solidFill>
                  <a:srgbClr val="003366"/>
                </a:solidFill>
                <a:latin typeface="Carlito"/>
                <a:cs typeface="Carlito"/>
              </a:rPr>
              <a:t> </a:t>
            </a:r>
            <a:r>
              <a:rPr sz="1800" b="1" spc="5" dirty="0">
                <a:solidFill>
                  <a:srgbClr val="003366"/>
                </a:solidFill>
                <a:latin typeface="Carlito"/>
                <a:cs typeface="Carlito"/>
              </a:rPr>
              <a:t>НОО	ФОП</a:t>
            </a:r>
            <a:r>
              <a:rPr sz="1800" b="1" spc="-10" dirty="0">
                <a:solidFill>
                  <a:srgbClr val="003366"/>
                </a:solidFill>
                <a:latin typeface="Carlito"/>
                <a:cs typeface="Carlito"/>
              </a:rPr>
              <a:t> </a:t>
            </a:r>
            <a:r>
              <a:rPr sz="1800" b="1" dirty="0">
                <a:solidFill>
                  <a:srgbClr val="003366"/>
                </a:solidFill>
                <a:latin typeface="Carlito"/>
                <a:cs typeface="Carlito"/>
              </a:rPr>
              <a:t>ООО	</a:t>
            </a:r>
            <a:r>
              <a:rPr sz="1800" b="1" spc="5" dirty="0">
                <a:solidFill>
                  <a:srgbClr val="003366"/>
                </a:solidFill>
                <a:latin typeface="Carlito"/>
                <a:cs typeface="Carlito"/>
              </a:rPr>
              <a:t>ФОП</a:t>
            </a:r>
            <a:r>
              <a:rPr sz="1800" b="1" spc="-50" dirty="0">
                <a:solidFill>
                  <a:srgbClr val="003366"/>
                </a:solidFill>
                <a:latin typeface="Carlito"/>
                <a:cs typeface="Carlito"/>
              </a:rPr>
              <a:t> </a:t>
            </a:r>
            <a:r>
              <a:rPr sz="1800" b="1" dirty="0">
                <a:solidFill>
                  <a:srgbClr val="003366"/>
                </a:solidFill>
                <a:latin typeface="Carlito"/>
                <a:cs typeface="Carlito"/>
              </a:rPr>
              <a:t>СОО</a:t>
            </a:r>
            <a:endParaRPr sz="1800" dirty="0">
              <a:latin typeface="Carlito"/>
              <a:cs typeface="Carlito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369681" y="477647"/>
            <a:ext cx="975360" cy="22860"/>
          </a:xfrm>
          <a:custGeom>
            <a:avLst/>
            <a:gdLst/>
            <a:ahLst/>
            <a:cxnLst/>
            <a:rect l="l" t="t" r="r" b="b"/>
            <a:pathLst>
              <a:path w="975359" h="22859">
                <a:moveTo>
                  <a:pt x="975359" y="0"/>
                </a:moveTo>
                <a:lnTo>
                  <a:pt x="0" y="0"/>
                </a:lnTo>
                <a:lnTo>
                  <a:pt x="0" y="22860"/>
                </a:lnTo>
                <a:lnTo>
                  <a:pt x="975359" y="22860"/>
                </a:lnTo>
                <a:lnTo>
                  <a:pt x="975359" y="0"/>
                </a:lnTo>
                <a:close/>
              </a:path>
            </a:pathLst>
          </a:custGeom>
          <a:solidFill>
            <a:srgbClr val="0462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40015" y="65183"/>
            <a:ext cx="11140949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20" dirty="0"/>
              <a:t>ФЕДЕРАЛЬНЫЕ </a:t>
            </a:r>
            <a:r>
              <a:rPr sz="2800" spc="-35" dirty="0"/>
              <a:t>ОБРАЗОВАТЕЛЬНЫЕ </a:t>
            </a:r>
            <a:r>
              <a:rPr sz="2800" spc="-20" dirty="0"/>
              <a:t>ПРОГРАММЫ</a:t>
            </a:r>
            <a:r>
              <a:rPr sz="2800" spc="35" dirty="0"/>
              <a:t> </a:t>
            </a:r>
            <a:r>
              <a:rPr sz="2800" dirty="0"/>
              <a:t>(</a:t>
            </a:r>
            <a:r>
              <a:rPr sz="2800" dirty="0">
                <a:solidFill>
                  <a:srgbClr val="0462C1"/>
                </a:solidFill>
                <a:hlinkClick r:id="rId2"/>
              </a:rPr>
              <a:t>ФОПы</a:t>
            </a:r>
            <a:r>
              <a:rPr sz="2800" dirty="0"/>
              <a:t>)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57631" y="6255207"/>
            <a:ext cx="1151737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C00000"/>
                </a:solidFill>
                <a:latin typeface="Carlito"/>
                <a:cs typeface="Carlito"/>
              </a:rPr>
              <a:t>На </a:t>
            </a:r>
            <a:r>
              <a:rPr sz="2000" b="1" spc="-5" dirty="0">
                <a:solidFill>
                  <a:srgbClr val="C00000"/>
                </a:solidFill>
                <a:latin typeface="Carlito"/>
                <a:cs typeface="Carlito"/>
              </a:rPr>
              <a:t>каждый </a:t>
            </a:r>
            <a:r>
              <a:rPr sz="2000" b="1" dirty="0">
                <a:solidFill>
                  <a:srgbClr val="C00000"/>
                </a:solidFill>
                <a:latin typeface="Carlito"/>
                <a:cs typeface="Carlito"/>
              </a:rPr>
              <a:t>уровень образования разрабатывается </a:t>
            </a:r>
            <a:r>
              <a:rPr sz="2000" b="1" spc="-15" dirty="0">
                <a:solidFill>
                  <a:srgbClr val="C00000"/>
                </a:solidFill>
                <a:latin typeface="Carlito"/>
                <a:cs typeface="Carlito"/>
              </a:rPr>
              <a:t>одна </a:t>
            </a:r>
            <a:r>
              <a:rPr sz="2000" b="1" dirty="0">
                <a:solidFill>
                  <a:srgbClr val="C00000"/>
                </a:solidFill>
                <a:latin typeface="Carlito"/>
                <a:cs typeface="Carlito"/>
              </a:rPr>
              <a:t>ООП </a:t>
            </a:r>
            <a:r>
              <a:rPr sz="2000" b="1" spc="-5" dirty="0">
                <a:solidFill>
                  <a:srgbClr val="C00000"/>
                </a:solidFill>
                <a:latin typeface="Carlito"/>
                <a:cs typeface="Carlito"/>
              </a:rPr>
              <a:t>на </a:t>
            </a:r>
            <a:r>
              <a:rPr sz="2000" b="1" dirty="0">
                <a:solidFill>
                  <a:srgbClr val="C00000"/>
                </a:solidFill>
                <a:latin typeface="Carlito"/>
                <a:cs typeface="Carlito"/>
              </a:rPr>
              <a:t>основе</a:t>
            </a:r>
            <a:r>
              <a:rPr sz="2000" b="1" spc="-114" dirty="0">
                <a:solidFill>
                  <a:srgbClr val="C00000"/>
                </a:solidFill>
                <a:latin typeface="Carlito"/>
                <a:cs typeface="Carlito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rlito"/>
                <a:cs typeface="Carlito"/>
              </a:rPr>
              <a:t>ФОП</a:t>
            </a:r>
            <a:endParaRPr sz="2000" dirty="0">
              <a:latin typeface="Carlito"/>
              <a:cs typeface="Carlito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4228959" y="1758695"/>
            <a:ext cx="3619500" cy="4381500"/>
            <a:chOff x="4251959" y="1758695"/>
            <a:chExt cx="3619500" cy="4381500"/>
          </a:xfrm>
        </p:grpSpPr>
        <p:sp>
          <p:nvSpPr>
            <p:cNvPr id="7" name="object 7"/>
            <p:cNvSpPr/>
            <p:nvPr/>
          </p:nvSpPr>
          <p:spPr>
            <a:xfrm>
              <a:off x="4397592" y="1767839"/>
              <a:ext cx="3464722" cy="436321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256531" y="1763267"/>
              <a:ext cx="3610610" cy="4372610"/>
            </a:xfrm>
            <a:custGeom>
              <a:avLst/>
              <a:gdLst/>
              <a:ahLst/>
              <a:cxnLst/>
              <a:rect l="l" t="t" r="r" b="b"/>
              <a:pathLst>
                <a:path w="3610609" h="4372610">
                  <a:moveTo>
                    <a:pt x="0" y="4372356"/>
                  </a:moveTo>
                  <a:lnTo>
                    <a:pt x="3610356" y="4372356"/>
                  </a:lnTo>
                  <a:lnTo>
                    <a:pt x="3610356" y="0"/>
                  </a:lnTo>
                  <a:lnTo>
                    <a:pt x="0" y="0"/>
                  </a:lnTo>
                  <a:lnTo>
                    <a:pt x="0" y="4372356"/>
                  </a:lnTo>
                  <a:close/>
                </a:path>
              </a:pathLst>
            </a:custGeom>
            <a:ln w="9144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618744" y="1758695"/>
            <a:ext cx="3469004" cy="4381500"/>
            <a:chOff x="618744" y="1758695"/>
            <a:chExt cx="3469004" cy="4381500"/>
          </a:xfrm>
        </p:grpSpPr>
        <p:sp>
          <p:nvSpPr>
            <p:cNvPr id="10" name="object 10"/>
            <p:cNvSpPr/>
            <p:nvPr/>
          </p:nvSpPr>
          <p:spPr>
            <a:xfrm>
              <a:off x="870313" y="1767839"/>
              <a:ext cx="3207910" cy="434066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23316" y="1763267"/>
              <a:ext cx="3459479" cy="4372610"/>
            </a:xfrm>
            <a:custGeom>
              <a:avLst/>
              <a:gdLst/>
              <a:ahLst/>
              <a:cxnLst/>
              <a:rect l="l" t="t" r="r" b="b"/>
              <a:pathLst>
                <a:path w="3459479" h="4372610">
                  <a:moveTo>
                    <a:pt x="0" y="4372356"/>
                  </a:moveTo>
                  <a:lnTo>
                    <a:pt x="3459479" y="4372356"/>
                  </a:lnTo>
                  <a:lnTo>
                    <a:pt x="3459479" y="0"/>
                  </a:lnTo>
                  <a:lnTo>
                    <a:pt x="0" y="0"/>
                  </a:lnTo>
                  <a:lnTo>
                    <a:pt x="0" y="4372356"/>
                  </a:lnTo>
                  <a:close/>
                </a:path>
              </a:pathLst>
            </a:custGeom>
            <a:ln w="9144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8065007" y="1749551"/>
            <a:ext cx="3819525" cy="4391025"/>
            <a:chOff x="8065007" y="1749551"/>
            <a:chExt cx="3819525" cy="4391025"/>
          </a:xfrm>
        </p:grpSpPr>
        <p:sp>
          <p:nvSpPr>
            <p:cNvPr id="13" name="object 13"/>
            <p:cNvSpPr/>
            <p:nvPr/>
          </p:nvSpPr>
          <p:spPr>
            <a:xfrm>
              <a:off x="8074151" y="1758695"/>
              <a:ext cx="3800855" cy="437235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69579" y="1754123"/>
              <a:ext cx="3810000" cy="4381500"/>
            </a:xfrm>
            <a:custGeom>
              <a:avLst/>
              <a:gdLst/>
              <a:ahLst/>
              <a:cxnLst/>
              <a:rect l="l" t="t" r="r" b="b"/>
              <a:pathLst>
                <a:path w="3810000" h="4381500">
                  <a:moveTo>
                    <a:pt x="0" y="4381500"/>
                  </a:moveTo>
                  <a:lnTo>
                    <a:pt x="3810000" y="4381500"/>
                  </a:lnTo>
                  <a:lnTo>
                    <a:pt x="3810000" y="0"/>
                  </a:lnTo>
                  <a:lnTo>
                    <a:pt x="0" y="0"/>
                  </a:lnTo>
                  <a:lnTo>
                    <a:pt x="0" y="4381500"/>
                  </a:lnTo>
                  <a:close/>
                </a:path>
              </a:pathLst>
            </a:custGeom>
            <a:ln w="9144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732519" y="0"/>
            <a:ext cx="3459479" cy="6858000"/>
            <a:chOff x="8732519" y="0"/>
            <a:chExt cx="3459479" cy="6858000"/>
          </a:xfrm>
        </p:grpSpPr>
        <p:sp>
          <p:nvSpPr>
            <p:cNvPr id="3" name="object 3"/>
            <p:cNvSpPr/>
            <p:nvPr/>
          </p:nvSpPr>
          <p:spPr>
            <a:xfrm>
              <a:off x="11309603" y="387095"/>
              <a:ext cx="464820" cy="39014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732519" y="0"/>
              <a:ext cx="3459479" cy="6858000"/>
            </a:xfrm>
            <a:custGeom>
              <a:avLst/>
              <a:gdLst/>
              <a:ahLst/>
              <a:cxnLst/>
              <a:rect l="l" t="t" r="r" b="b"/>
              <a:pathLst>
                <a:path w="3459479" h="6858000">
                  <a:moveTo>
                    <a:pt x="3459479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3459479" y="6858000"/>
                  </a:lnTo>
                  <a:lnTo>
                    <a:pt x="3459479" y="0"/>
                  </a:lnTo>
                  <a:close/>
                </a:path>
              </a:pathLst>
            </a:custGeom>
            <a:solidFill>
              <a:srgbClr val="DCE6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1208532" y="234695"/>
            <a:ext cx="6510655" cy="619125"/>
          </a:xfrm>
          <a:custGeom>
            <a:avLst/>
            <a:gdLst/>
            <a:ahLst/>
            <a:cxnLst/>
            <a:rect l="l" t="t" r="r" b="b"/>
            <a:pathLst>
              <a:path w="6510655" h="619125">
                <a:moveTo>
                  <a:pt x="6407404" y="0"/>
                </a:moveTo>
                <a:lnTo>
                  <a:pt x="103124" y="0"/>
                </a:lnTo>
                <a:lnTo>
                  <a:pt x="62986" y="8112"/>
                </a:lnTo>
                <a:lnTo>
                  <a:pt x="30206" y="30225"/>
                </a:lnTo>
                <a:lnTo>
                  <a:pt x="8104" y="63007"/>
                </a:lnTo>
                <a:lnTo>
                  <a:pt x="0" y="103124"/>
                </a:lnTo>
                <a:lnTo>
                  <a:pt x="0" y="515619"/>
                </a:lnTo>
                <a:lnTo>
                  <a:pt x="8104" y="555736"/>
                </a:lnTo>
                <a:lnTo>
                  <a:pt x="30206" y="588517"/>
                </a:lnTo>
                <a:lnTo>
                  <a:pt x="62986" y="610631"/>
                </a:lnTo>
                <a:lnTo>
                  <a:pt x="103124" y="618743"/>
                </a:lnTo>
                <a:lnTo>
                  <a:pt x="6407404" y="618743"/>
                </a:lnTo>
                <a:lnTo>
                  <a:pt x="6447520" y="610631"/>
                </a:lnTo>
                <a:lnTo>
                  <a:pt x="6480302" y="588517"/>
                </a:lnTo>
                <a:lnTo>
                  <a:pt x="6502415" y="555736"/>
                </a:lnTo>
                <a:lnTo>
                  <a:pt x="6510528" y="515619"/>
                </a:lnTo>
                <a:lnTo>
                  <a:pt x="6510528" y="103124"/>
                </a:lnTo>
                <a:lnTo>
                  <a:pt x="6502415" y="63007"/>
                </a:lnTo>
                <a:lnTo>
                  <a:pt x="6480302" y="30225"/>
                </a:lnTo>
                <a:lnTo>
                  <a:pt x="6447520" y="8112"/>
                </a:lnTo>
                <a:lnTo>
                  <a:pt x="6407404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172148" y="908240"/>
            <a:ext cx="7712709" cy="1494155"/>
            <a:chOff x="172148" y="908240"/>
            <a:chExt cx="7712709" cy="1494155"/>
          </a:xfrm>
        </p:grpSpPr>
        <p:sp>
          <p:nvSpPr>
            <p:cNvPr id="7" name="object 7"/>
            <p:cNvSpPr/>
            <p:nvPr/>
          </p:nvSpPr>
          <p:spPr>
            <a:xfrm>
              <a:off x="951737" y="921257"/>
              <a:ext cx="6920230" cy="429895"/>
            </a:xfrm>
            <a:custGeom>
              <a:avLst/>
              <a:gdLst/>
              <a:ahLst/>
              <a:cxnLst/>
              <a:rect l="l" t="t" r="r" b="b"/>
              <a:pathLst>
                <a:path w="6920230" h="429894">
                  <a:moveTo>
                    <a:pt x="3596004" y="0"/>
                  </a:moveTo>
                  <a:lnTo>
                    <a:pt x="3596004" y="298322"/>
                  </a:lnTo>
                  <a:lnTo>
                    <a:pt x="6920103" y="298322"/>
                  </a:lnTo>
                  <a:lnTo>
                    <a:pt x="6920103" y="429387"/>
                  </a:lnTo>
                </a:path>
                <a:path w="6920230" h="429894">
                  <a:moveTo>
                    <a:pt x="3596004" y="0"/>
                  </a:moveTo>
                  <a:lnTo>
                    <a:pt x="3596004" y="298322"/>
                  </a:lnTo>
                  <a:lnTo>
                    <a:pt x="5190109" y="298322"/>
                  </a:lnTo>
                  <a:lnTo>
                    <a:pt x="5190109" y="429387"/>
                  </a:lnTo>
                </a:path>
                <a:path w="6920230" h="429894">
                  <a:moveTo>
                    <a:pt x="3596004" y="0"/>
                  </a:moveTo>
                  <a:lnTo>
                    <a:pt x="3596004" y="298322"/>
                  </a:lnTo>
                  <a:lnTo>
                    <a:pt x="3460115" y="298322"/>
                  </a:lnTo>
                  <a:lnTo>
                    <a:pt x="3460115" y="429387"/>
                  </a:lnTo>
                </a:path>
                <a:path w="6920230" h="429894">
                  <a:moveTo>
                    <a:pt x="3596004" y="0"/>
                  </a:moveTo>
                  <a:lnTo>
                    <a:pt x="3596004" y="298322"/>
                  </a:lnTo>
                  <a:lnTo>
                    <a:pt x="1729994" y="298322"/>
                  </a:lnTo>
                  <a:lnTo>
                    <a:pt x="1729994" y="429387"/>
                  </a:lnTo>
                </a:path>
                <a:path w="6920230" h="429894">
                  <a:moveTo>
                    <a:pt x="3596004" y="0"/>
                  </a:moveTo>
                  <a:lnTo>
                    <a:pt x="3596004" y="298322"/>
                  </a:lnTo>
                  <a:lnTo>
                    <a:pt x="0" y="298322"/>
                  </a:lnTo>
                  <a:lnTo>
                    <a:pt x="0" y="429387"/>
                  </a:lnTo>
                </a:path>
              </a:pathLst>
            </a:custGeom>
            <a:ln w="25908">
              <a:solidFill>
                <a:srgbClr val="538ED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84404" y="1339595"/>
              <a:ext cx="1415415" cy="899160"/>
            </a:xfrm>
            <a:custGeom>
              <a:avLst/>
              <a:gdLst/>
              <a:ahLst/>
              <a:cxnLst/>
              <a:rect l="l" t="t" r="r" b="b"/>
              <a:pathLst>
                <a:path w="1415415" h="899160">
                  <a:moveTo>
                    <a:pt x="1325499" y="0"/>
                  </a:moveTo>
                  <a:lnTo>
                    <a:pt x="89877" y="0"/>
                  </a:lnTo>
                  <a:lnTo>
                    <a:pt x="54889" y="7112"/>
                  </a:lnTo>
                  <a:lnTo>
                    <a:pt x="26327" y="26288"/>
                  </a:lnTo>
                  <a:lnTo>
                    <a:pt x="7061" y="54863"/>
                  </a:lnTo>
                  <a:lnTo>
                    <a:pt x="0" y="89915"/>
                  </a:lnTo>
                  <a:lnTo>
                    <a:pt x="0" y="809243"/>
                  </a:lnTo>
                  <a:lnTo>
                    <a:pt x="7061" y="844295"/>
                  </a:lnTo>
                  <a:lnTo>
                    <a:pt x="26327" y="872870"/>
                  </a:lnTo>
                  <a:lnTo>
                    <a:pt x="54889" y="892048"/>
                  </a:lnTo>
                  <a:lnTo>
                    <a:pt x="89877" y="899159"/>
                  </a:lnTo>
                  <a:lnTo>
                    <a:pt x="1325499" y="899159"/>
                  </a:lnTo>
                  <a:lnTo>
                    <a:pt x="1360424" y="892048"/>
                  </a:lnTo>
                  <a:lnTo>
                    <a:pt x="1389126" y="872870"/>
                  </a:lnTo>
                  <a:lnTo>
                    <a:pt x="1408303" y="844295"/>
                  </a:lnTo>
                  <a:lnTo>
                    <a:pt x="1415415" y="809243"/>
                  </a:lnTo>
                  <a:lnTo>
                    <a:pt x="1415415" y="89915"/>
                  </a:lnTo>
                  <a:lnTo>
                    <a:pt x="1408303" y="54863"/>
                  </a:lnTo>
                  <a:lnTo>
                    <a:pt x="1389126" y="26288"/>
                  </a:lnTo>
                  <a:lnTo>
                    <a:pt x="1360424" y="7112"/>
                  </a:lnTo>
                  <a:lnTo>
                    <a:pt x="1325499" y="0"/>
                  </a:lnTo>
                  <a:close/>
                </a:path>
              </a:pathLst>
            </a:custGeom>
            <a:solidFill>
              <a:srgbClr val="4F81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85166" y="1340358"/>
              <a:ext cx="1415415" cy="899160"/>
            </a:xfrm>
            <a:custGeom>
              <a:avLst/>
              <a:gdLst/>
              <a:ahLst/>
              <a:cxnLst/>
              <a:rect l="l" t="t" r="r" b="b"/>
              <a:pathLst>
                <a:path w="1415415" h="899160">
                  <a:moveTo>
                    <a:pt x="0" y="89915"/>
                  </a:moveTo>
                  <a:lnTo>
                    <a:pt x="7061" y="54863"/>
                  </a:lnTo>
                  <a:lnTo>
                    <a:pt x="26327" y="26288"/>
                  </a:lnTo>
                  <a:lnTo>
                    <a:pt x="54889" y="7112"/>
                  </a:lnTo>
                  <a:lnTo>
                    <a:pt x="89877" y="0"/>
                  </a:lnTo>
                  <a:lnTo>
                    <a:pt x="1325499" y="0"/>
                  </a:lnTo>
                  <a:lnTo>
                    <a:pt x="1360424" y="7112"/>
                  </a:lnTo>
                  <a:lnTo>
                    <a:pt x="1389126" y="26288"/>
                  </a:lnTo>
                  <a:lnTo>
                    <a:pt x="1408303" y="54863"/>
                  </a:lnTo>
                  <a:lnTo>
                    <a:pt x="1415415" y="89915"/>
                  </a:lnTo>
                  <a:lnTo>
                    <a:pt x="1415415" y="809243"/>
                  </a:lnTo>
                  <a:lnTo>
                    <a:pt x="1408303" y="844295"/>
                  </a:lnTo>
                  <a:lnTo>
                    <a:pt x="1389126" y="872870"/>
                  </a:lnTo>
                  <a:lnTo>
                    <a:pt x="1360424" y="892047"/>
                  </a:lnTo>
                  <a:lnTo>
                    <a:pt x="1325499" y="899159"/>
                  </a:lnTo>
                  <a:lnTo>
                    <a:pt x="89877" y="899159"/>
                  </a:lnTo>
                  <a:lnTo>
                    <a:pt x="54889" y="892047"/>
                  </a:lnTo>
                  <a:lnTo>
                    <a:pt x="26327" y="872870"/>
                  </a:lnTo>
                  <a:lnTo>
                    <a:pt x="7061" y="844295"/>
                  </a:lnTo>
                  <a:lnTo>
                    <a:pt x="0" y="809243"/>
                  </a:lnTo>
                  <a:lnTo>
                    <a:pt x="0" y="89915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41376" y="1488947"/>
              <a:ext cx="1415415" cy="899160"/>
            </a:xfrm>
            <a:custGeom>
              <a:avLst/>
              <a:gdLst/>
              <a:ahLst/>
              <a:cxnLst/>
              <a:rect l="l" t="t" r="r" b="b"/>
              <a:pathLst>
                <a:path w="1415414" h="899160">
                  <a:moveTo>
                    <a:pt x="1325499" y="0"/>
                  </a:moveTo>
                  <a:lnTo>
                    <a:pt x="89890" y="0"/>
                  </a:lnTo>
                  <a:lnTo>
                    <a:pt x="54902" y="7112"/>
                  </a:lnTo>
                  <a:lnTo>
                    <a:pt x="26327" y="26415"/>
                  </a:lnTo>
                  <a:lnTo>
                    <a:pt x="7061" y="54990"/>
                  </a:lnTo>
                  <a:lnTo>
                    <a:pt x="0" y="89915"/>
                  </a:lnTo>
                  <a:lnTo>
                    <a:pt x="0" y="809243"/>
                  </a:lnTo>
                  <a:lnTo>
                    <a:pt x="7061" y="844296"/>
                  </a:lnTo>
                  <a:lnTo>
                    <a:pt x="26327" y="872871"/>
                  </a:lnTo>
                  <a:lnTo>
                    <a:pt x="54902" y="892048"/>
                  </a:lnTo>
                  <a:lnTo>
                    <a:pt x="89890" y="899160"/>
                  </a:lnTo>
                  <a:lnTo>
                    <a:pt x="1325499" y="899160"/>
                  </a:lnTo>
                  <a:lnTo>
                    <a:pt x="1360551" y="892048"/>
                  </a:lnTo>
                  <a:lnTo>
                    <a:pt x="1389126" y="872871"/>
                  </a:lnTo>
                  <a:lnTo>
                    <a:pt x="1408430" y="844296"/>
                  </a:lnTo>
                  <a:lnTo>
                    <a:pt x="1415415" y="809243"/>
                  </a:lnTo>
                  <a:lnTo>
                    <a:pt x="1415415" y="89915"/>
                  </a:lnTo>
                  <a:lnTo>
                    <a:pt x="1408430" y="54990"/>
                  </a:lnTo>
                  <a:lnTo>
                    <a:pt x="1389126" y="26415"/>
                  </a:lnTo>
                  <a:lnTo>
                    <a:pt x="1360551" y="7112"/>
                  </a:lnTo>
                  <a:lnTo>
                    <a:pt x="1325499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42138" y="1489709"/>
              <a:ext cx="1415415" cy="899160"/>
            </a:xfrm>
            <a:custGeom>
              <a:avLst/>
              <a:gdLst/>
              <a:ahLst/>
              <a:cxnLst/>
              <a:rect l="l" t="t" r="r" b="b"/>
              <a:pathLst>
                <a:path w="1415414" h="899160">
                  <a:moveTo>
                    <a:pt x="0" y="89915"/>
                  </a:moveTo>
                  <a:lnTo>
                    <a:pt x="7061" y="54990"/>
                  </a:lnTo>
                  <a:lnTo>
                    <a:pt x="26327" y="26415"/>
                  </a:lnTo>
                  <a:lnTo>
                    <a:pt x="54902" y="7112"/>
                  </a:lnTo>
                  <a:lnTo>
                    <a:pt x="89890" y="0"/>
                  </a:lnTo>
                  <a:lnTo>
                    <a:pt x="1325499" y="0"/>
                  </a:lnTo>
                  <a:lnTo>
                    <a:pt x="1360551" y="7112"/>
                  </a:lnTo>
                  <a:lnTo>
                    <a:pt x="1389126" y="26415"/>
                  </a:lnTo>
                  <a:lnTo>
                    <a:pt x="1408430" y="54990"/>
                  </a:lnTo>
                  <a:lnTo>
                    <a:pt x="1415414" y="89915"/>
                  </a:lnTo>
                  <a:lnTo>
                    <a:pt x="1415414" y="809243"/>
                  </a:lnTo>
                  <a:lnTo>
                    <a:pt x="1408430" y="844295"/>
                  </a:lnTo>
                  <a:lnTo>
                    <a:pt x="1389126" y="872870"/>
                  </a:lnTo>
                  <a:lnTo>
                    <a:pt x="1360551" y="892048"/>
                  </a:lnTo>
                  <a:lnTo>
                    <a:pt x="1325499" y="899160"/>
                  </a:lnTo>
                  <a:lnTo>
                    <a:pt x="89890" y="899160"/>
                  </a:lnTo>
                  <a:lnTo>
                    <a:pt x="54902" y="892048"/>
                  </a:lnTo>
                  <a:lnTo>
                    <a:pt x="26327" y="872870"/>
                  </a:lnTo>
                  <a:lnTo>
                    <a:pt x="7061" y="844295"/>
                  </a:lnTo>
                  <a:lnTo>
                    <a:pt x="0" y="809243"/>
                  </a:lnTo>
                  <a:lnTo>
                    <a:pt x="0" y="89915"/>
                  </a:lnTo>
                  <a:close/>
                </a:path>
              </a:pathLst>
            </a:custGeom>
            <a:ln w="25907">
              <a:solidFill>
                <a:srgbClr val="4F81B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464007" y="1725244"/>
            <a:ext cx="1164590" cy="38608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ts val="1405"/>
              </a:lnSpc>
              <a:spcBef>
                <a:spcPts val="125"/>
              </a:spcBef>
            </a:pPr>
            <a:r>
              <a:rPr sz="1250" b="1" dirty="0">
                <a:solidFill>
                  <a:srgbClr val="375F92"/>
                </a:solidFill>
                <a:latin typeface="Arial"/>
                <a:cs typeface="Arial"/>
              </a:rPr>
              <a:t>федеральный</a:t>
            </a:r>
            <a:endParaRPr sz="1250">
              <a:latin typeface="Arial"/>
              <a:cs typeface="Arial"/>
            </a:endParaRPr>
          </a:p>
          <a:p>
            <a:pPr marL="15240">
              <a:lnSpc>
                <a:spcPts val="1405"/>
              </a:lnSpc>
            </a:pPr>
            <a:r>
              <a:rPr sz="1250" b="1" spc="-5" dirty="0">
                <a:solidFill>
                  <a:srgbClr val="375F92"/>
                </a:solidFill>
                <a:latin typeface="Arial"/>
                <a:cs typeface="Arial"/>
              </a:rPr>
              <a:t>учебный</a:t>
            </a:r>
            <a:r>
              <a:rPr sz="1250" b="1" spc="-85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1250" b="1" spc="5" dirty="0">
                <a:solidFill>
                  <a:srgbClr val="375F92"/>
                </a:solidFill>
                <a:latin typeface="Arial"/>
                <a:cs typeface="Arial"/>
              </a:rPr>
              <a:t>план</a:t>
            </a:r>
            <a:endParaRPr sz="1250">
              <a:latin typeface="Arial"/>
              <a:cs typeface="Arial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1901888" y="1327340"/>
            <a:ext cx="1600200" cy="1075055"/>
            <a:chOff x="1901888" y="1327340"/>
            <a:chExt cx="1600200" cy="1075055"/>
          </a:xfrm>
        </p:grpSpPr>
        <p:sp>
          <p:nvSpPr>
            <p:cNvPr id="14" name="object 14"/>
            <p:cNvSpPr/>
            <p:nvPr/>
          </p:nvSpPr>
          <p:spPr>
            <a:xfrm>
              <a:off x="1914144" y="1339595"/>
              <a:ext cx="1415415" cy="899160"/>
            </a:xfrm>
            <a:custGeom>
              <a:avLst/>
              <a:gdLst/>
              <a:ahLst/>
              <a:cxnLst/>
              <a:rect l="l" t="t" r="r" b="b"/>
              <a:pathLst>
                <a:path w="1415414" h="899160">
                  <a:moveTo>
                    <a:pt x="1325499" y="0"/>
                  </a:moveTo>
                  <a:lnTo>
                    <a:pt x="89916" y="0"/>
                  </a:lnTo>
                  <a:lnTo>
                    <a:pt x="54991" y="7112"/>
                  </a:lnTo>
                  <a:lnTo>
                    <a:pt x="26416" y="26288"/>
                  </a:lnTo>
                  <a:lnTo>
                    <a:pt x="7112" y="54863"/>
                  </a:lnTo>
                  <a:lnTo>
                    <a:pt x="0" y="89915"/>
                  </a:lnTo>
                  <a:lnTo>
                    <a:pt x="0" y="809243"/>
                  </a:lnTo>
                  <a:lnTo>
                    <a:pt x="7112" y="844295"/>
                  </a:lnTo>
                  <a:lnTo>
                    <a:pt x="26416" y="872870"/>
                  </a:lnTo>
                  <a:lnTo>
                    <a:pt x="54991" y="892048"/>
                  </a:lnTo>
                  <a:lnTo>
                    <a:pt x="89916" y="899159"/>
                  </a:lnTo>
                  <a:lnTo>
                    <a:pt x="1325499" y="899159"/>
                  </a:lnTo>
                  <a:lnTo>
                    <a:pt x="1360551" y="892048"/>
                  </a:lnTo>
                  <a:lnTo>
                    <a:pt x="1389126" y="872870"/>
                  </a:lnTo>
                  <a:lnTo>
                    <a:pt x="1408430" y="844295"/>
                  </a:lnTo>
                  <a:lnTo>
                    <a:pt x="1415415" y="809243"/>
                  </a:lnTo>
                  <a:lnTo>
                    <a:pt x="1415415" y="89915"/>
                  </a:lnTo>
                  <a:lnTo>
                    <a:pt x="1408430" y="54863"/>
                  </a:lnTo>
                  <a:lnTo>
                    <a:pt x="1389126" y="26288"/>
                  </a:lnTo>
                  <a:lnTo>
                    <a:pt x="1360551" y="7112"/>
                  </a:lnTo>
                  <a:lnTo>
                    <a:pt x="1325499" y="0"/>
                  </a:lnTo>
                  <a:close/>
                </a:path>
              </a:pathLst>
            </a:custGeom>
            <a:solidFill>
              <a:srgbClr val="4F81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914906" y="1340357"/>
              <a:ext cx="1415415" cy="899160"/>
            </a:xfrm>
            <a:custGeom>
              <a:avLst/>
              <a:gdLst/>
              <a:ahLst/>
              <a:cxnLst/>
              <a:rect l="l" t="t" r="r" b="b"/>
              <a:pathLst>
                <a:path w="1415414" h="899160">
                  <a:moveTo>
                    <a:pt x="0" y="89915"/>
                  </a:moveTo>
                  <a:lnTo>
                    <a:pt x="7112" y="54863"/>
                  </a:lnTo>
                  <a:lnTo>
                    <a:pt x="26416" y="26288"/>
                  </a:lnTo>
                  <a:lnTo>
                    <a:pt x="54991" y="7112"/>
                  </a:lnTo>
                  <a:lnTo>
                    <a:pt x="89916" y="0"/>
                  </a:lnTo>
                  <a:lnTo>
                    <a:pt x="1325499" y="0"/>
                  </a:lnTo>
                  <a:lnTo>
                    <a:pt x="1360551" y="7112"/>
                  </a:lnTo>
                  <a:lnTo>
                    <a:pt x="1389126" y="26288"/>
                  </a:lnTo>
                  <a:lnTo>
                    <a:pt x="1408430" y="54863"/>
                  </a:lnTo>
                  <a:lnTo>
                    <a:pt x="1415415" y="89915"/>
                  </a:lnTo>
                  <a:lnTo>
                    <a:pt x="1415415" y="809243"/>
                  </a:lnTo>
                  <a:lnTo>
                    <a:pt x="1408430" y="844295"/>
                  </a:lnTo>
                  <a:lnTo>
                    <a:pt x="1389126" y="872870"/>
                  </a:lnTo>
                  <a:lnTo>
                    <a:pt x="1360551" y="892047"/>
                  </a:lnTo>
                  <a:lnTo>
                    <a:pt x="1325499" y="899159"/>
                  </a:lnTo>
                  <a:lnTo>
                    <a:pt x="89916" y="899159"/>
                  </a:lnTo>
                  <a:lnTo>
                    <a:pt x="54991" y="892047"/>
                  </a:lnTo>
                  <a:lnTo>
                    <a:pt x="26416" y="872870"/>
                  </a:lnTo>
                  <a:lnTo>
                    <a:pt x="7112" y="844295"/>
                  </a:lnTo>
                  <a:lnTo>
                    <a:pt x="0" y="809243"/>
                  </a:lnTo>
                  <a:lnTo>
                    <a:pt x="0" y="89915"/>
                  </a:lnTo>
                  <a:close/>
                </a:path>
              </a:pathLst>
            </a:custGeom>
            <a:ln w="2590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072640" y="1488947"/>
              <a:ext cx="1415415" cy="899160"/>
            </a:xfrm>
            <a:custGeom>
              <a:avLst/>
              <a:gdLst/>
              <a:ahLst/>
              <a:cxnLst/>
              <a:rect l="l" t="t" r="r" b="b"/>
              <a:pathLst>
                <a:path w="1415414" h="899160">
                  <a:moveTo>
                    <a:pt x="1325499" y="0"/>
                  </a:moveTo>
                  <a:lnTo>
                    <a:pt x="89916" y="0"/>
                  </a:lnTo>
                  <a:lnTo>
                    <a:pt x="54864" y="7112"/>
                  </a:lnTo>
                  <a:lnTo>
                    <a:pt x="26289" y="26415"/>
                  </a:lnTo>
                  <a:lnTo>
                    <a:pt x="7112" y="54990"/>
                  </a:lnTo>
                  <a:lnTo>
                    <a:pt x="0" y="89915"/>
                  </a:lnTo>
                  <a:lnTo>
                    <a:pt x="0" y="809243"/>
                  </a:lnTo>
                  <a:lnTo>
                    <a:pt x="7112" y="844296"/>
                  </a:lnTo>
                  <a:lnTo>
                    <a:pt x="26289" y="872871"/>
                  </a:lnTo>
                  <a:lnTo>
                    <a:pt x="54864" y="892048"/>
                  </a:lnTo>
                  <a:lnTo>
                    <a:pt x="89916" y="899160"/>
                  </a:lnTo>
                  <a:lnTo>
                    <a:pt x="1325499" y="899160"/>
                  </a:lnTo>
                  <a:lnTo>
                    <a:pt x="1360551" y="892048"/>
                  </a:lnTo>
                  <a:lnTo>
                    <a:pt x="1389126" y="872871"/>
                  </a:lnTo>
                  <a:lnTo>
                    <a:pt x="1408430" y="844296"/>
                  </a:lnTo>
                  <a:lnTo>
                    <a:pt x="1415414" y="809243"/>
                  </a:lnTo>
                  <a:lnTo>
                    <a:pt x="1415414" y="89915"/>
                  </a:lnTo>
                  <a:lnTo>
                    <a:pt x="1408430" y="54990"/>
                  </a:lnTo>
                  <a:lnTo>
                    <a:pt x="1389126" y="26415"/>
                  </a:lnTo>
                  <a:lnTo>
                    <a:pt x="1360551" y="7112"/>
                  </a:lnTo>
                  <a:lnTo>
                    <a:pt x="1325499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073402" y="1489709"/>
              <a:ext cx="1415415" cy="899160"/>
            </a:xfrm>
            <a:custGeom>
              <a:avLst/>
              <a:gdLst/>
              <a:ahLst/>
              <a:cxnLst/>
              <a:rect l="l" t="t" r="r" b="b"/>
              <a:pathLst>
                <a:path w="1415414" h="899160">
                  <a:moveTo>
                    <a:pt x="0" y="89915"/>
                  </a:moveTo>
                  <a:lnTo>
                    <a:pt x="7112" y="54990"/>
                  </a:lnTo>
                  <a:lnTo>
                    <a:pt x="26289" y="26415"/>
                  </a:lnTo>
                  <a:lnTo>
                    <a:pt x="54864" y="7112"/>
                  </a:lnTo>
                  <a:lnTo>
                    <a:pt x="89916" y="0"/>
                  </a:lnTo>
                  <a:lnTo>
                    <a:pt x="1325499" y="0"/>
                  </a:lnTo>
                  <a:lnTo>
                    <a:pt x="1360551" y="7112"/>
                  </a:lnTo>
                  <a:lnTo>
                    <a:pt x="1389126" y="26415"/>
                  </a:lnTo>
                  <a:lnTo>
                    <a:pt x="1408430" y="54990"/>
                  </a:lnTo>
                  <a:lnTo>
                    <a:pt x="1415414" y="89915"/>
                  </a:lnTo>
                  <a:lnTo>
                    <a:pt x="1415414" y="809243"/>
                  </a:lnTo>
                  <a:lnTo>
                    <a:pt x="1408430" y="844295"/>
                  </a:lnTo>
                  <a:lnTo>
                    <a:pt x="1389126" y="872870"/>
                  </a:lnTo>
                  <a:lnTo>
                    <a:pt x="1360551" y="892048"/>
                  </a:lnTo>
                  <a:lnTo>
                    <a:pt x="1325499" y="899160"/>
                  </a:lnTo>
                  <a:lnTo>
                    <a:pt x="89916" y="899160"/>
                  </a:lnTo>
                  <a:lnTo>
                    <a:pt x="54864" y="892048"/>
                  </a:lnTo>
                  <a:lnTo>
                    <a:pt x="26289" y="872870"/>
                  </a:lnTo>
                  <a:lnTo>
                    <a:pt x="7112" y="844295"/>
                  </a:lnTo>
                  <a:lnTo>
                    <a:pt x="0" y="809243"/>
                  </a:lnTo>
                  <a:lnTo>
                    <a:pt x="0" y="89915"/>
                  </a:lnTo>
                  <a:close/>
                </a:path>
              </a:pathLst>
            </a:custGeom>
            <a:ln w="25907">
              <a:solidFill>
                <a:srgbClr val="4F81B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2202560" y="1558239"/>
            <a:ext cx="1163955" cy="715645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 marR="5080" algn="ctr">
              <a:lnSpc>
                <a:spcPct val="86900"/>
              </a:lnSpc>
              <a:spcBef>
                <a:spcPts val="320"/>
              </a:spcBef>
            </a:pPr>
            <a:r>
              <a:rPr sz="1250" b="1" spc="-55" dirty="0">
                <a:solidFill>
                  <a:srgbClr val="375F92"/>
                </a:solidFill>
                <a:latin typeface="Arial"/>
                <a:cs typeface="Arial"/>
              </a:rPr>
              <a:t>ф</a:t>
            </a:r>
            <a:r>
              <a:rPr sz="1250" b="1" spc="5" dirty="0">
                <a:solidFill>
                  <a:srgbClr val="375F92"/>
                </a:solidFill>
                <a:latin typeface="Arial"/>
                <a:cs typeface="Arial"/>
              </a:rPr>
              <a:t>ед</a:t>
            </a:r>
            <a:r>
              <a:rPr sz="1250" b="1" spc="10" dirty="0">
                <a:solidFill>
                  <a:srgbClr val="375F92"/>
                </a:solidFill>
                <a:latin typeface="Arial"/>
                <a:cs typeface="Arial"/>
              </a:rPr>
              <a:t>е</a:t>
            </a:r>
            <a:r>
              <a:rPr sz="1250" b="1" spc="-5" dirty="0">
                <a:solidFill>
                  <a:srgbClr val="375F92"/>
                </a:solidFill>
                <a:latin typeface="Arial"/>
                <a:cs typeface="Arial"/>
              </a:rPr>
              <a:t>р</a:t>
            </a:r>
            <a:r>
              <a:rPr sz="1250" b="1" spc="5" dirty="0">
                <a:solidFill>
                  <a:srgbClr val="375F92"/>
                </a:solidFill>
                <a:latin typeface="Arial"/>
                <a:cs typeface="Arial"/>
              </a:rPr>
              <a:t>ал</a:t>
            </a:r>
            <a:r>
              <a:rPr sz="1250" b="1" spc="15" dirty="0">
                <a:solidFill>
                  <a:srgbClr val="375F92"/>
                </a:solidFill>
                <a:latin typeface="Arial"/>
                <a:cs typeface="Arial"/>
              </a:rPr>
              <a:t>ь</a:t>
            </a:r>
            <a:r>
              <a:rPr sz="1250" b="1" spc="5" dirty="0">
                <a:solidFill>
                  <a:srgbClr val="375F92"/>
                </a:solidFill>
                <a:latin typeface="Arial"/>
                <a:cs typeface="Arial"/>
              </a:rPr>
              <a:t>н</a:t>
            </a:r>
            <a:r>
              <a:rPr sz="1250" b="1" spc="10" dirty="0">
                <a:solidFill>
                  <a:srgbClr val="375F92"/>
                </a:solidFill>
                <a:latin typeface="Arial"/>
                <a:cs typeface="Arial"/>
              </a:rPr>
              <a:t>ый  </a:t>
            </a:r>
            <a:r>
              <a:rPr sz="1250" b="1" spc="5" dirty="0">
                <a:solidFill>
                  <a:srgbClr val="375F92"/>
                </a:solidFill>
                <a:latin typeface="Arial"/>
                <a:cs typeface="Arial"/>
              </a:rPr>
              <a:t>календарный  </a:t>
            </a:r>
            <a:r>
              <a:rPr sz="1250" b="1" spc="-5" dirty="0">
                <a:solidFill>
                  <a:srgbClr val="375F92"/>
                </a:solidFill>
                <a:latin typeface="Arial"/>
                <a:cs typeface="Arial"/>
              </a:rPr>
              <a:t>учебный</a:t>
            </a:r>
            <a:endParaRPr sz="1250">
              <a:latin typeface="Arial"/>
              <a:cs typeface="Arial"/>
            </a:endParaRPr>
          </a:p>
          <a:p>
            <a:pPr marR="635" algn="ctr">
              <a:lnSpc>
                <a:spcPts val="1295"/>
              </a:lnSpc>
            </a:pPr>
            <a:r>
              <a:rPr sz="1250" b="1" spc="5" dirty="0">
                <a:solidFill>
                  <a:srgbClr val="375F92"/>
                </a:solidFill>
                <a:latin typeface="Arial"/>
                <a:cs typeface="Arial"/>
              </a:rPr>
              <a:t>график</a:t>
            </a:r>
            <a:endParaRPr sz="1250">
              <a:latin typeface="Arial"/>
              <a:cs typeface="Arial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3633152" y="1327340"/>
            <a:ext cx="1598930" cy="1075055"/>
            <a:chOff x="3633152" y="1327340"/>
            <a:chExt cx="1598930" cy="1075055"/>
          </a:xfrm>
        </p:grpSpPr>
        <p:sp>
          <p:nvSpPr>
            <p:cNvPr id="20" name="object 20"/>
            <p:cNvSpPr/>
            <p:nvPr/>
          </p:nvSpPr>
          <p:spPr>
            <a:xfrm>
              <a:off x="3645408" y="1339595"/>
              <a:ext cx="1415415" cy="899160"/>
            </a:xfrm>
            <a:custGeom>
              <a:avLst/>
              <a:gdLst/>
              <a:ahLst/>
              <a:cxnLst/>
              <a:rect l="l" t="t" r="r" b="b"/>
              <a:pathLst>
                <a:path w="1415414" h="899160">
                  <a:moveTo>
                    <a:pt x="1325499" y="0"/>
                  </a:moveTo>
                  <a:lnTo>
                    <a:pt x="89915" y="0"/>
                  </a:lnTo>
                  <a:lnTo>
                    <a:pt x="54990" y="7112"/>
                  </a:lnTo>
                  <a:lnTo>
                    <a:pt x="26415" y="26288"/>
                  </a:lnTo>
                  <a:lnTo>
                    <a:pt x="7112" y="54863"/>
                  </a:lnTo>
                  <a:lnTo>
                    <a:pt x="0" y="89915"/>
                  </a:lnTo>
                  <a:lnTo>
                    <a:pt x="0" y="809243"/>
                  </a:lnTo>
                  <a:lnTo>
                    <a:pt x="7112" y="844295"/>
                  </a:lnTo>
                  <a:lnTo>
                    <a:pt x="26415" y="872870"/>
                  </a:lnTo>
                  <a:lnTo>
                    <a:pt x="54990" y="892048"/>
                  </a:lnTo>
                  <a:lnTo>
                    <a:pt x="89915" y="899159"/>
                  </a:lnTo>
                  <a:lnTo>
                    <a:pt x="1325499" y="899159"/>
                  </a:lnTo>
                  <a:lnTo>
                    <a:pt x="1360551" y="892048"/>
                  </a:lnTo>
                  <a:lnTo>
                    <a:pt x="1389126" y="872870"/>
                  </a:lnTo>
                  <a:lnTo>
                    <a:pt x="1408429" y="844295"/>
                  </a:lnTo>
                  <a:lnTo>
                    <a:pt x="1415414" y="809243"/>
                  </a:lnTo>
                  <a:lnTo>
                    <a:pt x="1415414" y="89915"/>
                  </a:lnTo>
                  <a:lnTo>
                    <a:pt x="1408429" y="54863"/>
                  </a:lnTo>
                  <a:lnTo>
                    <a:pt x="1389126" y="26288"/>
                  </a:lnTo>
                  <a:lnTo>
                    <a:pt x="1360551" y="7112"/>
                  </a:lnTo>
                  <a:lnTo>
                    <a:pt x="1325499" y="0"/>
                  </a:lnTo>
                  <a:close/>
                </a:path>
              </a:pathLst>
            </a:custGeom>
            <a:solidFill>
              <a:srgbClr val="4F81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646170" y="1340357"/>
              <a:ext cx="1415415" cy="899160"/>
            </a:xfrm>
            <a:custGeom>
              <a:avLst/>
              <a:gdLst/>
              <a:ahLst/>
              <a:cxnLst/>
              <a:rect l="l" t="t" r="r" b="b"/>
              <a:pathLst>
                <a:path w="1415414" h="899160">
                  <a:moveTo>
                    <a:pt x="0" y="89915"/>
                  </a:moveTo>
                  <a:lnTo>
                    <a:pt x="7112" y="54863"/>
                  </a:lnTo>
                  <a:lnTo>
                    <a:pt x="26415" y="26288"/>
                  </a:lnTo>
                  <a:lnTo>
                    <a:pt x="54990" y="7112"/>
                  </a:lnTo>
                  <a:lnTo>
                    <a:pt x="89915" y="0"/>
                  </a:lnTo>
                  <a:lnTo>
                    <a:pt x="1325499" y="0"/>
                  </a:lnTo>
                  <a:lnTo>
                    <a:pt x="1360551" y="7112"/>
                  </a:lnTo>
                  <a:lnTo>
                    <a:pt x="1389126" y="26288"/>
                  </a:lnTo>
                  <a:lnTo>
                    <a:pt x="1408429" y="54863"/>
                  </a:lnTo>
                  <a:lnTo>
                    <a:pt x="1415414" y="89915"/>
                  </a:lnTo>
                  <a:lnTo>
                    <a:pt x="1415414" y="809243"/>
                  </a:lnTo>
                  <a:lnTo>
                    <a:pt x="1408429" y="844295"/>
                  </a:lnTo>
                  <a:lnTo>
                    <a:pt x="1389126" y="872870"/>
                  </a:lnTo>
                  <a:lnTo>
                    <a:pt x="1360551" y="892047"/>
                  </a:lnTo>
                  <a:lnTo>
                    <a:pt x="1325499" y="899159"/>
                  </a:lnTo>
                  <a:lnTo>
                    <a:pt x="89915" y="899159"/>
                  </a:lnTo>
                  <a:lnTo>
                    <a:pt x="54990" y="892047"/>
                  </a:lnTo>
                  <a:lnTo>
                    <a:pt x="26415" y="872870"/>
                  </a:lnTo>
                  <a:lnTo>
                    <a:pt x="7112" y="844295"/>
                  </a:lnTo>
                  <a:lnTo>
                    <a:pt x="0" y="809243"/>
                  </a:lnTo>
                  <a:lnTo>
                    <a:pt x="0" y="89915"/>
                  </a:lnTo>
                  <a:close/>
                </a:path>
              </a:pathLst>
            </a:custGeom>
            <a:ln w="2590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802380" y="1488947"/>
              <a:ext cx="1415415" cy="899160"/>
            </a:xfrm>
            <a:custGeom>
              <a:avLst/>
              <a:gdLst/>
              <a:ahLst/>
              <a:cxnLst/>
              <a:rect l="l" t="t" r="r" b="b"/>
              <a:pathLst>
                <a:path w="1415414" h="899160">
                  <a:moveTo>
                    <a:pt x="1325499" y="0"/>
                  </a:moveTo>
                  <a:lnTo>
                    <a:pt x="89916" y="0"/>
                  </a:lnTo>
                  <a:lnTo>
                    <a:pt x="54991" y="7112"/>
                  </a:lnTo>
                  <a:lnTo>
                    <a:pt x="26416" y="26415"/>
                  </a:lnTo>
                  <a:lnTo>
                    <a:pt x="7112" y="54990"/>
                  </a:lnTo>
                  <a:lnTo>
                    <a:pt x="0" y="89915"/>
                  </a:lnTo>
                  <a:lnTo>
                    <a:pt x="0" y="809243"/>
                  </a:lnTo>
                  <a:lnTo>
                    <a:pt x="7112" y="844296"/>
                  </a:lnTo>
                  <a:lnTo>
                    <a:pt x="26416" y="872871"/>
                  </a:lnTo>
                  <a:lnTo>
                    <a:pt x="54991" y="892048"/>
                  </a:lnTo>
                  <a:lnTo>
                    <a:pt x="89916" y="899160"/>
                  </a:lnTo>
                  <a:lnTo>
                    <a:pt x="1325499" y="899160"/>
                  </a:lnTo>
                  <a:lnTo>
                    <a:pt x="1360551" y="892048"/>
                  </a:lnTo>
                  <a:lnTo>
                    <a:pt x="1389126" y="872871"/>
                  </a:lnTo>
                  <a:lnTo>
                    <a:pt x="1408430" y="844296"/>
                  </a:lnTo>
                  <a:lnTo>
                    <a:pt x="1415415" y="809243"/>
                  </a:lnTo>
                  <a:lnTo>
                    <a:pt x="1415415" y="89915"/>
                  </a:lnTo>
                  <a:lnTo>
                    <a:pt x="1408430" y="54990"/>
                  </a:lnTo>
                  <a:lnTo>
                    <a:pt x="1389126" y="26415"/>
                  </a:lnTo>
                  <a:lnTo>
                    <a:pt x="1360551" y="7112"/>
                  </a:lnTo>
                  <a:lnTo>
                    <a:pt x="1325499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803142" y="1489709"/>
              <a:ext cx="1415415" cy="899160"/>
            </a:xfrm>
            <a:custGeom>
              <a:avLst/>
              <a:gdLst/>
              <a:ahLst/>
              <a:cxnLst/>
              <a:rect l="l" t="t" r="r" b="b"/>
              <a:pathLst>
                <a:path w="1415414" h="899160">
                  <a:moveTo>
                    <a:pt x="0" y="89915"/>
                  </a:moveTo>
                  <a:lnTo>
                    <a:pt x="7112" y="54990"/>
                  </a:lnTo>
                  <a:lnTo>
                    <a:pt x="26416" y="26415"/>
                  </a:lnTo>
                  <a:lnTo>
                    <a:pt x="54991" y="7112"/>
                  </a:lnTo>
                  <a:lnTo>
                    <a:pt x="89916" y="0"/>
                  </a:lnTo>
                  <a:lnTo>
                    <a:pt x="1325499" y="0"/>
                  </a:lnTo>
                  <a:lnTo>
                    <a:pt x="1360551" y="7112"/>
                  </a:lnTo>
                  <a:lnTo>
                    <a:pt x="1389126" y="26415"/>
                  </a:lnTo>
                  <a:lnTo>
                    <a:pt x="1408430" y="54990"/>
                  </a:lnTo>
                  <a:lnTo>
                    <a:pt x="1415415" y="89915"/>
                  </a:lnTo>
                  <a:lnTo>
                    <a:pt x="1415415" y="809243"/>
                  </a:lnTo>
                  <a:lnTo>
                    <a:pt x="1408430" y="844295"/>
                  </a:lnTo>
                  <a:lnTo>
                    <a:pt x="1389126" y="872870"/>
                  </a:lnTo>
                  <a:lnTo>
                    <a:pt x="1360551" y="892048"/>
                  </a:lnTo>
                  <a:lnTo>
                    <a:pt x="1325499" y="899160"/>
                  </a:lnTo>
                  <a:lnTo>
                    <a:pt x="89916" y="899160"/>
                  </a:lnTo>
                  <a:lnTo>
                    <a:pt x="54991" y="892048"/>
                  </a:lnTo>
                  <a:lnTo>
                    <a:pt x="26416" y="872870"/>
                  </a:lnTo>
                  <a:lnTo>
                    <a:pt x="7112" y="844295"/>
                  </a:lnTo>
                  <a:lnTo>
                    <a:pt x="0" y="809243"/>
                  </a:lnTo>
                  <a:lnTo>
                    <a:pt x="0" y="89915"/>
                  </a:lnTo>
                  <a:close/>
                </a:path>
              </a:pathLst>
            </a:custGeom>
            <a:ln w="25908">
              <a:solidFill>
                <a:srgbClr val="4F81B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3890517" y="1503425"/>
            <a:ext cx="1243965" cy="812800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180340" marR="170180" algn="ctr">
              <a:lnSpc>
                <a:spcPct val="80700"/>
              </a:lnSpc>
              <a:spcBef>
                <a:spcPts val="325"/>
              </a:spcBef>
            </a:pPr>
            <a:r>
              <a:rPr sz="1000" b="1" spc="-50" dirty="0">
                <a:solidFill>
                  <a:srgbClr val="375F92"/>
                </a:solidFill>
                <a:latin typeface="Arial"/>
                <a:cs typeface="Arial"/>
              </a:rPr>
              <a:t>ф</a:t>
            </a:r>
            <a:r>
              <a:rPr sz="1000" b="1" spc="-10" dirty="0">
                <a:solidFill>
                  <a:srgbClr val="375F92"/>
                </a:solidFill>
                <a:latin typeface="Arial"/>
                <a:cs typeface="Arial"/>
              </a:rPr>
              <a:t>е</a:t>
            </a:r>
            <a:r>
              <a:rPr sz="1000" b="1" spc="-15" dirty="0">
                <a:solidFill>
                  <a:srgbClr val="375F92"/>
                </a:solidFill>
                <a:latin typeface="Arial"/>
                <a:cs typeface="Arial"/>
              </a:rPr>
              <a:t>д</a:t>
            </a:r>
            <a:r>
              <a:rPr sz="1000" b="1" spc="-10" dirty="0">
                <a:solidFill>
                  <a:srgbClr val="375F92"/>
                </a:solidFill>
                <a:latin typeface="Arial"/>
                <a:cs typeface="Arial"/>
              </a:rPr>
              <a:t>ер</a:t>
            </a:r>
            <a:r>
              <a:rPr sz="1000" b="1" spc="-5" dirty="0">
                <a:solidFill>
                  <a:srgbClr val="375F92"/>
                </a:solidFill>
                <a:latin typeface="Arial"/>
                <a:cs typeface="Arial"/>
              </a:rPr>
              <a:t>а</a:t>
            </a:r>
            <a:r>
              <a:rPr sz="1000" b="1" spc="-15" dirty="0">
                <a:solidFill>
                  <a:srgbClr val="375F92"/>
                </a:solidFill>
                <a:latin typeface="Arial"/>
                <a:cs typeface="Arial"/>
              </a:rPr>
              <a:t>л</a:t>
            </a:r>
            <a:r>
              <a:rPr sz="1000" b="1" spc="-5" dirty="0">
                <a:solidFill>
                  <a:srgbClr val="375F92"/>
                </a:solidFill>
                <a:latin typeface="Arial"/>
                <a:cs typeface="Arial"/>
              </a:rPr>
              <a:t>ьные  </a:t>
            </a:r>
            <a:r>
              <a:rPr sz="1000" b="1" spc="-10" dirty="0">
                <a:solidFill>
                  <a:srgbClr val="375F92"/>
                </a:solidFill>
                <a:latin typeface="Arial"/>
                <a:cs typeface="Arial"/>
              </a:rPr>
              <a:t>рабочие  </a:t>
            </a:r>
            <a:r>
              <a:rPr sz="1000" b="1" spc="-5" dirty="0">
                <a:solidFill>
                  <a:srgbClr val="375F92"/>
                </a:solidFill>
                <a:latin typeface="Arial"/>
                <a:cs typeface="Arial"/>
              </a:rPr>
              <a:t>программы  </a:t>
            </a:r>
            <a:r>
              <a:rPr sz="1000" b="1" spc="-10" dirty="0">
                <a:solidFill>
                  <a:srgbClr val="375F92"/>
                </a:solidFill>
                <a:latin typeface="Arial"/>
                <a:cs typeface="Arial"/>
              </a:rPr>
              <a:t>учебных</a:t>
            </a:r>
            <a:endParaRPr sz="1000">
              <a:latin typeface="Arial"/>
              <a:cs typeface="Arial"/>
            </a:endParaRPr>
          </a:p>
          <a:p>
            <a:pPr marL="12700" marR="5080" algn="ctr">
              <a:lnSpc>
                <a:spcPts val="1000"/>
              </a:lnSpc>
              <a:spcBef>
                <a:spcPts val="105"/>
              </a:spcBef>
            </a:pPr>
            <a:r>
              <a:rPr sz="1000" b="1" spc="-10" dirty="0">
                <a:solidFill>
                  <a:srgbClr val="375F92"/>
                </a:solidFill>
                <a:latin typeface="Arial"/>
                <a:cs typeface="Arial"/>
              </a:rPr>
              <a:t>предметов,</a:t>
            </a:r>
            <a:r>
              <a:rPr sz="1000" b="1" spc="-70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1000" b="1" spc="-10" dirty="0">
                <a:solidFill>
                  <a:srgbClr val="375F92"/>
                </a:solidFill>
                <a:latin typeface="Arial"/>
                <a:cs typeface="Arial"/>
              </a:rPr>
              <a:t>курсов,  </a:t>
            </a:r>
            <a:r>
              <a:rPr sz="1000" b="1" spc="-5" dirty="0">
                <a:solidFill>
                  <a:srgbClr val="375F92"/>
                </a:solidFill>
                <a:latin typeface="Arial"/>
                <a:cs typeface="Arial"/>
              </a:rPr>
              <a:t>дисциплин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5362892" y="1327340"/>
            <a:ext cx="1598930" cy="1075055"/>
            <a:chOff x="5362892" y="1327340"/>
            <a:chExt cx="1598930" cy="1075055"/>
          </a:xfrm>
        </p:grpSpPr>
        <p:sp>
          <p:nvSpPr>
            <p:cNvPr id="26" name="object 26"/>
            <p:cNvSpPr/>
            <p:nvPr/>
          </p:nvSpPr>
          <p:spPr>
            <a:xfrm>
              <a:off x="5375147" y="1339595"/>
              <a:ext cx="1415415" cy="899160"/>
            </a:xfrm>
            <a:custGeom>
              <a:avLst/>
              <a:gdLst/>
              <a:ahLst/>
              <a:cxnLst/>
              <a:rect l="l" t="t" r="r" b="b"/>
              <a:pathLst>
                <a:path w="1415415" h="899160">
                  <a:moveTo>
                    <a:pt x="1325499" y="0"/>
                  </a:moveTo>
                  <a:lnTo>
                    <a:pt x="89915" y="0"/>
                  </a:lnTo>
                  <a:lnTo>
                    <a:pt x="54990" y="7112"/>
                  </a:lnTo>
                  <a:lnTo>
                    <a:pt x="26415" y="26288"/>
                  </a:lnTo>
                  <a:lnTo>
                    <a:pt x="7112" y="54863"/>
                  </a:lnTo>
                  <a:lnTo>
                    <a:pt x="0" y="89915"/>
                  </a:lnTo>
                  <a:lnTo>
                    <a:pt x="0" y="809243"/>
                  </a:lnTo>
                  <a:lnTo>
                    <a:pt x="7112" y="844295"/>
                  </a:lnTo>
                  <a:lnTo>
                    <a:pt x="26415" y="872870"/>
                  </a:lnTo>
                  <a:lnTo>
                    <a:pt x="54990" y="892048"/>
                  </a:lnTo>
                  <a:lnTo>
                    <a:pt x="89915" y="899159"/>
                  </a:lnTo>
                  <a:lnTo>
                    <a:pt x="1325499" y="899159"/>
                  </a:lnTo>
                  <a:lnTo>
                    <a:pt x="1360551" y="892048"/>
                  </a:lnTo>
                  <a:lnTo>
                    <a:pt x="1389126" y="872870"/>
                  </a:lnTo>
                  <a:lnTo>
                    <a:pt x="1408429" y="844295"/>
                  </a:lnTo>
                  <a:lnTo>
                    <a:pt x="1415415" y="809243"/>
                  </a:lnTo>
                  <a:lnTo>
                    <a:pt x="1415415" y="89915"/>
                  </a:lnTo>
                  <a:lnTo>
                    <a:pt x="1408429" y="54863"/>
                  </a:lnTo>
                  <a:lnTo>
                    <a:pt x="1389126" y="26288"/>
                  </a:lnTo>
                  <a:lnTo>
                    <a:pt x="1360551" y="7112"/>
                  </a:lnTo>
                  <a:lnTo>
                    <a:pt x="1325499" y="0"/>
                  </a:lnTo>
                  <a:close/>
                </a:path>
              </a:pathLst>
            </a:custGeom>
            <a:solidFill>
              <a:srgbClr val="4F81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375909" y="1340357"/>
              <a:ext cx="1415415" cy="899160"/>
            </a:xfrm>
            <a:custGeom>
              <a:avLst/>
              <a:gdLst/>
              <a:ahLst/>
              <a:cxnLst/>
              <a:rect l="l" t="t" r="r" b="b"/>
              <a:pathLst>
                <a:path w="1415415" h="899160">
                  <a:moveTo>
                    <a:pt x="0" y="89915"/>
                  </a:moveTo>
                  <a:lnTo>
                    <a:pt x="7112" y="54863"/>
                  </a:lnTo>
                  <a:lnTo>
                    <a:pt x="26415" y="26288"/>
                  </a:lnTo>
                  <a:lnTo>
                    <a:pt x="54990" y="7112"/>
                  </a:lnTo>
                  <a:lnTo>
                    <a:pt x="89915" y="0"/>
                  </a:lnTo>
                  <a:lnTo>
                    <a:pt x="1325498" y="0"/>
                  </a:lnTo>
                  <a:lnTo>
                    <a:pt x="1360550" y="7112"/>
                  </a:lnTo>
                  <a:lnTo>
                    <a:pt x="1389125" y="26288"/>
                  </a:lnTo>
                  <a:lnTo>
                    <a:pt x="1408430" y="54863"/>
                  </a:lnTo>
                  <a:lnTo>
                    <a:pt x="1415414" y="89915"/>
                  </a:lnTo>
                  <a:lnTo>
                    <a:pt x="1415414" y="809243"/>
                  </a:lnTo>
                  <a:lnTo>
                    <a:pt x="1408430" y="844295"/>
                  </a:lnTo>
                  <a:lnTo>
                    <a:pt x="1389125" y="872870"/>
                  </a:lnTo>
                  <a:lnTo>
                    <a:pt x="1360550" y="892047"/>
                  </a:lnTo>
                  <a:lnTo>
                    <a:pt x="1325498" y="899159"/>
                  </a:lnTo>
                  <a:lnTo>
                    <a:pt x="89915" y="899159"/>
                  </a:lnTo>
                  <a:lnTo>
                    <a:pt x="54990" y="892047"/>
                  </a:lnTo>
                  <a:lnTo>
                    <a:pt x="26415" y="872870"/>
                  </a:lnTo>
                  <a:lnTo>
                    <a:pt x="7112" y="844295"/>
                  </a:lnTo>
                  <a:lnTo>
                    <a:pt x="0" y="809243"/>
                  </a:lnTo>
                  <a:lnTo>
                    <a:pt x="0" y="89915"/>
                  </a:lnTo>
                  <a:close/>
                </a:path>
              </a:pathLst>
            </a:custGeom>
            <a:ln w="2590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532119" y="1488947"/>
              <a:ext cx="1415415" cy="899160"/>
            </a:xfrm>
            <a:custGeom>
              <a:avLst/>
              <a:gdLst/>
              <a:ahLst/>
              <a:cxnLst/>
              <a:rect l="l" t="t" r="r" b="b"/>
              <a:pathLst>
                <a:path w="1415415" h="899160">
                  <a:moveTo>
                    <a:pt x="1325499" y="0"/>
                  </a:moveTo>
                  <a:lnTo>
                    <a:pt x="89915" y="0"/>
                  </a:lnTo>
                  <a:lnTo>
                    <a:pt x="54990" y="7112"/>
                  </a:lnTo>
                  <a:lnTo>
                    <a:pt x="26415" y="26415"/>
                  </a:lnTo>
                  <a:lnTo>
                    <a:pt x="7112" y="54990"/>
                  </a:lnTo>
                  <a:lnTo>
                    <a:pt x="0" y="89915"/>
                  </a:lnTo>
                  <a:lnTo>
                    <a:pt x="0" y="809243"/>
                  </a:lnTo>
                  <a:lnTo>
                    <a:pt x="7112" y="844296"/>
                  </a:lnTo>
                  <a:lnTo>
                    <a:pt x="26415" y="872871"/>
                  </a:lnTo>
                  <a:lnTo>
                    <a:pt x="54990" y="892048"/>
                  </a:lnTo>
                  <a:lnTo>
                    <a:pt x="89915" y="899160"/>
                  </a:lnTo>
                  <a:lnTo>
                    <a:pt x="1325499" y="899160"/>
                  </a:lnTo>
                  <a:lnTo>
                    <a:pt x="1360551" y="892048"/>
                  </a:lnTo>
                  <a:lnTo>
                    <a:pt x="1389126" y="872871"/>
                  </a:lnTo>
                  <a:lnTo>
                    <a:pt x="1408429" y="844296"/>
                  </a:lnTo>
                  <a:lnTo>
                    <a:pt x="1415414" y="809243"/>
                  </a:lnTo>
                  <a:lnTo>
                    <a:pt x="1415414" y="89915"/>
                  </a:lnTo>
                  <a:lnTo>
                    <a:pt x="1408429" y="54990"/>
                  </a:lnTo>
                  <a:lnTo>
                    <a:pt x="1389126" y="26415"/>
                  </a:lnTo>
                  <a:lnTo>
                    <a:pt x="1360551" y="7112"/>
                  </a:lnTo>
                  <a:lnTo>
                    <a:pt x="1325499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532881" y="1489709"/>
              <a:ext cx="1415415" cy="899160"/>
            </a:xfrm>
            <a:custGeom>
              <a:avLst/>
              <a:gdLst/>
              <a:ahLst/>
              <a:cxnLst/>
              <a:rect l="l" t="t" r="r" b="b"/>
              <a:pathLst>
                <a:path w="1415415" h="899160">
                  <a:moveTo>
                    <a:pt x="0" y="89915"/>
                  </a:moveTo>
                  <a:lnTo>
                    <a:pt x="7112" y="54990"/>
                  </a:lnTo>
                  <a:lnTo>
                    <a:pt x="26415" y="26415"/>
                  </a:lnTo>
                  <a:lnTo>
                    <a:pt x="54990" y="7112"/>
                  </a:lnTo>
                  <a:lnTo>
                    <a:pt x="89915" y="0"/>
                  </a:lnTo>
                  <a:lnTo>
                    <a:pt x="1325498" y="0"/>
                  </a:lnTo>
                  <a:lnTo>
                    <a:pt x="1360550" y="7112"/>
                  </a:lnTo>
                  <a:lnTo>
                    <a:pt x="1389125" y="26415"/>
                  </a:lnTo>
                  <a:lnTo>
                    <a:pt x="1408429" y="54990"/>
                  </a:lnTo>
                  <a:lnTo>
                    <a:pt x="1415414" y="89915"/>
                  </a:lnTo>
                  <a:lnTo>
                    <a:pt x="1415414" y="809243"/>
                  </a:lnTo>
                  <a:lnTo>
                    <a:pt x="1408429" y="844295"/>
                  </a:lnTo>
                  <a:lnTo>
                    <a:pt x="1389125" y="872870"/>
                  </a:lnTo>
                  <a:lnTo>
                    <a:pt x="1360550" y="892048"/>
                  </a:lnTo>
                  <a:lnTo>
                    <a:pt x="1325498" y="899160"/>
                  </a:lnTo>
                  <a:lnTo>
                    <a:pt x="89915" y="899160"/>
                  </a:lnTo>
                  <a:lnTo>
                    <a:pt x="54990" y="892048"/>
                  </a:lnTo>
                  <a:lnTo>
                    <a:pt x="26415" y="872870"/>
                  </a:lnTo>
                  <a:lnTo>
                    <a:pt x="7112" y="844295"/>
                  </a:lnTo>
                  <a:lnTo>
                    <a:pt x="0" y="809243"/>
                  </a:lnTo>
                  <a:lnTo>
                    <a:pt x="0" y="89915"/>
                  </a:lnTo>
                  <a:close/>
                </a:path>
              </a:pathLst>
            </a:custGeom>
            <a:ln w="25907">
              <a:solidFill>
                <a:srgbClr val="4F81B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5688584" y="1558239"/>
            <a:ext cx="1110615" cy="7156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ts val="1405"/>
              </a:lnSpc>
              <a:spcBef>
                <a:spcPts val="125"/>
              </a:spcBef>
            </a:pPr>
            <a:r>
              <a:rPr sz="1250" b="1" dirty="0">
                <a:solidFill>
                  <a:srgbClr val="375F92"/>
                </a:solidFill>
                <a:latin typeface="Arial"/>
                <a:cs typeface="Arial"/>
              </a:rPr>
              <a:t>федеральная</a:t>
            </a:r>
            <a:endParaRPr sz="1250">
              <a:latin typeface="Arial"/>
              <a:cs typeface="Arial"/>
            </a:endParaRPr>
          </a:p>
          <a:p>
            <a:pPr marL="90170" marR="81280" indent="-1905" algn="ctr">
              <a:lnSpc>
                <a:spcPts val="1300"/>
              </a:lnSpc>
              <a:spcBef>
                <a:spcPts val="115"/>
              </a:spcBef>
            </a:pPr>
            <a:r>
              <a:rPr sz="1250" b="1" spc="-5" dirty="0">
                <a:solidFill>
                  <a:srgbClr val="375F92"/>
                </a:solidFill>
                <a:latin typeface="Arial"/>
                <a:cs typeface="Arial"/>
              </a:rPr>
              <a:t>рабочая  </a:t>
            </a:r>
            <a:r>
              <a:rPr sz="1250" b="1" spc="5" dirty="0">
                <a:solidFill>
                  <a:srgbClr val="375F92"/>
                </a:solidFill>
                <a:latin typeface="Arial"/>
                <a:cs typeface="Arial"/>
              </a:rPr>
              <a:t>программа  </a:t>
            </a:r>
            <a:r>
              <a:rPr sz="1250" b="1" spc="-30" dirty="0">
                <a:solidFill>
                  <a:srgbClr val="375F92"/>
                </a:solidFill>
                <a:latin typeface="Arial"/>
                <a:cs typeface="Arial"/>
              </a:rPr>
              <a:t>в</a:t>
            </a:r>
            <a:r>
              <a:rPr sz="1250" b="1" spc="-25" dirty="0">
                <a:solidFill>
                  <a:srgbClr val="375F92"/>
                </a:solidFill>
                <a:latin typeface="Arial"/>
                <a:cs typeface="Arial"/>
              </a:rPr>
              <a:t>о</a:t>
            </a:r>
            <a:r>
              <a:rPr sz="1250" b="1" spc="5" dirty="0">
                <a:solidFill>
                  <a:srgbClr val="375F92"/>
                </a:solidFill>
                <a:latin typeface="Arial"/>
                <a:cs typeface="Arial"/>
              </a:rPr>
              <a:t>сп</a:t>
            </a:r>
            <a:r>
              <a:rPr sz="1250" b="1" spc="-5" dirty="0">
                <a:solidFill>
                  <a:srgbClr val="375F92"/>
                </a:solidFill>
                <a:latin typeface="Arial"/>
                <a:cs typeface="Arial"/>
              </a:rPr>
              <a:t>и</a:t>
            </a:r>
            <a:r>
              <a:rPr sz="1250" b="1" spc="-15" dirty="0">
                <a:solidFill>
                  <a:srgbClr val="375F92"/>
                </a:solidFill>
                <a:latin typeface="Arial"/>
                <a:cs typeface="Arial"/>
              </a:rPr>
              <a:t>т</a:t>
            </a:r>
            <a:r>
              <a:rPr sz="1250" b="1" spc="5" dirty="0">
                <a:solidFill>
                  <a:srgbClr val="375F92"/>
                </a:solidFill>
                <a:latin typeface="Arial"/>
                <a:cs typeface="Arial"/>
              </a:rPr>
              <a:t>ания</a:t>
            </a:r>
            <a:endParaRPr sz="1250">
              <a:latin typeface="Arial"/>
              <a:cs typeface="Arial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7092632" y="1327340"/>
            <a:ext cx="1598930" cy="1075055"/>
            <a:chOff x="7092632" y="1327340"/>
            <a:chExt cx="1598930" cy="1075055"/>
          </a:xfrm>
        </p:grpSpPr>
        <p:sp>
          <p:nvSpPr>
            <p:cNvPr id="32" name="object 32"/>
            <p:cNvSpPr/>
            <p:nvPr/>
          </p:nvSpPr>
          <p:spPr>
            <a:xfrm>
              <a:off x="7104887" y="1339595"/>
              <a:ext cx="1415415" cy="899160"/>
            </a:xfrm>
            <a:custGeom>
              <a:avLst/>
              <a:gdLst/>
              <a:ahLst/>
              <a:cxnLst/>
              <a:rect l="l" t="t" r="r" b="b"/>
              <a:pathLst>
                <a:path w="1415415" h="899160">
                  <a:moveTo>
                    <a:pt x="1325626" y="0"/>
                  </a:moveTo>
                  <a:lnTo>
                    <a:pt x="89915" y="0"/>
                  </a:lnTo>
                  <a:lnTo>
                    <a:pt x="54990" y="7112"/>
                  </a:lnTo>
                  <a:lnTo>
                    <a:pt x="26415" y="26288"/>
                  </a:lnTo>
                  <a:lnTo>
                    <a:pt x="7111" y="54863"/>
                  </a:lnTo>
                  <a:lnTo>
                    <a:pt x="0" y="89915"/>
                  </a:lnTo>
                  <a:lnTo>
                    <a:pt x="0" y="809243"/>
                  </a:lnTo>
                  <a:lnTo>
                    <a:pt x="7111" y="844295"/>
                  </a:lnTo>
                  <a:lnTo>
                    <a:pt x="26415" y="872870"/>
                  </a:lnTo>
                  <a:lnTo>
                    <a:pt x="54990" y="892048"/>
                  </a:lnTo>
                  <a:lnTo>
                    <a:pt x="89915" y="899159"/>
                  </a:lnTo>
                  <a:lnTo>
                    <a:pt x="1325626" y="899159"/>
                  </a:lnTo>
                  <a:lnTo>
                    <a:pt x="1360551" y="892048"/>
                  </a:lnTo>
                  <a:lnTo>
                    <a:pt x="1389126" y="872870"/>
                  </a:lnTo>
                  <a:lnTo>
                    <a:pt x="1408429" y="844295"/>
                  </a:lnTo>
                  <a:lnTo>
                    <a:pt x="1415414" y="809243"/>
                  </a:lnTo>
                  <a:lnTo>
                    <a:pt x="1415414" y="89915"/>
                  </a:lnTo>
                  <a:lnTo>
                    <a:pt x="1408429" y="54863"/>
                  </a:lnTo>
                  <a:lnTo>
                    <a:pt x="1389126" y="26288"/>
                  </a:lnTo>
                  <a:lnTo>
                    <a:pt x="1360551" y="7112"/>
                  </a:lnTo>
                  <a:lnTo>
                    <a:pt x="1325626" y="0"/>
                  </a:lnTo>
                  <a:close/>
                </a:path>
              </a:pathLst>
            </a:custGeom>
            <a:solidFill>
              <a:srgbClr val="4F81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7105649" y="1340357"/>
              <a:ext cx="1415415" cy="899160"/>
            </a:xfrm>
            <a:custGeom>
              <a:avLst/>
              <a:gdLst/>
              <a:ahLst/>
              <a:cxnLst/>
              <a:rect l="l" t="t" r="r" b="b"/>
              <a:pathLst>
                <a:path w="1415415" h="899160">
                  <a:moveTo>
                    <a:pt x="0" y="89915"/>
                  </a:moveTo>
                  <a:lnTo>
                    <a:pt x="7111" y="54863"/>
                  </a:lnTo>
                  <a:lnTo>
                    <a:pt x="26416" y="26288"/>
                  </a:lnTo>
                  <a:lnTo>
                    <a:pt x="54991" y="7112"/>
                  </a:lnTo>
                  <a:lnTo>
                    <a:pt x="89916" y="0"/>
                  </a:lnTo>
                  <a:lnTo>
                    <a:pt x="1325626" y="0"/>
                  </a:lnTo>
                  <a:lnTo>
                    <a:pt x="1360551" y="7112"/>
                  </a:lnTo>
                  <a:lnTo>
                    <a:pt x="1389126" y="26288"/>
                  </a:lnTo>
                  <a:lnTo>
                    <a:pt x="1408429" y="54863"/>
                  </a:lnTo>
                  <a:lnTo>
                    <a:pt x="1415415" y="89915"/>
                  </a:lnTo>
                  <a:lnTo>
                    <a:pt x="1415415" y="809243"/>
                  </a:lnTo>
                  <a:lnTo>
                    <a:pt x="1408429" y="844295"/>
                  </a:lnTo>
                  <a:lnTo>
                    <a:pt x="1389126" y="872870"/>
                  </a:lnTo>
                  <a:lnTo>
                    <a:pt x="1360551" y="892047"/>
                  </a:lnTo>
                  <a:lnTo>
                    <a:pt x="1325626" y="899159"/>
                  </a:lnTo>
                  <a:lnTo>
                    <a:pt x="89916" y="899159"/>
                  </a:lnTo>
                  <a:lnTo>
                    <a:pt x="54991" y="892047"/>
                  </a:lnTo>
                  <a:lnTo>
                    <a:pt x="26416" y="872870"/>
                  </a:lnTo>
                  <a:lnTo>
                    <a:pt x="7111" y="844295"/>
                  </a:lnTo>
                  <a:lnTo>
                    <a:pt x="0" y="809243"/>
                  </a:lnTo>
                  <a:lnTo>
                    <a:pt x="0" y="89915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7261859" y="1488947"/>
              <a:ext cx="1415415" cy="899160"/>
            </a:xfrm>
            <a:custGeom>
              <a:avLst/>
              <a:gdLst/>
              <a:ahLst/>
              <a:cxnLst/>
              <a:rect l="l" t="t" r="r" b="b"/>
              <a:pathLst>
                <a:path w="1415415" h="899160">
                  <a:moveTo>
                    <a:pt x="1325499" y="0"/>
                  </a:moveTo>
                  <a:lnTo>
                    <a:pt x="89916" y="0"/>
                  </a:lnTo>
                  <a:lnTo>
                    <a:pt x="54991" y="7112"/>
                  </a:lnTo>
                  <a:lnTo>
                    <a:pt x="26416" y="26415"/>
                  </a:lnTo>
                  <a:lnTo>
                    <a:pt x="7112" y="54990"/>
                  </a:lnTo>
                  <a:lnTo>
                    <a:pt x="0" y="89915"/>
                  </a:lnTo>
                  <a:lnTo>
                    <a:pt x="0" y="809243"/>
                  </a:lnTo>
                  <a:lnTo>
                    <a:pt x="7112" y="844296"/>
                  </a:lnTo>
                  <a:lnTo>
                    <a:pt x="26416" y="872871"/>
                  </a:lnTo>
                  <a:lnTo>
                    <a:pt x="54991" y="892048"/>
                  </a:lnTo>
                  <a:lnTo>
                    <a:pt x="89916" y="899160"/>
                  </a:lnTo>
                  <a:lnTo>
                    <a:pt x="1325499" y="899160"/>
                  </a:lnTo>
                  <a:lnTo>
                    <a:pt x="1360551" y="892048"/>
                  </a:lnTo>
                  <a:lnTo>
                    <a:pt x="1389126" y="872871"/>
                  </a:lnTo>
                  <a:lnTo>
                    <a:pt x="1408430" y="844296"/>
                  </a:lnTo>
                  <a:lnTo>
                    <a:pt x="1415415" y="809243"/>
                  </a:lnTo>
                  <a:lnTo>
                    <a:pt x="1415415" y="89915"/>
                  </a:lnTo>
                  <a:lnTo>
                    <a:pt x="1408430" y="54990"/>
                  </a:lnTo>
                  <a:lnTo>
                    <a:pt x="1389126" y="26415"/>
                  </a:lnTo>
                  <a:lnTo>
                    <a:pt x="1360551" y="7112"/>
                  </a:lnTo>
                  <a:lnTo>
                    <a:pt x="1325499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7262621" y="1489709"/>
              <a:ext cx="1415415" cy="899160"/>
            </a:xfrm>
            <a:custGeom>
              <a:avLst/>
              <a:gdLst/>
              <a:ahLst/>
              <a:cxnLst/>
              <a:rect l="l" t="t" r="r" b="b"/>
              <a:pathLst>
                <a:path w="1415415" h="899160">
                  <a:moveTo>
                    <a:pt x="0" y="89915"/>
                  </a:moveTo>
                  <a:lnTo>
                    <a:pt x="7111" y="54990"/>
                  </a:lnTo>
                  <a:lnTo>
                    <a:pt x="26416" y="26415"/>
                  </a:lnTo>
                  <a:lnTo>
                    <a:pt x="54991" y="7112"/>
                  </a:lnTo>
                  <a:lnTo>
                    <a:pt x="89916" y="0"/>
                  </a:lnTo>
                  <a:lnTo>
                    <a:pt x="1325499" y="0"/>
                  </a:lnTo>
                  <a:lnTo>
                    <a:pt x="1360551" y="7112"/>
                  </a:lnTo>
                  <a:lnTo>
                    <a:pt x="1389126" y="26415"/>
                  </a:lnTo>
                  <a:lnTo>
                    <a:pt x="1408429" y="54990"/>
                  </a:lnTo>
                  <a:lnTo>
                    <a:pt x="1415414" y="89915"/>
                  </a:lnTo>
                  <a:lnTo>
                    <a:pt x="1415414" y="809243"/>
                  </a:lnTo>
                  <a:lnTo>
                    <a:pt x="1408429" y="844295"/>
                  </a:lnTo>
                  <a:lnTo>
                    <a:pt x="1389126" y="872870"/>
                  </a:lnTo>
                  <a:lnTo>
                    <a:pt x="1360551" y="892048"/>
                  </a:lnTo>
                  <a:lnTo>
                    <a:pt x="1325499" y="899160"/>
                  </a:lnTo>
                  <a:lnTo>
                    <a:pt x="89916" y="899160"/>
                  </a:lnTo>
                  <a:lnTo>
                    <a:pt x="54991" y="892048"/>
                  </a:lnTo>
                  <a:lnTo>
                    <a:pt x="26416" y="872870"/>
                  </a:lnTo>
                  <a:lnTo>
                    <a:pt x="7111" y="844295"/>
                  </a:lnTo>
                  <a:lnTo>
                    <a:pt x="0" y="809243"/>
                  </a:lnTo>
                  <a:lnTo>
                    <a:pt x="0" y="89915"/>
                  </a:lnTo>
                  <a:close/>
                </a:path>
              </a:pathLst>
            </a:custGeom>
            <a:ln w="25908">
              <a:solidFill>
                <a:srgbClr val="4F81B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7400925" y="1540840"/>
            <a:ext cx="1149985" cy="770255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85725" marR="78105" algn="ctr">
              <a:lnSpc>
                <a:spcPct val="86000"/>
              </a:lnSpc>
              <a:spcBef>
                <a:spcPts val="280"/>
              </a:spcBef>
            </a:pPr>
            <a:r>
              <a:rPr sz="1100" b="1" spc="-30" dirty="0">
                <a:solidFill>
                  <a:srgbClr val="375F92"/>
                </a:solidFill>
                <a:latin typeface="Arial"/>
                <a:cs typeface="Arial"/>
              </a:rPr>
              <a:t>ф</a:t>
            </a:r>
            <a:r>
              <a:rPr sz="1100" b="1" spc="-5" dirty="0">
                <a:solidFill>
                  <a:srgbClr val="375F92"/>
                </a:solidFill>
                <a:latin typeface="Arial"/>
                <a:cs typeface="Arial"/>
              </a:rPr>
              <a:t>еде</a:t>
            </a:r>
            <a:r>
              <a:rPr sz="1100" b="1" spc="-15" dirty="0">
                <a:solidFill>
                  <a:srgbClr val="375F92"/>
                </a:solidFill>
                <a:latin typeface="Arial"/>
                <a:cs typeface="Arial"/>
              </a:rPr>
              <a:t>р</a:t>
            </a:r>
            <a:r>
              <a:rPr sz="1100" b="1" spc="-30" dirty="0">
                <a:solidFill>
                  <a:srgbClr val="375F92"/>
                </a:solidFill>
                <a:latin typeface="Arial"/>
                <a:cs typeface="Arial"/>
              </a:rPr>
              <a:t>а</a:t>
            </a:r>
            <a:r>
              <a:rPr sz="1100" b="1" spc="-20" dirty="0">
                <a:solidFill>
                  <a:srgbClr val="375F92"/>
                </a:solidFill>
                <a:latin typeface="Arial"/>
                <a:cs typeface="Arial"/>
              </a:rPr>
              <a:t>л</a:t>
            </a:r>
            <a:r>
              <a:rPr sz="1100" b="1" spc="-5" dirty="0">
                <a:solidFill>
                  <a:srgbClr val="375F92"/>
                </a:solidFill>
                <a:latin typeface="Arial"/>
                <a:cs typeface="Arial"/>
              </a:rPr>
              <a:t>ь</a:t>
            </a:r>
            <a:r>
              <a:rPr sz="1100" b="1" spc="-20" dirty="0">
                <a:solidFill>
                  <a:srgbClr val="375F92"/>
                </a:solidFill>
                <a:latin typeface="Arial"/>
                <a:cs typeface="Arial"/>
              </a:rPr>
              <a:t>ны</a:t>
            </a:r>
            <a:r>
              <a:rPr sz="1100" b="1" spc="-5" dirty="0">
                <a:solidFill>
                  <a:srgbClr val="375F92"/>
                </a:solidFill>
                <a:latin typeface="Arial"/>
                <a:cs typeface="Arial"/>
              </a:rPr>
              <a:t>й  </a:t>
            </a:r>
            <a:r>
              <a:rPr sz="1100" b="1" spc="-15" dirty="0">
                <a:solidFill>
                  <a:srgbClr val="375F92"/>
                </a:solidFill>
                <a:latin typeface="Arial"/>
                <a:cs typeface="Arial"/>
              </a:rPr>
              <a:t>календарный  </a:t>
            </a:r>
            <a:r>
              <a:rPr sz="1100" b="1" spc="-5" dirty="0">
                <a:solidFill>
                  <a:srgbClr val="375F92"/>
                </a:solidFill>
                <a:latin typeface="Arial"/>
                <a:cs typeface="Arial"/>
              </a:rPr>
              <a:t>план</a:t>
            </a:r>
            <a:endParaRPr sz="1100">
              <a:latin typeface="Arial"/>
              <a:cs typeface="Arial"/>
            </a:endParaRPr>
          </a:p>
          <a:p>
            <a:pPr marL="12700" marR="5080" algn="ctr">
              <a:lnSpc>
                <a:spcPts val="1140"/>
              </a:lnSpc>
              <a:spcBef>
                <a:spcPts val="5"/>
              </a:spcBef>
            </a:pPr>
            <a:r>
              <a:rPr sz="1100" b="1" spc="-30" dirty="0">
                <a:solidFill>
                  <a:srgbClr val="375F92"/>
                </a:solidFill>
                <a:latin typeface="Arial"/>
                <a:cs typeface="Arial"/>
              </a:rPr>
              <a:t>в</a:t>
            </a:r>
            <a:r>
              <a:rPr sz="1100" b="1" spc="-15" dirty="0">
                <a:solidFill>
                  <a:srgbClr val="375F92"/>
                </a:solidFill>
                <a:latin typeface="Arial"/>
                <a:cs typeface="Arial"/>
              </a:rPr>
              <a:t>о</a:t>
            </a:r>
            <a:r>
              <a:rPr sz="1100" b="1" spc="-5" dirty="0">
                <a:solidFill>
                  <a:srgbClr val="375F92"/>
                </a:solidFill>
                <a:latin typeface="Arial"/>
                <a:cs typeface="Arial"/>
              </a:rPr>
              <a:t>сп</a:t>
            </a:r>
            <a:r>
              <a:rPr sz="1100" b="1" spc="-20" dirty="0">
                <a:solidFill>
                  <a:srgbClr val="375F92"/>
                </a:solidFill>
                <a:latin typeface="Arial"/>
                <a:cs typeface="Arial"/>
              </a:rPr>
              <a:t>и</a:t>
            </a:r>
            <a:r>
              <a:rPr sz="1100" b="1" spc="-25" dirty="0">
                <a:solidFill>
                  <a:srgbClr val="375F92"/>
                </a:solidFill>
                <a:latin typeface="Arial"/>
                <a:cs typeface="Arial"/>
              </a:rPr>
              <a:t>т</a:t>
            </a:r>
            <a:r>
              <a:rPr sz="1100" b="1" spc="-5" dirty="0">
                <a:solidFill>
                  <a:srgbClr val="375F92"/>
                </a:solidFill>
                <a:latin typeface="Arial"/>
                <a:cs typeface="Arial"/>
              </a:rPr>
              <a:t>а</a:t>
            </a:r>
            <a:r>
              <a:rPr sz="1100" b="1" spc="-25" dirty="0">
                <a:solidFill>
                  <a:srgbClr val="375F92"/>
                </a:solidFill>
                <a:latin typeface="Arial"/>
                <a:cs typeface="Arial"/>
              </a:rPr>
              <a:t>т</a:t>
            </a:r>
            <a:r>
              <a:rPr sz="1100" b="1" spc="-5" dirty="0">
                <a:solidFill>
                  <a:srgbClr val="375F92"/>
                </a:solidFill>
                <a:latin typeface="Arial"/>
                <a:cs typeface="Arial"/>
              </a:rPr>
              <a:t>ел</a:t>
            </a:r>
            <a:r>
              <a:rPr sz="1100" b="1" spc="-20" dirty="0">
                <a:solidFill>
                  <a:srgbClr val="375F92"/>
                </a:solidFill>
                <a:latin typeface="Arial"/>
                <a:cs typeface="Arial"/>
              </a:rPr>
              <a:t>ь</a:t>
            </a:r>
            <a:r>
              <a:rPr sz="1100" b="1" spc="-5" dirty="0">
                <a:solidFill>
                  <a:srgbClr val="375F92"/>
                </a:solidFill>
                <a:latin typeface="Arial"/>
                <a:cs typeface="Arial"/>
              </a:rPr>
              <a:t>ной  </a:t>
            </a:r>
            <a:r>
              <a:rPr sz="1100" b="1" spc="-20" dirty="0">
                <a:solidFill>
                  <a:srgbClr val="375F92"/>
                </a:solidFill>
                <a:latin typeface="Arial"/>
                <a:cs typeface="Arial"/>
              </a:rPr>
              <a:t>работы</a:t>
            </a:r>
            <a:endParaRPr sz="1100">
              <a:latin typeface="Arial"/>
              <a:cs typeface="Arial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661788" y="330832"/>
            <a:ext cx="337636" cy="3350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463796" y="3116579"/>
            <a:ext cx="4121150" cy="1355090"/>
          </a:xfrm>
          <a:custGeom>
            <a:avLst/>
            <a:gdLst/>
            <a:ahLst/>
            <a:cxnLst/>
            <a:rect l="l" t="t" r="r" b="b"/>
            <a:pathLst>
              <a:path w="4121150" h="1355089">
                <a:moveTo>
                  <a:pt x="4120642" y="0"/>
                </a:moveTo>
                <a:lnTo>
                  <a:pt x="0" y="0"/>
                </a:lnTo>
                <a:lnTo>
                  <a:pt x="0" y="1354836"/>
                </a:lnTo>
                <a:lnTo>
                  <a:pt x="4120642" y="1354836"/>
                </a:lnTo>
                <a:lnTo>
                  <a:pt x="4120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9" name="object 39"/>
          <p:cNvGraphicFramePr>
            <a:graphicFrameLocks noGrp="1"/>
          </p:cNvGraphicFramePr>
          <p:nvPr/>
        </p:nvGraphicFramePr>
        <p:xfrm>
          <a:off x="298704" y="2467394"/>
          <a:ext cx="8274050" cy="20002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52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21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5375">
                <a:tc gridSpan="2">
                  <a:txBody>
                    <a:bodyPr/>
                    <a:lstStyle/>
                    <a:p>
                      <a:pPr marL="2781300" marR="1172210" indent="-1500505">
                        <a:lnSpc>
                          <a:spcPct val="122500"/>
                        </a:lnSpc>
                        <a:spcBef>
                          <a:spcPts val="150"/>
                        </a:spcBef>
                      </a:pPr>
                      <a:r>
                        <a:rPr sz="1600" spc="5" dirty="0">
                          <a:latin typeface="Arial"/>
                          <a:cs typeface="Arial"/>
                        </a:rPr>
                        <a:t>ОБЯЗАТЕЛЬНЫЕ </a:t>
                      </a:r>
                      <a:r>
                        <a:rPr sz="1600" spc="10" dirty="0">
                          <a:latin typeface="Arial"/>
                          <a:cs typeface="Arial"/>
                        </a:rPr>
                        <a:t>ФЕДЕРАЛЬНЫЕ 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РАБОЧИЕ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ПРОГРАММЫ  </a:t>
                      </a:r>
                      <a:r>
                        <a:rPr sz="1600" spc="20" dirty="0">
                          <a:latin typeface="Arial"/>
                          <a:cs typeface="Arial"/>
                        </a:rPr>
                        <a:t>ПО </a:t>
                      </a:r>
                      <a:r>
                        <a:rPr sz="1600" spc="15" dirty="0">
                          <a:latin typeface="Arial"/>
                          <a:cs typeface="Arial"/>
                        </a:rPr>
                        <a:t>УЧЕБНЫМ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15" dirty="0">
                          <a:latin typeface="Arial"/>
                          <a:cs typeface="Arial"/>
                        </a:rPr>
                        <a:t>ПРЕДМЕТАМ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4674AB"/>
                      </a:solidFill>
                      <a:prstDash val="solid"/>
                    </a:lnB>
                    <a:solidFill>
                      <a:srgbClr val="C3D5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8222">
                <a:tc>
                  <a:txBody>
                    <a:bodyPr/>
                    <a:lstStyle/>
                    <a:p>
                      <a:pPr marL="29845" algn="ctr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sz="1600" b="1" spc="15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НОО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84455" marB="0">
                    <a:lnL w="28575">
                      <a:solidFill>
                        <a:srgbClr val="4674AB"/>
                      </a:solidFill>
                      <a:prstDash val="solid"/>
                    </a:lnL>
                    <a:lnR w="28575">
                      <a:solidFill>
                        <a:srgbClr val="4674AB"/>
                      </a:solidFill>
                      <a:prstDash val="solid"/>
                    </a:lnR>
                    <a:lnT w="28575">
                      <a:solidFill>
                        <a:srgbClr val="4674AB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5"/>
                        </a:spcBef>
                      </a:pPr>
                      <a:r>
                        <a:rPr sz="1600" b="1" spc="20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ООО,</a:t>
                      </a:r>
                      <a:r>
                        <a:rPr sz="1600" b="1" spc="-40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СОО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08585" marB="0">
                    <a:lnL w="28575">
                      <a:solidFill>
                        <a:srgbClr val="4674AB"/>
                      </a:solidFill>
                      <a:prstDash val="solid"/>
                    </a:lnL>
                    <a:lnR w="28575">
                      <a:solidFill>
                        <a:srgbClr val="4674AB"/>
                      </a:solidFill>
                      <a:prstDash val="solid"/>
                    </a:lnR>
                    <a:lnT w="28575">
                      <a:solidFill>
                        <a:srgbClr val="4674AB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6613">
                <a:tc>
                  <a:txBody>
                    <a:bodyPr/>
                    <a:lstStyle/>
                    <a:p>
                      <a:pPr marL="32384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600" b="1" spc="5" dirty="0">
                          <a:latin typeface="Arial"/>
                          <a:cs typeface="Arial"/>
                        </a:rPr>
                        <a:t>РУССКИЙ</a:t>
                      </a:r>
                      <a:r>
                        <a:rPr sz="16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20" dirty="0">
                          <a:latin typeface="Arial"/>
                          <a:cs typeface="Arial"/>
                        </a:rPr>
                        <a:t>ЯЗЫК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39370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600" b="1" spc="-25" dirty="0">
                          <a:latin typeface="Arial"/>
                          <a:cs typeface="Arial"/>
                        </a:rPr>
                        <a:t>ЛИТЕРАТУРНОЕ</a:t>
                      </a:r>
                      <a:r>
                        <a:rPr sz="16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20" dirty="0">
                          <a:latin typeface="Arial"/>
                          <a:cs typeface="Arial"/>
                        </a:rPr>
                        <a:t>ЧТЕНИЕ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37465" algn="ctr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600" b="1" spc="5" dirty="0">
                          <a:latin typeface="Arial"/>
                          <a:cs typeface="Arial"/>
                        </a:rPr>
                        <a:t>ОКРУЖАЮЩИЙ</a:t>
                      </a:r>
                      <a:r>
                        <a:rPr sz="1600" b="1" spc="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20" dirty="0">
                          <a:latin typeface="Arial"/>
                          <a:cs typeface="Arial"/>
                        </a:rPr>
                        <a:t>МИР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28575">
                      <a:solidFill>
                        <a:srgbClr val="4674AB"/>
                      </a:solidFill>
                      <a:prstDash val="solid"/>
                    </a:lnL>
                    <a:lnR w="28575">
                      <a:solidFill>
                        <a:srgbClr val="4674AB"/>
                      </a:solidFill>
                      <a:prstDash val="solid"/>
                    </a:lnR>
                    <a:lnB w="28575">
                      <a:solidFill>
                        <a:srgbClr val="4674A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0" marR="232410" indent="8890" algn="ctr">
                        <a:lnSpc>
                          <a:spcPct val="86200"/>
                        </a:lnSpc>
                        <a:spcBef>
                          <a:spcPts val="515"/>
                        </a:spcBef>
                      </a:pPr>
                      <a:r>
                        <a:rPr sz="1450" b="1" spc="-20" dirty="0">
                          <a:latin typeface="Arial"/>
                          <a:cs typeface="Arial"/>
                        </a:rPr>
                        <a:t>РУССКИЙ </a:t>
                      </a:r>
                      <a:r>
                        <a:rPr sz="1450" b="1" dirty="0">
                          <a:latin typeface="Arial"/>
                          <a:cs typeface="Arial"/>
                        </a:rPr>
                        <a:t>ЯЗЫК, </a:t>
                      </a:r>
                      <a:r>
                        <a:rPr sz="1450" b="1" spc="-70" dirty="0">
                          <a:latin typeface="Arial"/>
                          <a:cs typeface="Arial"/>
                        </a:rPr>
                        <a:t>ЛИТЕРАТУРА,  </a:t>
                      </a:r>
                      <a:r>
                        <a:rPr sz="1450" b="1" spc="-25" dirty="0">
                          <a:latin typeface="Arial"/>
                          <a:cs typeface="Arial"/>
                        </a:rPr>
                        <a:t>ИСТОРИЯ, ОБЩЕСТВОЗНАНИЕ,  </a:t>
                      </a:r>
                      <a:r>
                        <a:rPr sz="1450" b="1" spc="-45" dirty="0">
                          <a:latin typeface="Arial"/>
                          <a:cs typeface="Arial"/>
                        </a:rPr>
                        <a:t>ГЕОГРАФИЯ, </a:t>
                      </a:r>
                      <a:r>
                        <a:rPr sz="1450" b="1" spc="-15" dirty="0">
                          <a:latin typeface="Arial"/>
                          <a:cs typeface="Arial"/>
                        </a:rPr>
                        <a:t>ОСНОВЫ </a:t>
                      </a:r>
                      <a:r>
                        <a:rPr sz="1450" b="1" spc="-35" dirty="0">
                          <a:latin typeface="Arial"/>
                          <a:cs typeface="Arial"/>
                        </a:rPr>
                        <a:t>БЕЗОПАСНОСТИ  </a:t>
                      </a:r>
                      <a:r>
                        <a:rPr sz="1450" b="1" spc="-20" dirty="0">
                          <a:latin typeface="Arial"/>
                          <a:cs typeface="Arial"/>
                        </a:rPr>
                        <a:t>ЖИЗНЕДЕЯТЕЛЬНОСТИ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65404" marB="0">
                    <a:lnL w="28575">
                      <a:solidFill>
                        <a:srgbClr val="4674AB"/>
                      </a:solidFill>
                      <a:prstDash val="solid"/>
                    </a:lnL>
                    <a:lnR w="28575">
                      <a:solidFill>
                        <a:srgbClr val="4674AB"/>
                      </a:solidFill>
                      <a:prstDash val="solid"/>
                    </a:lnR>
                    <a:lnB w="28575">
                      <a:solidFill>
                        <a:srgbClr val="4674AB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40" name="object 40"/>
          <p:cNvGrpSpPr/>
          <p:nvPr/>
        </p:nvGrpSpPr>
        <p:grpSpPr>
          <a:xfrm>
            <a:off x="1290764" y="289496"/>
            <a:ext cx="6536690" cy="645160"/>
            <a:chOff x="1290764" y="289496"/>
            <a:chExt cx="6536690" cy="645160"/>
          </a:xfrm>
        </p:grpSpPr>
        <p:sp>
          <p:nvSpPr>
            <p:cNvPr id="41" name="object 41"/>
            <p:cNvSpPr/>
            <p:nvPr/>
          </p:nvSpPr>
          <p:spPr>
            <a:xfrm>
              <a:off x="1303782" y="302514"/>
              <a:ext cx="6510655" cy="619125"/>
            </a:xfrm>
            <a:custGeom>
              <a:avLst/>
              <a:gdLst/>
              <a:ahLst/>
              <a:cxnLst/>
              <a:rect l="l" t="t" r="r" b="b"/>
              <a:pathLst>
                <a:path w="6510655" h="619125">
                  <a:moveTo>
                    <a:pt x="6407404" y="0"/>
                  </a:moveTo>
                  <a:lnTo>
                    <a:pt x="103124" y="0"/>
                  </a:lnTo>
                  <a:lnTo>
                    <a:pt x="63007" y="8112"/>
                  </a:lnTo>
                  <a:lnTo>
                    <a:pt x="30225" y="30226"/>
                  </a:lnTo>
                  <a:lnTo>
                    <a:pt x="8112" y="63007"/>
                  </a:lnTo>
                  <a:lnTo>
                    <a:pt x="0" y="103123"/>
                  </a:lnTo>
                  <a:lnTo>
                    <a:pt x="0" y="515619"/>
                  </a:lnTo>
                  <a:lnTo>
                    <a:pt x="8112" y="555736"/>
                  </a:lnTo>
                  <a:lnTo>
                    <a:pt x="30226" y="588517"/>
                  </a:lnTo>
                  <a:lnTo>
                    <a:pt x="63007" y="610631"/>
                  </a:lnTo>
                  <a:lnTo>
                    <a:pt x="103124" y="618743"/>
                  </a:lnTo>
                  <a:lnTo>
                    <a:pt x="6407404" y="618743"/>
                  </a:lnTo>
                  <a:lnTo>
                    <a:pt x="6447520" y="610631"/>
                  </a:lnTo>
                  <a:lnTo>
                    <a:pt x="6480302" y="588517"/>
                  </a:lnTo>
                  <a:lnTo>
                    <a:pt x="6502415" y="555736"/>
                  </a:lnTo>
                  <a:lnTo>
                    <a:pt x="6510528" y="515619"/>
                  </a:lnTo>
                  <a:lnTo>
                    <a:pt x="6510528" y="103123"/>
                  </a:lnTo>
                  <a:lnTo>
                    <a:pt x="6502415" y="63007"/>
                  </a:lnTo>
                  <a:lnTo>
                    <a:pt x="6480302" y="30225"/>
                  </a:lnTo>
                  <a:lnTo>
                    <a:pt x="6447520" y="8112"/>
                  </a:lnTo>
                  <a:lnTo>
                    <a:pt x="6407404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303782" y="302514"/>
              <a:ext cx="6510655" cy="619125"/>
            </a:xfrm>
            <a:custGeom>
              <a:avLst/>
              <a:gdLst/>
              <a:ahLst/>
              <a:cxnLst/>
              <a:rect l="l" t="t" r="r" b="b"/>
              <a:pathLst>
                <a:path w="6510655" h="619125">
                  <a:moveTo>
                    <a:pt x="0" y="103123"/>
                  </a:moveTo>
                  <a:lnTo>
                    <a:pt x="8112" y="63007"/>
                  </a:lnTo>
                  <a:lnTo>
                    <a:pt x="30225" y="30226"/>
                  </a:lnTo>
                  <a:lnTo>
                    <a:pt x="63007" y="8112"/>
                  </a:lnTo>
                  <a:lnTo>
                    <a:pt x="103124" y="0"/>
                  </a:lnTo>
                  <a:lnTo>
                    <a:pt x="6407404" y="0"/>
                  </a:lnTo>
                  <a:lnTo>
                    <a:pt x="6447520" y="8112"/>
                  </a:lnTo>
                  <a:lnTo>
                    <a:pt x="6480302" y="30225"/>
                  </a:lnTo>
                  <a:lnTo>
                    <a:pt x="6502415" y="63007"/>
                  </a:lnTo>
                  <a:lnTo>
                    <a:pt x="6510528" y="103123"/>
                  </a:lnTo>
                  <a:lnTo>
                    <a:pt x="6510528" y="515619"/>
                  </a:lnTo>
                  <a:lnTo>
                    <a:pt x="6502415" y="555736"/>
                  </a:lnTo>
                  <a:lnTo>
                    <a:pt x="6480302" y="588517"/>
                  </a:lnTo>
                  <a:lnTo>
                    <a:pt x="6447520" y="610631"/>
                  </a:lnTo>
                  <a:lnTo>
                    <a:pt x="6407404" y="618743"/>
                  </a:lnTo>
                  <a:lnTo>
                    <a:pt x="103124" y="618743"/>
                  </a:lnTo>
                  <a:lnTo>
                    <a:pt x="63007" y="610631"/>
                  </a:lnTo>
                  <a:lnTo>
                    <a:pt x="30226" y="588517"/>
                  </a:lnTo>
                  <a:lnTo>
                    <a:pt x="8112" y="555736"/>
                  </a:lnTo>
                  <a:lnTo>
                    <a:pt x="0" y="515619"/>
                  </a:lnTo>
                  <a:lnTo>
                    <a:pt x="0" y="103123"/>
                  </a:lnTo>
                  <a:close/>
                </a:path>
              </a:pathLst>
            </a:custGeom>
            <a:ln w="25908">
              <a:solidFill>
                <a:srgbClr val="538ED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43" name="object 43"/>
          <p:cNvGraphicFramePr>
            <a:graphicFrameLocks noGrp="1"/>
          </p:cNvGraphicFramePr>
          <p:nvPr/>
        </p:nvGraphicFramePr>
        <p:xfrm>
          <a:off x="298704" y="4663478"/>
          <a:ext cx="8272779" cy="208288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167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56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8423">
                <a:tc gridSpan="2">
                  <a:txBody>
                    <a:bodyPr/>
                    <a:lstStyle/>
                    <a:p>
                      <a:pPr marL="698500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spc="-25" dirty="0">
                          <a:latin typeface="Arial"/>
                          <a:cs typeface="Arial"/>
                        </a:rPr>
                        <a:t>ПРИМЕРНЫЕ 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РАБОЧИЕ</a:t>
                      </a:r>
                      <a:r>
                        <a:rPr sz="16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ПРОГРАММЫ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755015" algn="ctr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1600" spc="20" dirty="0">
                          <a:latin typeface="Arial"/>
                          <a:cs typeface="Arial"/>
                        </a:rPr>
                        <a:t>ПО </a:t>
                      </a:r>
                      <a:r>
                        <a:rPr sz="1600" spc="15" dirty="0">
                          <a:latin typeface="Arial"/>
                          <a:cs typeface="Arial"/>
                        </a:rPr>
                        <a:t>УЧЕБНЫМ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20" dirty="0">
                          <a:latin typeface="Arial"/>
                          <a:cs typeface="Arial"/>
                        </a:rPr>
                        <a:t>ПРЕДМЕТАМ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36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4674AB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31036">
                <a:tc>
                  <a:txBody>
                    <a:bodyPr/>
                    <a:lstStyle/>
                    <a:p>
                      <a:pPr marL="67310" algn="ctr">
                        <a:lnSpc>
                          <a:spcPts val="1895"/>
                        </a:lnSpc>
                        <a:spcBef>
                          <a:spcPts val="1440"/>
                        </a:spcBef>
                      </a:pPr>
                      <a:r>
                        <a:rPr sz="1600" b="1" spc="-10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НОО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69850" algn="ctr">
                        <a:lnSpc>
                          <a:spcPts val="1655"/>
                        </a:lnSpc>
                      </a:pPr>
                      <a:r>
                        <a:rPr sz="1400" b="1" spc="-15" dirty="0">
                          <a:latin typeface="Carlito"/>
                          <a:cs typeface="Carlito"/>
                        </a:rPr>
                        <a:t>математика, иностранный</a:t>
                      </a:r>
                      <a:r>
                        <a:rPr sz="1400" b="1" spc="-8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400" b="1" spc="-15" dirty="0">
                          <a:latin typeface="Carlito"/>
                          <a:cs typeface="Carlito"/>
                        </a:rPr>
                        <a:t>язык,</a:t>
                      </a:r>
                      <a:endParaRPr sz="1400">
                        <a:latin typeface="Carlito"/>
                        <a:cs typeface="Carlito"/>
                      </a:endParaRPr>
                    </a:p>
                    <a:p>
                      <a:pPr marL="1003300" marR="925830" indent="-1905" algn="ctr">
                        <a:lnSpc>
                          <a:spcPct val="100000"/>
                        </a:lnSpc>
                      </a:pPr>
                      <a:r>
                        <a:rPr sz="1400" b="1" spc="-20" dirty="0">
                          <a:latin typeface="Carlito"/>
                          <a:cs typeface="Carlito"/>
                        </a:rPr>
                        <a:t>ИЗО, музыка, </a:t>
                      </a:r>
                      <a:r>
                        <a:rPr sz="1400" b="1" spc="-15" dirty="0">
                          <a:latin typeface="Carlito"/>
                          <a:cs typeface="Carlito"/>
                        </a:rPr>
                        <a:t>технология,  физическая </a:t>
                      </a:r>
                      <a:r>
                        <a:rPr sz="1400" b="1" spc="-25" dirty="0">
                          <a:latin typeface="Carlito"/>
                          <a:cs typeface="Carlito"/>
                        </a:rPr>
                        <a:t>культура,</a:t>
                      </a:r>
                      <a:r>
                        <a:rPr sz="1400" b="1" spc="-7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400" b="1" spc="-20" dirty="0">
                          <a:latin typeface="Carlito"/>
                          <a:cs typeface="Carlito"/>
                        </a:rPr>
                        <a:t>ОРКСЭ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182880" marB="0">
                    <a:lnL w="28575">
                      <a:solidFill>
                        <a:srgbClr val="4674AB"/>
                      </a:solidFill>
                      <a:prstDash val="solid"/>
                    </a:lnL>
                    <a:lnR w="38100">
                      <a:solidFill>
                        <a:srgbClr val="4674AB"/>
                      </a:solidFill>
                      <a:prstDash val="solid"/>
                    </a:lnR>
                    <a:lnT w="38100" cap="flat" cmpd="sng" algn="ctr">
                      <a:solidFill>
                        <a:srgbClr val="4674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rgbClr val="4674A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8105" algn="ctr">
                        <a:lnSpc>
                          <a:spcPts val="1900"/>
                        </a:lnSpc>
                        <a:spcBef>
                          <a:spcPts val="894"/>
                        </a:spcBef>
                      </a:pPr>
                      <a:r>
                        <a:rPr sz="1600" b="1" spc="20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ООО,</a:t>
                      </a:r>
                      <a:r>
                        <a:rPr sz="1600" b="1" spc="-15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10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СОО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241935" marR="153670" indent="-635" algn="ctr">
                        <a:lnSpc>
                          <a:spcPts val="1680"/>
                        </a:lnSpc>
                        <a:spcBef>
                          <a:spcPts val="35"/>
                        </a:spcBef>
                      </a:pPr>
                      <a:r>
                        <a:rPr sz="1400" b="1" spc="-15" dirty="0">
                          <a:latin typeface="Carlito"/>
                          <a:cs typeface="Carlito"/>
                        </a:rPr>
                        <a:t>математика (алгебра, геометрия, вероятность </a:t>
                      </a:r>
                      <a:r>
                        <a:rPr sz="1400" b="1" dirty="0">
                          <a:latin typeface="Carlito"/>
                          <a:cs typeface="Carlito"/>
                        </a:rPr>
                        <a:t>и  </a:t>
                      </a:r>
                      <a:r>
                        <a:rPr sz="1400" b="1" spc="-15" dirty="0">
                          <a:latin typeface="Carlito"/>
                          <a:cs typeface="Carlito"/>
                        </a:rPr>
                        <a:t>статистика), информатика, иностранный язык,  физика, химия, биология, </a:t>
                      </a:r>
                      <a:r>
                        <a:rPr sz="1400" b="1" spc="-35" dirty="0">
                          <a:latin typeface="Carlito"/>
                          <a:cs typeface="Carlito"/>
                        </a:rPr>
                        <a:t>ОДНКНР, </a:t>
                      </a:r>
                      <a:r>
                        <a:rPr sz="1400" b="1" spc="-20" dirty="0">
                          <a:latin typeface="Carlito"/>
                          <a:cs typeface="Carlito"/>
                        </a:rPr>
                        <a:t>ИЗО, музыка,  технология, </a:t>
                      </a:r>
                      <a:r>
                        <a:rPr sz="1400" b="1" spc="-15" dirty="0">
                          <a:latin typeface="Carlito"/>
                          <a:cs typeface="Carlito"/>
                        </a:rPr>
                        <a:t>физическая</a:t>
                      </a:r>
                      <a:r>
                        <a:rPr sz="1400" b="1" spc="-4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400" b="1" spc="-25" dirty="0">
                          <a:latin typeface="Carlito"/>
                          <a:cs typeface="Carlito"/>
                        </a:rPr>
                        <a:t>культура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113664" marB="0">
                    <a:lnL w="38100">
                      <a:solidFill>
                        <a:srgbClr val="4674AB"/>
                      </a:solidFill>
                      <a:prstDash val="solid"/>
                    </a:lnL>
                    <a:lnR w="28575">
                      <a:solidFill>
                        <a:srgbClr val="4674AB"/>
                      </a:solidFill>
                      <a:prstDash val="solid"/>
                    </a:lnR>
                    <a:lnT w="28575">
                      <a:solidFill>
                        <a:srgbClr val="4674AB"/>
                      </a:solidFill>
                      <a:prstDash val="solid"/>
                    </a:lnT>
                    <a:lnB w="28575">
                      <a:solidFill>
                        <a:srgbClr val="4674AB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4" name="object 44"/>
          <p:cNvSpPr txBox="1">
            <a:spLocks noGrp="1"/>
          </p:cNvSpPr>
          <p:nvPr>
            <p:ph type="title"/>
          </p:nvPr>
        </p:nvSpPr>
        <p:spPr>
          <a:xfrm>
            <a:off x="1380871" y="442721"/>
            <a:ext cx="63138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C00000"/>
                </a:solidFill>
                <a:latin typeface="Arial"/>
                <a:cs typeface="Arial"/>
              </a:rPr>
              <a:t>Федеральная </a:t>
            </a:r>
            <a:r>
              <a:rPr spc="-5" dirty="0">
                <a:solidFill>
                  <a:srgbClr val="C00000"/>
                </a:solidFill>
                <a:latin typeface="Arial"/>
                <a:cs typeface="Arial"/>
              </a:rPr>
              <a:t>образовательная </a:t>
            </a:r>
            <a:r>
              <a:rPr dirty="0">
                <a:solidFill>
                  <a:srgbClr val="C00000"/>
                </a:solidFill>
                <a:latin typeface="Arial"/>
                <a:cs typeface="Arial"/>
              </a:rPr>
              <a:t>программа</a:t>
            </a:r>
            <a:r>
              <a:rPr spc="-13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pc="5" dirty="0">
                <a:solidFill>
                  <a:srgbClr val="C00000"/>
                </a:solidFill>
                <a:latin typeface="Arial"/>
                <a:cs typeface="Arial"/>
              </a:rPr>
              <a:t>(ФОП)</a:t>
            </a:r>
          </a:p>
        </p:txBody>
      </p:sp>
      <p:sp>
        <p:nvSpPr>
          <p:cNvPr id="45" name="object 45"/>
          <p:cNvSpPr txBox="1"/>
          <p:nvPr/>
        </p:nvSpPr>
        <p:spPr>
          <a:xfrm>
            <a:off x="8882253" y="1194942"/>
            <a:ext cx="314896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5" dirty="0">
                <a:latin typeface="Carlito"/>
                <a:cs typeface="Carlito"/>
              </a:rPr>
              <a:t>Ч.10 ст.12  </a:t>
            </a:r>
            <a:r>
              <a:rPr sz="1000" spc="-5" dirty="0">
                <a:latin typeface="Carlito"/>
                <a:cs typeface="Carlito"/>
              </a:rPr>
              <a:t>Федеральная  основная</a:t>
            </a:r>
            <a:r>
              <a:rPr sz="1000" spc="50" dirty="0">
                <a:latin typeface="Carlito"/>
                <a:cs typeface="Carlito"/>
              </a:rPr>
              <a:t> </a:t>
            </a:r>
            <a:r>
              <a:rPr sz="1000" spc="-5" dirty="0">
                <a:latin typeface="Carlito"/>
                <a:cs typeface="Carlito"/>
              </a:rPr>
              <a:t>общеобразовательная</a:t>
            </a:r>
            <a:endParaRPr sz="10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tabLst>
                <a:tab pos="771525" algn="l"/>
                <a:tab pos="989330" algn="l"/>
                <a:tab pos="2326005" algn="l"/>
              </a:tabLst>
            </a:pPr>
            <a:r>
              <a:rPr sz="1000" spc="-5" dirty="0">
                <a:latin typeface="Carlito"/>
                <a:cs typeface="Carlito"/>
              </a:rPr>
              <a:t>программа	–	учебно-методическая	документация,</a:t>
            </a:r>
            <a:endParaRPr sz="1000">
              <a:latin typeface="Carlito"/>
              <a:cs typeface="Carlito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8882253" y="1499997"/>
            <a:ext cx="3149600" cy="787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Carlito"/>
                <a:cs typeface="Carlito"/>
              </a:rPr>
              <a:t>определяющая единые для Российской Федерации  базовые объем и содержание образования  определенного уровня и </a:t>
            </a:r>
            <a:r>
              <a:rPr sz="1000" spc="-10" dirty="0">
                <a:latin typeface="Carlito"/>
                <a:cs typeface="Carlito"/>
              </a:rPr>
              <a:t>(или) </a:t>
            </a:r>
            <a:r>
              <a:rPr sz="1000" dirty="0">
                <a:latin typeface="Carlito"/>
                <a:cs typeface="Carlito"/>
              </a:rPr>
              <a:t>определенной  </a:t>
            </a:r>
            <a:r>
              <a:rPr sz="1000" spc="-5" dirty="0">
                <a:latin typeface="Carlito"/>
                <a:cs typeface="Carlito"/>
              </a:rPr>
              <a:t>направленности, планируемые результаты освоения  образовательной</a:t>
            </a:r>
            <a:r>
              <a:rPr sz="1000" spc="25" dirty="0">
                <a:latin typeface="Carlito"/>
                <a:cs typeface="Carlito"/>
              </a:rPr>
              <a:t> </a:t>
            </a:r>
            <a:r>
              <a:rPr sz="1000" spc="-5" dirty="0">
                <a:latin typeface="Carlito"/>
                <a:cs typeface="Carlito"/>
              </a:rPr>
              <a:t>программы.</a:t>
            </a:r>
            <a:endParaRPr sz="1000">
              <a:latin typeface="Carlito"/>
              <a:cs typeface="Carlito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8916669" y="2483611"/>
            <a:ext cx="1986914" cy="482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507365" algn="l"/>
                <a:tab pos="1097280" algn="l"/>
                <a:tab pos="1135380" algn="l"/>
              </a:tabLst>
            </a:pPr>
            <a:r>
              <a:rPr sz="1000" b="1" spc="-10" dirty="0">
                <a:latin typeface="Carlito"/>
                <a:cs typeface="Carlito"/>
              </a:rPr>
              <a:t>Ч.6	</a:t>
            </a:r>
            <a:r>
              <a:rPr sz="1000" b="1" spc="-5" dirty="0">
                <a:latin typeface="Carlito"/>
                <a:cs typeface="Carlito"/>
              </a:rPr>
              <a:t>ст.12	</a:t>
            </a:r>
            <a:r>
              <a:rPr sz="1000" spc="-5" dirty="0">
                <a:latin typeface="Carlito"/>
                <a:cs typeface="Carlito"/>
              </a:rPr>
              <a:t>Организация,  образовательную деятельность </a:t>
            </a:r>
            <a:r>
              <a:rPr sz="1000" spc="-10" dirty="0">
                <a:latin typeface="Carlito"/>
                <a:cs typeface="Carlito"/>
              </a:rPr>
              <a:t>по  </a:t>
            </a:r>
            <a:r>
              <a:rPr sz="1000" spc="-5" dirty="0">
                <a:latin typeface="Carlito"/>
                <a:cs typeface="Carlito"/>
              </a:rPr>
              <a:t>государственную		аккредитацию</a:t>
            </a:r>
            <a:endParaRPr sz="1000">
              <a:latin typeface="Carlito"/>
              <a:cs typeface="Carlito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11017122" y="2483611"/>
            <a:ext cx="1004569" cy="482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Carlito"/>
                <a:cs typeface="Carlito"/>
              </a:rPr>
              <a:t>осущ</a:t>
            </a:r>
            <a:r>
              <a:rPr sz="1000" spc="-15" dirty="0">
                <a:latin typeface="Carlito"/>
                <a:cs typeface="Carlito"/>
              </a:rPr>
              <a:t>е</a:t>
            </a:r>
            <a:r>
              <a:rPr sz="1000" spc="-5" dirty="0">
                <a:latin typeface="Carlito"/>
                <a:cs typeface="Carlito"/>
              </a:rPr>
              <a:t>ст</a:t>
            </a:r>
            <a:r>
              <a:rPr sz="1000" spc="5" dirty="0">
                <a:latin typeface="Carlito"/>
                <a:cs typeface="Carlito"/>
              </a:rPr>
              <a:t>в</a:t>
            </a:r>
            <a:r>
              <a:rPr sz="1000" spc="-10" dirty="0">
                <a:latin typeface="Carlito"/>
                <a:cs typeface="Carlito"/>
              </a:rPr>
              <a:t>л</a:t>
            </a:r>
            <a:r>
              <a:rPr sz="1000" dirty="0">
                <a:latin typeface="Carlito"/>
                <a:cs typeface="Carlito"/>
              </a:rPr>
              <a:t>я</a:t>
            </a:r>
            <a:r>
              <a:rPr sz="1000" spc="-5" dirty="0">
                <a:latin typeface="Carlito"/>
                <a:cs typeface="Carlito"/>
              </a:rPr>
              <a:t>ющая</a:t>
            </a:r>
            <a:endParaRPr sz="1000">
              <a:latin typeface="Carlito"/>
              <a:cs typeface="Carlito"/>
            </a:endParaRPr>
          </a:p>
          <a:p>
            <a:pPr marL="12700" marR="5080" indent="420370" algn="r">
              <a:lnSpc>
                <a:spcPct val="100000"/>
              </a:lnSpc>
            </a:pPr>
            <a:r>
              <a:rPr sz="1000" spc="-5" dirty="0">
                <a:latin typeface="Carlito"/>
                <a:cs typeface="Carlito"/>
              </a:rPr>
              <a:t>им</a:t>
            </a:r>
            <a:r>
              <a:rPr sz="1000" spc="-10" dirty="0">
                <a:latin typeface="Carlito"/>
                <a:cs typeface="Carlito"/>
              </a:rPr>
              <a:t>е</a:t>
            </a:r>
            <a:r>
              <a:rPr sz="1000" spc="5" dirty="0">
                <a:latin typeface="Carlito"/>
                <a:cs typeface="Carlito"/>
              </a:rPr>
              <a:t>ю</a:t>
            </a:r>
            <a:r>
              <a:rPr sz="1000" spc="-5" dirty="0">
                <a:latin typeface="Carlito"/>
                <a:cs typeface="Carlito"/>
              </a:rPr>
              <a:t>щим  образовате</a:t>
            </a:r>
            <a:r>
              <a:rPr sz="1000" spc="-15" dirty="0">
                <a:latin typeface="Carlito"/>
                <a:cs typeface="Carlito"/>
              </a:rPr>
              <a:t>л</a:t>
            </a:r>
            <a:r>
              <a:rPr sz="1000" spc="5" dirty="0">
                <a:latin typeface="Carlito"/>
                <a:cs typeface="Carlito"/>
              </a:rPr>
              <a:t>ь</a:t>
            </a:r>
            <a:r>
              <a:rPr sz="1000" spc="-10" dirty="0">
                <a:latin typeface="Carlito"/>
                <a:cs typeface="Carlito"/>
              </a:rPr>
              <a:t>н</a:t>
            </a:r>
            <a:r>
              <a:rPr sz="1000" dirty="0">
                <a:latin typeface="Carlito"/>
                <a:cs typeface="Carlito"/>
              </a:rPr>
              <a:t>ы</a:t>
            </a:r>
            <a:r>
              <a:rPr sz="1000" spc="-5" dirty="0">
                <a:latin typeface="Carlito"/>
                <a:cs typeface="Carlito"/>
              </a:rPr>
              <a:t>м</a:t>
            </a:r>
            <a:endParaRPr sz="1000">
              <a:latin typeface="Carlito"/>
              <a:cs typeface="Carlito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8899906" y="2940811"/>
            <a:ext cx="3155950" cy="18992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209" marR="37465" algn="just">
              <a:lnSpc>
                <a:spcPct val="100000"/>
              </a:lnSpc>
              <a:spcBef>
                <a:spcPts val="95"/>
              </a:spcBef>
              <a:tabLst>
                <a:tab pos="796925" algn="l"/>
                <a:tab pos="2007870" algn="l"/>
              </a:tabLst>
            </a:pPr>
            <a:r>
              <a:rPr sz="1000" spc="-5" dirty="0">
                <a:latin typeface="Carlito"/>
                <a:cs typeface="Carlito"/>
              </a:rPr>
              <a:t>программам начального общего, основного общего,  среднего общего образования, при разработке  соответствующей общеобразовательной программы  вправе	предусмотреть	перераспределение</a:t>
            </a:r>
            <a:endParaRPr sz="1000">
              <a:latin typeface="Carlito"/>
              <a:cs typeface="Carlito"/>
            </a:endParaRPr>
          </a:p>
          <a:p>
            <a:pPr marL="29209" marR="37465" indent="-1270" algn="just">
              <a:lnSpc>
                <a:spcPct val="100000"/>
              </a:lnSpc>
            </a:pPr>
            <a:r>
              <a:rPr sz="1000" u="sng" spc="-24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000" b="1" u="sng" spc="-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предусмотренного в федеральном учебном плане </a:t>
            </a:r>
            <a:r>
              <a:rPr sz="1000" b="1" spc="-5" dirty="0">
                <a:latin typeface="Carlito"/>
                <a:cs typeface="Carlito"/>
              </a:rPr>
              <a:t> </a:t>
            </a:r>
            <a:r>
              <a:rPr sz="1000" spc="-5" dirty="0">
                <a:latin typeface="Carlito"/>
                <a:cs typeface="Carlito"/>
              </a:rPr>
              <a:t>времени </a:t>
            </a:r>
            <a:r>
              <a:rPr sz="1000" spc="-10" dirty="0">
                <a:latin typeface="Carlito"/>
                <a:cs typeface="Carlito"/>
              </a:rPr>
              <a:t>на </a:t>
            </a:r>
            <a:r>
              <a:rPr sz="1000" spc="-5" dirty="0">
                <a:latin typeface="Carlito"/>
                <a:cs typeface="Carlito"/>
              </a:rPr>
              <a:t>изучение учебных предметов, по </a:t>
            </a:r>
            <a:r>
              <a:rPr sz="1000" spc="-10" dirty="0">
                <a:latin typeface="Carlito"/>
                <a:cs typeface="Carlito"/>
              </a:rPr>
              <a:t>которым  </a:t>
            </a:r>
            <a:r>
              <a:rPr sz="1000" spc="-5" dirty="0">
                <a:latin typeface="Carlito"/>
                <a:cs typeface="Carlito"/>
              </a:rPr>
              <a:t>не проводится государственная итоговая аттестация, в  пользу изучения иных </a:t>
            </a:r>
            <a:r>
              <a:rPr sz="1000" dirty="0">
                <a:latin typeface="Carlito"/>
                <a:cs typeface="Carlito"/>
              </a:rPr>
              <a:t>учебных </a:t>
            </a:r>
            <a:r>
              <a:rPr sz="1000" spc="-5" dirty="0">
                <a:latin typeface="Carlito"/>
                <a:cs typeface="Carlito"/>
              </a:rPr>
              <a:t>предметов, в </a:t>
            </a:r>
            <a:r>
              <a:rPr sz="1000" spc="-10" dirty="0">
                <a:latin typeface="Carlito"/>
                <a:cs typeface="Carlito"/>
              </a:rPr>
              <a:t>том </a:t>
            </a:r>
            <a:r>
              <a:rPr sz="1000" spc="-5" dirty="0">
                <a:latin typeface="Carlito"/>
                <a:cs typeface="Carlito"/>
              </a:rPr>
              <a:t>числе  на организацию углубленного изучения отдельных  учебных </a:t>
            </a:r>
            <a:r>
              <a:rPr sz="1000" spc="-10" dirty="0">
                <a:latin typeface="Carlito"/>
                <a:cs typeface="Carlito"/>
              </a:rPr>
              <a:t>предметов </a:t>
            </a:r>
            <a:r>
              <a:rPr sz="1000" spc="-5" dirty="0">
                <a:latin typeface="Carlito"/>
                <a:cs typeface="Carlito"/>
              </a:rPr>
              <a:t>и профильное</a:t>
            </a:r>
            <a:r>
              <a:rPr sz="1000" spc="100" dirty="0">
                <a:latin typeface="Carlito"/>
                <a:cs typeface="Carlito"/>
              </a:rPr>
              <a:t> </a:t>
            </a:r>
            <a:r>
              <a:rPr sz="1000" spc="-5" dirty="0">
                <a:latin typeface="Carlito"/>
                <a:cs typeface="Carlito"/>
              </a:rPr>
              <a:t>обучение.</a:t>
            </a:r>
            <a:endParaRPr sz="10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250">
              <a:latin typeface="Carlito"/>
              <a:cs typeface="Carlito"/>
            </a:endParaRPr>
          </a:p>
          <a:p>
            <a:pPr marL="12700" algn="just">
              <a:lnSpc>
                <a:spcPct val="100000"/>
              </a:lnSpc>
            </a:pPr>
            <a:r>
              <a:rPr sz="1000" b="1" spc="-10" dirty="0">
                <a:latin typeface="Carlito"/>
                <a:cs typeface="Carlito"/>
              </a:rPr>
              <a:t>Ч.6 </a:t>
            </a:r>
            <a:r>
              <a:rPr sz="1000" b="1" spc="-5" dirty="0">
                <a:latin typeface="Carlito"/>
                <a:cs typeface="Carlito"/>
              </a:rPr>
              <a:t>ст.12 </a:t>
            </a:r>
            <a:r>
              <a:rPr sz="1000" spc="-5" dirty="0">
                <a:latin typeface="Carlito"/>
                <a:cs typeface="Carlito"/>
              </a:rPr>
              <a:t>При разработке основной</a:t>
            </a:r>
            <a:r>
              <a:rPr sz="1000" spc="120" dirty="0">
                <a:latin typeface="Carlito"/>
                <a:cs typeface="Carlito"/>
              </a:rPr>
              <a:t> </a:t>
            </a:r>
            <a:r>
              <a:rPr sz="1000" spc="-5" dirty="0">
                <a:latin typeface="Carlito"/>
                <a:cs typeface="Carlito"/>
              </a:rPr>
              <a:t>образовательной</a:t>
            </a:r>
            <a:endParaRPr sz="1000">
              <a:latin typeface="Carlito"/>
              <a:cs typeface="Carlito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8899906" y="4814697"/>
            <a:ext cx="982344" cy="482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Carlito"/>
                <a:cs typeface="Carlito"/>
              </a:rPr>
              <a:t>программы  </a:t>
            </a:r>
            <a:r>
              <a:rPr sz="1000" spc="-10" dirty="0">
                <a:latin typeface="Carlito"/>
                <a:cs typeface="Carlito"/>
              </a:rPr>
              <a:t>обр</a:t>
            </a:r>
            <a:r>
              <a:rPr sz="1000" spc="-5" dirty="0">
                <a:latin typeface="Carlito"/>
                <a:cs typeface="Carlito"/>
              </a:rPr>
              <a:t>азова</a:t>
            </a:r>
            <a:r>
              <a:rPr sz="1000" spc="-10" dirty="0">
                <a:latin typeface="Carlito"/>
                <a:cs typeface="Carlito"/>
              </a:rPr>
              <a:t>т</a:t>
            </a:r>
            <a:r>
              <a:rPr sz="1000" spc="-15" dirty="0">
                <a:latin typeface="Carlito"/>
                <a:cs typeface="Carlito"/>
              </a:rPr>
              <a:t>ел</a:t>
            </a:r>
            <a:r>
              <a:rPr sz="1000" spc="5" dirty="0">
                <a:latin typeface="Carlito"/>
                <a:cs typeface="Carlito"/>
              </a:rPr>
              <a:t>ь</a:t>
            </a:r>
            <a:r>
              <a:rPr sz="1000" spc="-15" dirty="0">
                <a:latin typeface="Carlito"/>
                <a:cs typeface="Carlito"/>
              </a:rPr>
              <a:t>н</a:t>
            </a:r>
            <a:r>
              <a:rPr sz="1000" spc="-5" dirty="0">
                <a:latin typeface="Carlito"/>
                <a:cs typeface="Carlito"/>
              </a:rPr>
              <a:t>ую  государственную</a:t>
            </a:r>
            <a:endParaRPr sz="1000">
              <a:latin typeface="Carlito"/>
              <a:cs typeface="Carlito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9952990" y="4814697"/>
            <a:ext cx="911225" cy="482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8585" marR="5080" indent="-9652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Carlito"/>
                <a:cs typeface="Carlito"/>
              </a:rPr>
              <a:t>организация,  деятельность  а</a:t>
            </a:r>
            <a:r>
              <a:rPr sz="1000" dirty="0">
                <a:latin typeface="Carlito"/>
                <a:cs typeface="Carlito"/>
              </a:rPr>
              <a:t>кк</a:t>
            </a:r>
            <a:r>
              <a:rPr sz="1000" spc="-5" dirty="0">
                <a:latin typeface="Carlito"/>
                <a:cs typeface="Carlito"/>
              </a:rPr>
              <a:t>р</a:t>
            </a:r>
            <a:r>
              <a:rPr sz="1000" spc="-10" dirty="0">
                <a:latin typeface="Carlito"/>
                <a:cs typeface="Carlito"/>
              </a:rPr>
              <a:t>ед</a:t>
            </a:r>
            <a:r>
              <a:rPr sz="1000" spc="-5" dirty="0">
                <a:latin typeface="Carlito"/>
                <a:cs typeface="Carlito"/>
              </a:rPr>
              <a:t>итацию</a:t>
            </a:r>
            <a:endParaRPr sz="1000">
              <a:latin typeface="Carlito"/>
              <a:cs typeface="Carlito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8899906" y="5272277"/>
            <a:ext cx="1999614" cy="4819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Carlito"/>
                <a:cs typeface="Carlito"/>
              </a:rPr>
              <a:t>программам начального общего,  среднего общего образования  непосредственное</a:t>
            </a:r>
            <a:r>
              <a:rPr sz="1000" dirty="0">
                <a:latin typeface="Carlito"/>
                <a:cs typeface="Carlito"/>
              </a:rPr>
              <a:t> </a:t>
            </a:r>
            <a:r>
              <a:rPr sz="1000" spc="-5" dirty="0">
                <a:latin typeface="Carlito"/>
                <a:cs typeface="Carlito"/>
              </a:rPr>
              <a:t>применение</a:t>
            </a:r>
            <a:endParaRPr sz="1000">
              <a:latin typeface="Carlito"/>
              <a:cs typeface="Carlito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10936351" y="4814697"/>
            <a:ext cx="1120775" cy="939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61290" algn="r">
              <a:lnSpc>
                <a:spcPct val="100000"/>
              </a:lnSpc>
              <a:spcBef>
                <a:spcPts val="95"/>
              </a:spcBef>
              <a:tabLst>
                <a:tab pos="394970" algn="l"/>
              </a:tabLst>
            </a:pPr>
            <a:r>
              <a:rPr sz="1000" spc="-5" dirty="0">
                <a:latin typeface="Carlito"/>
                <a:cs typeface="Carlito"/>
              </a:rPr>
              <a:t>осущ</a:t>
            </a:r>
            <a:r>
              <a:rPr sz="1000" spc="-15" dirty="0">
                <a:latin typeface="Carlito"/>
                <a:cs typeface="Carlito"/>
              </a:rPr>
              <a:t>е</a:t>
            </a:r>
            <a:r>
              <a:rPr sz="1000" spc="-5" dirty="0">
                <a:latin typeface="Carlito"/>
                <a:cs typeface="Carlito"/>
              </a:rPr>
              <a:t>ств</a:t>
            </a:r>
            <a:r>
              <a:rPr sz="1000" dirty="0">
                <a:latin typeface="Carlito"/>
                <a:cs typeface="Carlito"/>
              </a:rPr>
              <a:t>л</a:t>
            </a:r>
            <a:r>
              <a:rPr sz="1000" spc="-10" dirty="0">
                <a:latin typeface="Carlito"/>
                <a:cs typeface="Carlito"/>
              </a:rPr>
              <a:t>я</a:t>
            </a:r>
            <a:r>
              <a:rPr sz="1000" spc="5" dirty="0">
                <a:latin typeface="Carlito"/>
                <a:cs typeface="Carlito"/>
              </a:rPr>
              <a:t>ю</a:t>
            </a:r>
            <a:r>
              <a:rPr sz="1000" spc="-5" dirty="0">
                <a:latin typeface="Carlito"/>
                <a:cs typeface="Carlito"/>
              </a:rPr>
              <a:t>щ</a:t>
            </a:r>
            <a:r>
              <a:rPr sz="1000" spc="5" dirty="0">
                <a:latin typeface="Carlito"/>
                <a:cs typeface="Carlito"/>
              </a:rPr>
              <a:t>а</a:t>
            </a:r>
            <a:r>
              <a:rPr sz="1000" spc="-5" dirty="0">
                <a:latin typeface="Carlito"/>
                <a:cs typeface="Carlito"/>
              </a:rPr>
              <a:t>я  </a:t>
            </a:r>
            <a:r>
              <a:rPr sz="1000" spc="-10" dirty="0">
                <a:latin typeface="Carlito"/>
                <a:cs typeface="Carlito"/>
              </a:rPr>
              <a:t>п</a:t>
            </a:r>
            <a:r>
              <a:rPr sz="1000" spc="-5" dirty="0">
                <a:latin typeface="Carlito"/>
                <a:cs typeface="Carlito"/>
              </a:rPr>
              <a:t>о</a:t>
            </a:r>
            <a:r>
              <a:rPr sz="1000" dirty="0">
                <a:latin typeface="Carlito"/>
                <a:cs typeface="Carlito"/>
              </a:rPr>
              <a:t>	</a:t>
            </a:r>
            <a:r>
              <a:rPr sz="1000" spc="-5" dirty="0">
                <a:latin typeface="Carlito"/>
                <a:cs typeface="Carlito"/>
              </a:rPr>
              <a:t>и</a:t>
            </a:r>
            <a:r>
              <a:rPr sz="1000" spc="-10" dirty="0">
                <a:latin typeface="Carlito"/>
                <a:cs typeface="Carlito"/>
              </a:rPr>
              <a:t>м</a:t>
            </a:r>
            <a:r>
              <a:rPr sz="1000" dirty="0">
                <a:latin typeface="Carlito"/>
                <a:cs typeface="Carlito"/>
              </a:rPr>
              <a:t>е</a:t>
            </a:r>
            <a:r>
              <a:rPr sz="1000" spc="-5" dirty="0">
                <a:latin typeface="Carlito"/>
                <a:cs typeface="Carlito"/>
              </a:rPr>
              <a:t>ю</a:t>
            </a:r>
            <a:r>
              <a:rPr sz="1000" spc="-10" dirty="0">
                <a:latin typeface="Carlito"/>
                <a:cs typeface="Carlito"/>
              </a:rPr>
              <a:t>щ</a:t>
            </a:r>
            <a:r>
              <a:rPr sz="1000" spc="5" dirty="0">
                <a:latin typeface="Carlito"/>
                <a:cs typeface="Carlito"/>
              </a:rPr>
              <a:t>и</a:t>
            </a:r>
            <a:r>
              <a:rPr sz="1000" spc="-5" dirty="0">
                <a:latin typeface="Carlito"/>
                <a:cs typeface="Carlito"/>
              </a:rPr>
              <a:t>м  образовате</a:t>
            </a:r>
            <a:r>
              <a:rPr sz="1000" spc="-15" dirty="0">
                <a:latin typeface="Carlito"/>
                <a:cs typeface="Carlito"/>
              </a:rPr>
              <a:t>л</a:t>
            </a:r>
            <a:r>
              <a:rPr sz="1000" spc="5" dirty="0">
                <a:latin typeface="Carlito"/>
                <a:cs typeface="Carlito"/>
              </a:rPr>
              <a:t>ь</a:t>
            </a:r>
            <a:r>
              <a:rPr sz="1000" spc="-10" dirty="0">
                <a:latin typeface="Carlito"/>
                <a:cs typeface="Carlito"/>
              </a:rPr>
              <a:t>н</a:t>
            </a:r>
            <a:r>
              <a:rPr sz="1000" dirty="0">
                <a:latin typeface="Carlito"/>
                <a:cs typeface="Carlito"/>
              </a:rPr>
              <a:t>ы</a:t>
            </a:r>
            <a:r>
              <a:rPr sz="1000" spc="-5" dirty="0">
                <a:latin typeface="Carlito"/>
                <a:cs typeface="Carlito"/>
              </a:rPr>
              <a:t>м  основного</a:t>
            </a:r>
            <a:r>
              <a:rPr sz="1000" spc="10" dirty="0">
                <a:latin typeface="Carlito"/>
                <a:cs typeface="Carlito"/>
              </a:rPr>
              <a:t> </a:t>
            </a:r>
            <a:r>
              <a:rPr sz="1000" dirty="0">
                <a:latin typeface="Carlito"/>
                <a:cs typeface="Carlito"/>
              </a:rPr>
              <a:t>общего, </a:t>
            </a:r>
            <a:r>
              <a:rPr sz="1000" spc="-5" dirty="0">
                <a:latin typeface="Carlito"/>
                <a:cs typeface="Carlito"/>
              </a:rPr>
              <a:t> пр</a:t>
            </a:r>
            <a:r>
              <a:rPr sz="1000" dirty="0">
                <a:latin typeface="Carlito"/>
                <a:cs typeface="Carlito"/>
              </a:rPr>
              <a:t>е</a:t>
            </a:r>
            <a:r>
              <a:rPr sz="1000" spc="-10" dirty="0">
                <a:latin typeface="Carlito"/>
                <a:cs typeface="Carlito"/>
              </a:rPr>
              <a:t>д</a:t>
            </a:r>
            <a:r>
              <a:rPr sz="1000" spc="-5" dirty="0">
                <a:latin typeface="Carlito"/>
                <a:cs typeface="Carlito"/>
              </a:rPr>
              <a:t>усматривают</a:t>
            </a:r>
            <a:endParaRPr sz="1000">
              <a:latin typeface="Carlito"/>
              <a:cs typeface="Carlito"/>
            </a:endParaRPr>
          </a:p>
          <a:p>
            <a:pPr marR="5080" algn="r">
              <a:lnSpc>
                <a:spcPct val="100000"/>
              </a:lnSpc>
              <a:tabLst>
                <a:tab pos="397510" algn="l"/>
              </a:tabLst>
            </a:pPr>
            <a:r>
              <a:rPr sz="1000" spc="-5" dirty="0">
                <a:latin typeface="Carlito"/>
                <a:cs typeface="Carlito"/>
              </a:rPr>
              <a:t>при	р</a:t>
            </a:r>
            <a:r>
              <a:rPr sz="1000" spc="-10" dirty="0">
                <a:latin typeface="Carlito"/>
                <a:cs typeface="Carlito"/>
              </a:rPr>
              <a:t>е</a:t>
            </a:r>
            <a:r>
              <a:rPr sz="1000" spc="-5" dirty="0">
                <a:latin typeface="Carlito"/>
                <a:cs typeface="Carlito"/>
              </a:rPr>
              <a:t>ализа</a:t>
            </a:r>
            <a:r>
              <a:rPr sz="1000" spc="5" dirty="0">
                <a:latin typeface="Carlito"/>
                <a:cs typeface="Carlito"/>
              </a:rPr>
              <a:t>ц</a:t>
            </a:r>
            <a:r>
              <a:rPr sz="1000" spc="-5" dirty="0">
                <a:latin typeface="Carlito"/>
                <a:cs typeface="Carlito"/>
              </a:rPr>
              <a:t>ии</a:t>
            </a:r>
            <a:endParaRPr sz="1000">
              <a:latin typeface="Carlito"/>
              <a:cs typeface="Carlito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8899906" y="5729427"/>
            <a:ext cx="3156585" cy="939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Carlito"/>
                <a:cs typeface="Carlito"/>
              </a:rPr>
              <a:t>обязательной части образовательной программы </a:t>
            </a:r>
            <a:r>
              <a:rPr sz="1000" dirty="0">
                <a:latin typeface="Carlito"/>
                <a:cs typeface="Carlito"/>
              </a:rPr>
              <a:t>НОО  </a:t>
            </a:r>
            <a:r>
              <a:rPr sz="1000" spc="-5" dirty="0">
                <a:latin typeface="Carlito"/>
                <a:cs typeface="Carlito"/>
              </a:rPr>
              <a:t>федеральных рабочих программ по учебным </a:t>
            </a:r>
            <a:r>
              <a:rPr sz="1000" spc="85" dirty="0">
                <a:latin typeface="Carlito"/>
                <a:cs typeface="Carlito"/>
              </a:rPr>
              <a:t> </a:t>
            </a:r>
            <a:r>
              <a:rPr sz="1000" spc="-5" dirty="0">
                <a:latin typeface="Carlito"/>
                <a:cs typeface="Carlito"/>
              </a:rPr>
              <a:t>предметам</a:t>
            </a:r>
            <a:endParaRPr sz="10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1000" spc="-5" dirty="0">
                <a:latin typeface="Carlito"/>
                <a:cs typeface="Carlito"/>
              </a:rPr>
              <a:t>«Русский  язык»,  «Литературное  чтение»,</a:t>
            </a:r>
            <a:r>
              <a:rPr sz="1000" spc="-10" dirty="0">
                <a:latin typeface="Carlito"/>
                <a:cs typeface="Carlito"/>
              </a:rPr>
              <a:t> </a:t>
            </a:r>
            <a:r>
              <a:rPr sz="1000" spc="-5" dirty="0">
                <a:latin typeface="Carlito"/>
                <a:cs typeface="Carlito"/>
              </a:rPr>
              <a:t>«Окружающий</a:t>
            </a:r>
            <a:endParaRPr sz="10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1000" spc="-5" dirty="0">
                <a:latin typeface="Carlito"/>
                <a:cs typeface="Carlito"/>
              </a:rPr>
              <a:t>мир»,</a:t>
            </a:r>
            <a:r>
              <a:rPr sz="1000" spc="65" dirty="0">
                <a:latin typeface="Carlito"/>
                <a:cs typeface="Carlito"/>
              </a:rPr>
              <a:t> </a:t>
            </a:r>
            <a:r>
              <a:rPr sz="1000" spc="-5" dirty="0">
                <a:latin typeface="Carlito"/>
                <a:cs typeface="Carlito"/>
              </a:rPr>
              <a:t>а</a:t>
            </a:r>
            <a:r>
              <a:rPr sz="1000" spc="60" dirty="0">
                <a:latin typeface="Carlito"/>
                <a:cs typeface="Carlito"/>
              </a:rPr>
              <a:t> </a:t>
            </a:r>
            <a:r>
              <a:rPr sz="1000" spc="-5" dirty="0">
                <a:latin typeface="Carlito"/>
                <a:cs typeface="Carlito"/>
              </a:rPr>
              <a:t>при</a:t>
            </a:r>
            <a:r>
              <a:rPr sz="1000" spc="60" dirty="0">
                <a:latin typeface="Carlito"/>
                <a:cs typeface="Carlito"/>
              </a:rPr>
              <a:t> </a:t>
            </a:r>
            <a:r>
              <a:rPr sz="1000" spc="-5" dirty="0">
                <a:latin typeface="Carlito"/>
                <a:cs typeface="Carlito"/>
              </a:rPr>
              <a:t>реализации</a:t>
            </a:r>
            <a:r>
              <a:rPr sz="1000" spc="55" dirty="0">
                <a:latin typeface="Carlito"/>
                <a:cs typeface="Carlito"/>
              </a:rPr>
              <a:t> </a:t>
            </a:r>
            <a:r>
              <a:rPr sz="1000" spc="-5" dirty="0">
                <a:latin typeface="Carlito"/>
                <a:cs typeface="Carlito"/>
              </a:rPr>
              <a:t>обязательной</a:t>
            </a:r>
            <a:r>
              <a:rPr sz="1000" spc="65" dirty="0">
                <a:latin typeface="Carlito"/>
                <a:cs typeface="Carlito"/>
              </a:rPr>
              <a:t> </a:t>
            </a:r>
            <a:r>
              <a:rPr sz="1000" spc="-5" dirty="0">
                <a:latin typeface="Carlito"/>
                <a:cs typeface="Carlito"/>
              </a:rPr>
              <a:t>части</a:t>
            </a:r>
            <a:r>
              <a:rPr sz="1000" spc="60" dirty="0">
                <a:latin typeface="Carlito"/>
                <a:cs typeface="Carlito"/>
              </a:rPr>
              <a:t> </a:t>
            </a:r>
            <a:r>
              <a:rPr sz="1000" spc="-5" dirty="0">
                <a:latin typeface="Carlito"/>
                <a:cs typeface="Carlito"/>
              </a:rPr>
              <a:t>ОО</a:t>
            </a:r>
            <a:r>
              <a:rPr sz="1000" spc="60" dirty="0">
                <a:latin typeface="Carlito"/>
                <a:cs typeface="Carlito"/>
              </a:rPr>
              <a:t> </a:t>
            </a:r>
            <a:r>
              <a:rPr sz="1000" spc="-5" dirty="0">
                <a:latin typeface="Carlito"/>
                <a:cs typeface="Carlito"/>
              </a:rPr>
              <a:t>и</a:t>
            </a:r>
            <a:r>
              <a:rPr sz="1000" spc="70" dirty="0">
                <a:latin typeface="Carlito"/>
                <a:cs typeface="Carlito"/>
              </a:rPr>
              <a:t> </a:t>
            </a:r>
            <a:r>
              <a:rPr sz="1000" spc="-5" dirty="0">
                <a:latin typeface="Carlito"/>
                <a:cs typeface="Carlito"/>
              </a:rPr>
              <a:t>СОО</a:t>
            </a:r>
            <a:r>
              <a:rPr sz="1000" spc="70" dirty="0">
                <a:latin typeface="Carlito"/>
                <a:cs typeface="Carlito"/>
              </a:rPr>
              <a:t> </a:t>
            </a:r>
            <a:r>
              <a:rPr sz="1000" spc="-5" dirty="0">
                <a:latin typeface="Carlito"/>
                <a:cs typeface="Carlito"/>
              </a:rPr>
              <a:t>–</a:t>
            </a:r>
            <a:endParaRPr sz="10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tabLst>
                <a:tab pos="803275" algn="l"/>
                <a:tab pos="1455420" algn="l"/>
                <a:tab pos="2536190" algn="l"/>
              </a:tabLst>
            </a:pPr>
            <a:r>
              <a:rPr sz="1000" spc="-5" dirty="0">
                <a:latin typeface="Carlito"/>
                <a:cs typeface="Carlito"/>
              </a:rPr>
              <a:t>«Р</a:t>
            </a:r>
            <a:r>
              <a:rPr sz="1000" dirty="0">
                <a:latin typeface="Carlito"/>
                <a:cs typeface="Carlito"/>
              </a:rPr>
              <a:t>у</a:t>
            </a:r>
            <a:r>
              <a:rPr sz="1000" spc="-5" dirty="0">
                <a:latin typeface="Carlito"/>
                <a:cs typeface="Carlito"/>
              </a:rPr>
              <a:t>сский</a:t>
            </a:r>
            <a:r>
              <a:rPr sz="1000" dirty="0">
                <a:latin typeface="Carlito"/>
                <a:cs typeface="Carlito"/>
              </a:rPr>
              <a:t>	</a:t>
            </a:r>
            <a:r>
              <a:rPr sz="1000" spc="-10" dirty="0">
                <a:latin typeface="Carlito"/>
                <a:cs typeface="Carlito"/>
              </a:rPr>
              <a:t>я</a:t>
            </a:r>
            <a:r>
              <a:rPr sz="1000" spc="-5" dirty="0">
                <a:latin typeface="Carlito"/>
                <a:cs typeface="Carlito"/>
              </a:rPr>
              <a:t>з</a:t>
            </a:r>
            <a:r>
              <a:rPr sz="1000" spc="-10" dirty="0">
                <a:latin typeface="Carlito"/>
                <a:cs typeface="Carlito"/>
              </a:rPr>
              <a:t>ы</a:t>
            </a:r>
            <a:r>
              <a:rPr sz="1000" dirty="0">
                <a:latin typeface="Carlito"/>
                <a:cs typeface="Carlito"/>
              </a:rPr>
              <a:t>к</a:t>
            </a:r>
            <a:r>
              <a:rPr sz="1000" spc="-5" dirty="0">
                <a:latin typeface="Carlito"/>
                <a:cs typeface="Carlito"/>
              </a:rPr>
              <a:t>»,</a:t>
            </a:r>
            <a:r>
              <a:rPr sz="1000" dirty="0">
                <a:latin typeface="Carlito"/>
                <a:cs typeface="Carlito"/>
              </a:rPr>
              <a:t>	</a:t>
            </a:r>
            <a:r>
              <a:rPr sz="1000" spc="-15" dirty="0">
                <a:latin typeface="Carlito"/>
                <a:cs typeface="Carlito"/>
              </a:rPr>
              <a:t>«</a:t>
            </a:r>
            <a:r>
              <a:rPr sz="1000" dirty="0">
                <a:latin typeface="Carlito"/>
                <a:cs typeface="Carlito"/>
              </a:rPr>
              <a:t>Л</a:t>
            </a:r>
            <a:r>
              <a:rPr sz="1000" spc="-5" dirty="0">
                <a:latin typeface="Carlito"/>
                <a:cs typeface="Carlito"/>
              </a:rPr>
              <a:t>ит</a:t>
            </a:r>
            <a:r>
              <a:rPr sz="1000" spc="-10" dirty="0">
                <a:latin typeface="Carlito"/>
                <a:cs typeface="Carlito"/>
              </a:rPr>
              <a:t>е</a:t>
            </a:r>
            <a:r>
              <a:rPr sz="1000" spc="-5" dirty="0">
                <a:latin typeface="Carlito"/>
                <a:cs typeface="Carlito"/>
              </a:rPr>
              <a:t>рат</a:t>
            </a:r>
            <a:r>
              <a:rPr sz="1000" dirty="0">
                <a:latin typeface="Carlito"/>
                <a:cs typeface="Carlito"/>
              </a:rPr>
              <a:t>у</a:t>
            </a:r>
            <a:r>
              <a:rPr sz="1000" spc="-5" dirty="0">
                <a:latin typeface="Carlito"/>
                <a:cs typeface="Carlito"/>
              </a:rPr>
              <a:t>ра</a:t>
            </a:r>
            <a:r>
              <a:rPr sz="1000" dirty="0">
                <a:latin typeface="Carlito"/>
                <a:cs typeface="Carlito"/>
              </a:rPr>
              <a:t>»</a:t>
            </a:r>
            <a:r>
              <a:rPr sz="1000" spc="-5" dirty="0">
                <a:latin typeface="Carlito"/>
                <a:cs typeface="Carlito"/>
              </a:rPr>
              <a:t>,</a:t>
            </a:r>
            <a:r>
              <a:rPr sz="1000" dirty="0">
                <a:latin typeface="Carlito"/>
                <a:cs typeface="Carlito"/>
              </a:rPr>
              <a:t>	</a:t>
            </a:r>
            <a:r>
              <a:rPr sz="1000" spc="-5" dirty="0">
                <a:latin typeface="Carlito"/>
                <a:cs typeface="Carlito"/>
              </a:rPr>
              <a:t>«</a:t>
            </a:r>
            <a:r>
              <a:rPr sz="1000" spc="-10" dirty="0">
                <a:latin typeface="Carlito"/>
                <a:cs typeface="Carlito"/>
              </a:rPr>
              <a:t>И</a:t>
            </a:r>
            <a:r>
              <a:rPr sz="1000" spc="-5" dirty="0">
                <a:latin typeface="Carlito"/>
                <a:cs typeface="Carlito"/>
              </a:rPr>
              <a:t>стори</a:t>
            </a:r>
            <a:r>
              <a:rPr sz="1000" spc="-20" dirty="0">
                <a:latin typeface="Carlito"/>
                <a:cs typeface="Carlito"/>
              </a:rPr>
              <a:t>я</a:t>
            </a:r>
            <a:r>
              <a:rPr sz="1000" spc="-5" dirty="0">
                <a:latin typeface="Carlito"/>
                <a:cs typeface="Carlito"/>
              </a:rPr>
              <a:t>»,</a:t>
            </a:r>
            <a:endParaRPr sz="10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1000" spc="-5" dirty="0">
                <a:latin typeface="Carlito"/>
                <a:cs typeface="Carlito"/>
              </a:rPr>
              <a:t>«Обществознание», «География»,</a:t>
            </a:r>
            <a:r>
              <a:rPr sz="1000" spc="45" dirty="0">
                <a:latin typeface="Carlito"/>
                <a:cs typeface="Carlito"/>
              </a:rPr>
              <a:t> </a:t>
            </a:r>
            <a:r>
              <a:rPr sz="1000" spc="-5" dirty="0">
                <a:latin typeface="Carlito"/>
                <a:cs typeface="Carlito"/>
              </a:rPr>
              <a:t>«ОБЖ».</a:t>
            </a:r>
            <a:endParaRPr sz="1000">
              <a:latin typeface="Carlito"/>
              <a:cs typeface="Carlito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10041635" y="108204"/>
            <a:ext cx="766572" cy="10500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8718804" y="0"/>
            <a:ext cx="29209" cy="6858000"/>
          </a:xfrm>
          <a:custGeom>
            <a:avLst/>
            <a:gdLst/>
            <a:ahLst/>
            <a:cxnLst/>
            <a:rect l="l" t="t" r="r" b="b"/>
            <a:pathLst>
              <a:path w="29209" h="6858000">
                <a:moveTo>
                  <a:pt x="0" y="6857995"/>
                </a:moveTo>
                <a:lnTo>
                  <a:pt x="28955" y="6857995"/>
                </a:lnTo>
                <a:lnTo>
                  <a:pt x="28955" y="0"/>
                </a:lnTo>
                <a:lnTo>
                  <a:pt x="0" y="0"/>
                </a:lnTo>
                <a:lnTo>
                  <a:pt x="0" y="6857995"/>
                </a:lnTo>
                <a:close/>
              </a:path>
            </a:pathLst>
          </a:custGeom>
          <a:solidFill>
            <a:srgbClr val="548ED4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17651" y="70485"/>
            <a:ext cx="767016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20" dirty="0"/>
              <a:t>ФЕДЕРАЛЬНЫЕ </a:t>
            </a:r>
            <a:r>
              <a:rPr sz="2800" spc="-35" dirty="0"/>
              <a:t>ОБРАЗОВАТЕЛЬНЫЕ </a:t>
            </a:r>
            <a:r>
              <a:rPr sz="2800" spc="-20" dirty="0"/>
              <a:t>ПРОГРАММЫ</a:t>
            </a:r>
            <a:endParaRPr sz="2800"/>
          </a:p>
        </p:txBody>
      </p:sp>
      <p:grpSp>
        <p:nvGrpSpPr>
          <p:cNvPr id="3" name="object 3"/>
          <p:cNvGrpSpPr/>
          <p:nvPr/>
        </p:nvGrpSpPr>
        <p:grpSpPr>
          <a:xfrm>
            <a:off x="853439" y="1065275"/>
            <a:ext cx="9997440" cy="1797050"/>
            <a:chOff x="853439" y="1065275"/>
            <a:chExt cx="9997440" cy="1797050"/>
          </a:xfrm>
        </p:grpSpPr>
        <p:sp>
          <p:nvSpPr>
            <p:cNvPr id="4" name="object 4"/>
            <p:cNvSpPr/>
            <p:nvPr/>
          </p:nvSpPr>
          <p:spPr>
            <a:xfrm>
              <a:off x="866393" y="1608594"/>
              <a:ext cx="9918065" cy="1240790"/>
            </a:xfrm>
            <a:custGeom>
              <a:avLst/>
              <a:gdLst/>
              <a:ahLst/>
              <a:cxnLst/>
              <a:rect l="l" t="t" r="r" b="b"/>
              <a:pathLst>
                <a:path w="9918065" h="1240789">
                  <a:moveTo>
                    <a:pt x="0" y="1240396"/>
                  </a:moveTo>
                  <a:lnTo>
                    <a:pt x="9917811" y="1240396"/>
                  </a:lnTo>
                  <a:lnTo>
                    <a:pt x="9917811" y="0"/>
                  </a:lnTo>
                  <a:lnTo>
                    <a:pt x="0" y="0"/>
                  </a:lnTo>
                  <a:lnTo>
                    <a:pt x="0" y="1240396"/>
                  </a:lnTo>
                  <a:close/>
                </a:path>
              </a:pathLst>
            </a:custGeom>
            <a:ln w="25908">
              <a:solidFill>
                <a:srgbClr val="4F81B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319783" y="1077467"/>
              <a:ext cx="9517380" cy="631190"/>
            </a:xfrm>
            <a:custGeom>
              <a:avLst/>
              <a:gdLst/>
              <a:ahLst/>
              <a:cxnLst/>
              <a:rect l="l" t="t" r="r" b="b"/>
              <a:pathLst>
                <a:path w="9517380" h="631189">
                  <a:moveTo>
                    <a:pt x="9375013" y="0"/>
                  </a:moveTo>
                  <a:lnTo>
                    <a:pt x="142112" y="0"/>
                  </a:lnTo>
                  <a:lnTo>
                    <a:pt x="97281" y="5334"/>
                  </a:lnTo>
                  <a:lnTo>
                    <a:pt x="58165" y="20320"/>
                  </a:lnTo>
                  <a:lnTo>
                    <a:pt x="27431" y="43053"/>
                  </a:lnTo>
                  <a:lnTo>
                    <a:pt x="7238" y="71882"/>
                  </a:lnTo>
                  <a:lnTo>
                    <a:pt x="0" y="105156"/>
                  </a:lnTo>
                  <a:lnTo>
                    <a:pt x="0" y="525526"/>
                  </a:lnTo>
                  <a:lnTo>
                    <a:pt x="27431" y="587629"/>
                  </a:lnTo>
                  <a:lnTo>
                    <a:pt x="58165" y="610362"/>
                  </a:lnTo>
                  <a:lnTo>
                    <a:pt x="97281" y="625348"/>
                  </a:lnTo>
                  <a:lnTo>
                    <a:pt x="142112" y="630682"/>
                  </a:lnTo>
                  <a:lnTo>
                    <a:pt x="9375013" y="630682"/>
                  </a:lnTo>
                  <a:lnTo>
                    <a:pt x="9419844" y="625348"/>
                  </a:lnTo>
                  <a:lnTo>
                    <a:pt x="9458960" y="610362"/>
                  </a:lnTo>
                  <a:lnTo>
                    <a:pt x="9489694" y="587629"/>
                  </a:lnTo>
                  <a:lnTo>
                    <a:pt x="9517126" y="525526"/>
                  </a:lnTo>
                  <a:lnTo>
                    <a:pt x="9517126" y="105156"/>
                  </a:lnTo>
                  <a:lnTo>
                    <a:pt x="9489694" y="43053"/>
                  </a:lnTo>
                  <a:lnTo>
                    <a:pt x="9458960" y="20320"/>
                  </a:lnTo>
                  <a:lnTo>
                    <a:pt x="9419844" y="5334"/>
                  </a:lnTo>
                  <a:lnTo>
                    <a:pt x="9375013" y="0"/>
                  </a:lnTo>
                  <a:close/>
                </a:path>
              </a:pathLst>
            </a:custGeom>
            <a:solidFill>
              <a:srgbClr val="4F81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320545" y="1078229"/>
              <a:ext cx="9517380" cy="631190"/>
            </a:xfrm>
            <a:custGeom>
              <a:avLst/>
              <a:gdLst/>
              <a:ahLst/>
              <a:cxnLst/>
              <a:rect l="l" t="t" r="r" b="b"/>
              <a:pathLst>
                <a:path w="9517380" h="631189">
                  <a:moveTo>
                    <a:pt x="0" y="105156"/>
                  </a:moveTo>
                  <a:lnTo>
                    <a:pt x="27431" y="43053"/>
                  </a:lnTo>
                  <a:lnTo>
                    <a:pt x="58165" y="20320"/>
                  </a:lnTo>
                  <a:lnTo>
                    <a:pt x="97281" y="5334"/>
                  </a:lnTo>
                  <a:lnTo>
                    <a:pt x="142112" y="0"/>
                  </a:lnTo>
                  <a:lnTo>
                    <a:pt x="9375013" y="0"/>
                  </a:lnTo>
                  <a:lnTo>
                    <a:pt x="9419844" y="5334"/>
                  </a:lnTo>
                  <a:lnTo>
                    <a:pt x="9458960" y="20320"/>
                  </a:lnTo>
                  <a:lnTo>
                    <a:pt x="9489694" y="43053"/>
                  </a:lnTo>
                  <a:lnTo>
                    <a:pt x="9517126" y="105156"/>
                  </a:lnTo>
                  <a:lnTo>
                    <a:pt x="9517126" y="525526"/>
                  </a:lnTo>
                  <a:lnTo>
                    <a:pt x="9489694" y="587629"/>
                  </a:lnTo>
                  <a:lnTo>
                    <a:pt x="9458960" y="610362"/>
                  </a:lnTo>
                  <a:lnTo>
                    <a:pt x="9419844" y="625348"/>
                  </a:lnTo>
                  <a:lnTo>
                    <a:pt x="9375013" y="630682"/>
                  </a:lnTo>
                  <a:lnTo>
                    <a:pt x="142112" y="630682"/>
                  </a:lnTo>
                  <a:lnTo>
                    <a:pt x="97281" y="625348"/>
                  </a:lnTo>
                  <a:lnTo>
                    <a:pt x="58165" y="610362"/>
                  </a:lnTo>
                  <a:lnTo>
                    <a:pt x="27431" y="587629"/>
                  </a:lnTo>
                  <a:lnTo>
                    <a:pt x="0" y="525526"/>
                  </a:lnTo>
                  <a:lnTo>
                    <a:pt x="0" y="105156"/>
                  </a:lnTo>
                  <a:close/>
                </a:path>
              </a:pathLst>
            </a:custGeom>
            <a:ln w="2590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031849" y="1169670"/>
            <a:ext cx="9685020" cy="145288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590550">
              <a:lnSpc>
                <a:spcPct val="100000"/>
              </a:lnSpc>
              <a:spcBef>
                <a:spcPts val="90"/>
              </a:spcBef>
            </a:pPr>
            <a:r>
              <a:rPr sz="2550" b="1" spc="-5" dirty="0">
                <a:solidFill>
                  <a:srgbClr val="FFFFFF"/>
                </a:solidFill>
                <a:latin typeface="Carlito"/>
                <a:cs typeface="Carlito"/>
              </a:rPr>
              <a:t>1 </a:t>
            </a:r>
            <a:r>
              <a:rPr sz="2550" b="1" spc="-25" dirty="0">
                <a:solidFill>
                  <a:srgbClr val="FFFFFF"/>
                </a:solidFill>
                <a:latin typeface="Carlito"/>
                <a:cs typeface="Carlito"/>
              </a:rPr>
              <a:t>января </a:t>
            </a:r>
            <a:r>
              <a:rPr sz="2550" b="1" spc="-15" dirty="0">
                <a:solidFill>
                  <a:srgbClr val="FFFFFF"/>
                </a:solidFill>
                <a:latin typeface="Carlito"/>
                <a:cs typeface="Carlito"/>
              </a:rPr>
              <a:t>2023</a:t>
            </a:r>
            <a:r>
              <a:rPr sz="2550" b="1" spc="-7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550" b="1" spc="-140" dirty="0">
                <a:solidFill>
                  <a:srgbClr val="FFFFFF"/>
                </a:solidFill>
                <a:latin typeface="Carlito"/>
                <a:cs typeface="Carlito"/>
              </a:rPr>
              <a:t>г.</a:t>
            </a:r>
            <a:endParaRPr sz="255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950">
              <a:latin typeface="Carlito"/>
              <a:cs typeface="Carlito"/>
            </a:endParaRPr>
          </a:p>
          <a:p>
            <a:pPr marL="12700" marR="5080" algn="just">
              <a:lnSpc>
                <a:spcPct val="100000"/>
              </a:lnSpc>
              <a:spcBef>
                <a:spcPts val="5"/>
              </a:spcBef>
            </a:pPr>
            <a:r>
              <a:rPr sz="1600" spc="-15" dirty="0">
                <a:latin typeface="Carlito"/>
                <a:cs typeface="Carlito"/>
              </a:rPr>
              <a:t>утверждены ФОП </a:t>
            </a:r>
            <a:r>
              <a:rPr sz="1600" spc="-5" dirty="0">
                <a:latin typeface="Carlito"/>
                <a:cs typeface="Carlito"/>
              </a:rPr>
              <a:t>в </a:t>
            </a:r>
            <a:r>
              <a:rPr sz="1600" spc="-10" dirty="0">
                <a:latin typeface="Carlito"/>
                <a:cs typeface="Carlito"/>
              </a:rPr>
              <a:t>составе </a:t>
            </a:r>
            <a:r>
              <a:rPr sz="1600" spc="-15" dirty="0">
                <a:latin typeface="Carlito"/>
                <a:cs typeface="Carlito"/>
              </a:rPr>
              <a:t>следующих </a:t>
            </a:r>
            <a:r>
              <a:rPr sz="1600" spc="-20" dirty="0">
                <a:latin typeface="Carlito"/>
                <a:cs typeface="Carlito"/>
              </a:rPr>
              <a:t>компонентов: федерального учебного </a:t>
            </a:r>
            <a:r>
              <a:rPr sz="1600" spc="-15" dirty="0">
                <a:latin typeface="Carlito"/>
                <a:cs typeface="Carlito"/>
              </a:rPr>
              <a:t>плана, федерального  </a:t>
            </a:r>
            <a:r>
              <a:rPr sz="1600" spc="-20" dirty="0">
                <a:latin typeface="Carlito"/>
                <a:cs typeface="Carlito"/>
              </a:rPr>
              <a:t>календарного учебного графика, </a:t>
            </a:r>
            <a:r>
              <a:rPr sz="1600" spc="-10" dirty="0">
                <a:latin typeface="Carlito"/>
                <a:cs typeface="Carlito"/>
              </a:rPr>
              <a:t>федеральной </a:t>
            </a:r>
            <a:r>
              <a:rPr sz="1600" spc="-15" dirty="0">
                <a:latin typeface="Carlito"/>
                <a:cs typeface="Carlito"/>
              </a:rPr>
              <a:t>рабочей </a:t>
            </a:r>
            <a:r>
              <a:rPr sz="1600" spc="-20" dirty="0">
                <a:latin typeface="Carlito"/>
                <a:cs typeface="Carlito"/>
              </a:rPr>
              <a:t>программы </a:t>
            </a:r>
            <a:r>
              <a:rPr sz="1600" spc="-15" dirty="0">
                <a:latin typeface="Carlito"/>
                <a:cs typeface="Carlito"/>
              </a:rPr>
              <a:t>воспитания, федерального </a:t>
            </a:r>
            <a:r>
              <a:rPr sz="1600" spc="-20" dirty="0">
                <a:latin typeface="Carlito"/>
                <a:cs typeface="Carlito"/>
              </a:rPr>
              <a:t>календарного  </a:t>
            </a:r>
            <a:r>
              <a:rPr sz="1600" spc="-15" dirty="0">
                <a:latin typeface="Carlito"/>
                <a:cs typeface="Carlito"/>
              </a:rPr>
              <a:t>плана </a:t>
            </a:r>
            <a:r>
              <a:rPr sz="1600" spc="-20" dirty="0">
                <a:latin typeface="Carlito"/>
                <a:cs typeface="Carlito"/>
              </a:rPr>
              <a:t>воспитательной</a:t>
            </a:r>
            <a:r>
              <a:rPr sz="1600" spc="45" dirty="0">
                <a:latin typeface="Carlito"/>
                <a:cs typeface="Carlito"/>
              </a:rPr>
              <a:t> </a:t>
            </a:r>
            <a:r>
              <a:rPr sz="1600" spc="-20" dirty="0">
                <a:latin typeface="Carlito"/>
                <a:cs typeface="Carlito"/>
              </a:rPr>
              <a:t>работы</a:t>
            </a:r>
            <a:endParaRPr sz="1600">
              <a:latin typeface="Carlito"/>
              <a:cs typeface="Carlito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853439" y="3112007"/>
            <a:ext cx="9982200" cy="1588135"/>
            <a:chOff x="853439" y="3112007"/>
            <a:chExt cx="9982200" cy="1588135"/>
          </a:xfrm>
        </p:grpSpPr>
        <p:sp>
          <p:nvSpPr>
            <p:cNvPr id="9" name="object 9"/>
            <p:cNvSpPr/>
            <p:nvPr/>
          </p:nvSpPr>
          <p:spPr>
            <a:xfrm>
              <a:off x="866393" y="3696487"/>
              <a:ext cx="9918065" cy="990600"/>
            </a:xfrm>
            <a:custGeom>
              <a:avLst/>
              <a:gdLst/>
              <a:ahLst/>
              <a:cxnLst/>
              <a:rect l="l" t="t" r="r" b="b"/>
              <a:pathLst>
                <a:path w="9918065" h="990600">
                  <a:moveTo>
                    <a:pt x="0" y="990447"/>
                  </a:moveTo>
                  <a:lnTo>
                    <a:pt x="9917811" y="990447"/>
                  </a:lnTo>
                  <a:lnTo>
                    <a:pt x="9917811" y="0"/>
                  </a:lnTo>
                  <a:lnTo>
                    <a:pt x="0" y="0"/>
                  </a:lnTo>
                  <a:lnTo>
                    <a:pt x="0" y="990447"/>
                  </a:lnTo>
                  <a:close/>
                </a:path>
              </a:pathLst>
            </a:custGeom>
            <a:ln w="25908">
              <a:solidFill>
                <a:srgbClr val="4F81B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357883" y="3124199"/>
              <a:ext cx="9464040" cy="595630"/>
            </a:xfrm>
            <a:custGeom>
              <a:avLst/>
              <a:gdLst/>
              <a:ahLst/>
              <a:cxnLst/>
              <a:rect l="l" t="t" r="r" b="b"/>
              <a:pathLst>
                <a:path w="9464040" h="595629">
                  <a:moveTo>
                    <a:pt x="9325102" y="0"/>
                  </a:moveTo>
                  <a:lnTo>
                    <a:pt x="138556" y="0"/>
                  </a:lnTo>
                  <a:lnTo>
                    <a:pt x="94868" y="5079"/>
                  </a:lnTo>
                  <a:lnTo>
                    <a:pt x="56768" y="19176"/>
                  </a:lnTo>
                  <a:lnTo>
                    <a:pt x="26796" y="40639"/>
                  </a:lnTo>
                  <a:lnTo>
                    <a:pt x="7112" y="67817"/>
                  </a:lnTo>
                  <a:lnTo>
                    <a:pt x="0" y="99313"/>
                  </a:lnTo>
                  <a:lnTo>
                    <a:pt x="0" y="496316"/>
                  </a:lnTo>
                  <a:lnTo>
                    <a:pt x="26796" y="554989"/>
                  </a:lnTo>
                  <a:lnTo>
                    <a:pt x="94868" y="590550"/>
                  </a:lnTo>
                  <a:lnTo>
                    <a:pt x="138556" y="595630"/>
                  </a:lnTo>
                  <a:lnTo>
                    <a:pt x="9325102" y="595630"/>
                  </a:lnTo>
                  <a:lnTo>
                    <a:pt x="9368917" y="590550"/>
                  </a:lnTo>
                  <a:lnTo>
                    <a:pt x="9406890" y="576452"/>
                  </a:lnTo>
                  <a:lnTo>
                    <a:pt x="9456674" y="527685"/>
                  </a:lnTo>
                  <a:lnTo>
                    <a:pt x="9463659" y="496316"/>
                  </a:lnTo>
                  <a:lnTo>
                    <a:pt x="9463659" y="99313"/>
                  </a:lnTo>
                  <a:lnTo>
                    <a:pt x="9436989" y="40639"/>
                  </a:lnTo>
                  <a:lnTo>
                    <a:pt x="9368917" y="5079"/>
                  </a:lnTo>
                  <a:lnTo>
                    <a:pt x="9325102" y="0"/>
                  </a:lnTo>
                  <a:close/>
                </a:path>
              </a:pathLst>
            </a:custGeom>
            <a:solidFill>
              <a:srgbClr val="4F81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358645" y="3124961"/>
              <a:ext cx="9464040" cy="595630"/>
            </a:xfrm>
            <a:custGeom>
              <a:avLst/>
              <a:gdLst/>
              <a:ahLst/>
              <a:cxnLst/>
              <a:rect l="l" t="t" r="r" b="b"/>
              <a:pathLst>
                <a:path w="9464040" h="595629">
                  <a:moveTo>
                    <a:pt x="0" y="99313"/>
                  </a:moveTo>
                  <a:lnTo>
                    <a:pt x="26796" y="40639"/>
                  </a:lnTo>
                  <a:lnTo>
                    <a:pt x="94868" y="5079"/>
                  </a:lnTo>
                  <a:lnTo>
                    <a:pt x="138556" y="0"/>
                  </a:lnTo>
                  <a:lnTo>
                    <a:pt x="9325102" y="0"/>
                  </a:lnTo>
                  <a:lnTo>
                    <a:pt x="9368917" y="5079"/>
                  </a:lnTo>
                  <a:lnTo>
                    <a:pt x="9406890" y="19176"/>
                  </a:lnTo>
                  <a:lnTo>
                    <a:pt x="9456674" y="67817"/>
                  </a:lnTo>
                  <a:lnTo>
                    <a:pt x="9463659" y="99313"/>
                  </a:lnTo>
                  <a:lnTo>
                    <a:pt x="9463659" y="496315"/>
                  </a:lnTo>
                  <a:lnTo>
                    <a:pt x="9436989" y="554989"/>
                  </a:lnTo>
                  <a:lnTo>
                    <a:pt x="9368917" y="590550"/>
                  </a:lnTo>
                  <a:lnTo>
                    <a:pt x="9325102" y="595630"/>
                  </a:lnTo>
                  <a:lnTo>
                    <a:pt x="138556" y="595630"/>
                  </a:lnTo>
                  <a:lnTo>
                    <a:pt x="94868" y="590550"/>
                  </a:lnTo>
                  <a:lnTo>
                    <a:pt x="56768" y="576452"/>
                  </a:lnTo>
                  <a:lnTo>
                    <a:pt x="7112" y="527685"/>
                  </a:lnTo>
                  <a:lnTo>
                    <a:pt x="0" y="496315"/>
                  </a:lnTo>
                  <a:lnTo>
                    <a:pt x="0" y="99313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1610105" y="3199002"/>
            <a:ext cx="2196465" cy="41338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550" b="1" spc="-5" dirty="0">
                <a:solidFill>
                  <a:srgbClr val="FFFFFF"/>
                </a:solidFill>
                <a:latin typeface="Carlito"/>
                <a:cs typeface="Carlito"/>
              </a:rPr>
              <a:t>1 </a:t>
            </a:r>
            <a:r>
              <a:rPr sz="2550" b="1" spc="-30" dirty="0">
                <a:solidFill>
                  <a:srgbClr val="FFFFFF"/>
                </a:solidFill>
                <a:latin typeface="Carlito"/>
                <a:cs typeface="Carlito"/>
              </a:rPr>
              <a:t>августа </a:t>
            </a:r>
            <a:r>
              <a:rPr sz="2550" b="1" spc="-15" dirty="0">
                <a:solidFill>
                  <a:srgbClr val="FFFFFF"/>
                </a:solidFill>
                <a:latin typeface="Carlito"/>
                <a:cs typeface="Carlito"/>
              </a:rPr>
              <a:t>2023</a:t>
            </a:r>
            <a:r>
              <a:rPr sz="2550" b="1" spc="-10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550" b="1" spc="-250" dirty="0">
                <a:solidFill>
                  <a:srgbClr val="FFFFFF"/>
                </a:solidFill>
                <a:latin typeface="Carlito"/>
                <a:cs typeface="Carlito"/>
              </a:rPr>
              <a:t>г.</a:t>
            </a:r>
            <a:endParaRPr sz="2550">
              <a:latin typeface="Carlito"/>
              <a:cs typeface="Carlito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853439" y="4978908"/>
            <a:ext cx="10003790" cy="1614170"/>
            <a:chOff x="853439" y="4978908"/>
            <a:chExt cx="10003790" cy="1614170"/>
          </a:xfrm>
        </p:grpSpPr>
        <p:sp>
          <p:nvSpPr>
            <p:cNvPr id="14" name="object 14"/>
            <p:cNvSpPr/>
            <p:nvPr/>
          </p:nvSpPr>
          <p:spPr>
            <a:xfrm>
              <a:off x="866393" y="5523738"/>
              <a:ext cx="9918065" cy="1056005"/>
            </a:xfrm>
            <a:custGeom>
              <a:avLst/>
              <a:gdLst/>
              <a:ahLst/>
              <a:cxnLst/>
              <a:rect l="l" t="t" r="r" b="b"/>
              <a:pathLst>
                <a:path w="9918065" h="1056004">
                  <a:moveTo>
                    <a:pt x="0" y="1055966"/>
                  </a:moveTo>
                  <a:lnTo>
                    <a:pt x="9917811" y="1055966"/>
                  </a:lnTo>
                  <a:lnTo>
                    <a:pt x="9917811" y="0"/>
                  </a:lnTo>
                  <a:lnTo>
                    <a:pt x="0" y="0"/>
                  </a:lnTo>
                  <a:lnTo>
                    <a:pt x="0" y="1055966"/>
                  </a:lnTo>
                  <a:close/>
                </a:path>
              </a:pathLst>
            </a:custGeom>
            <a:ln w="25907">
              <a:solidFill>
                <a:srgbClr val="4F81B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335023" y="4991100"/>
              <a:ext cx="9508490" cy="597535"/>
            </a:xfrm>
            <a:custGeom>
              <a:avLst/>
              <a:gdLst/>
              <a:ahLst/>
              <a:cxnLst/>
              <a:rect l="l" t="t" r="r" b="b"/>
              <a:pathLst>
                <a:path w="9508490" h="597535">
                  <a:moveTo>
                    <a:pt x="9357487" y="0"/>
                  </a:moveTo>
                  <a:lnTo>
                    <a:pt x="150875" y="0"/>
                  </a:lnTo>
                  <a:lnTo>
                    <a:pt x="103250" y="5080"/>
                  </a:lnTo>
                  <a:lnTo>
                    <a:pt x="61848" y="19176"/>
                  </a:lnTo>
                  <a:lnTo>
                    <a:pt x="29082" y="40767"/>
                  </a:lnTo>
                  <a:lnTo>
                    <a:pt x="7746" y="68072"/>
                  </a:lnTo>
                  <a:lnTo>
                    <a:pt x="0" y="99568"/>
                  </a:lnTo>
                  <a:lnTo>
                    <a:pt x="0" y="497586"/>
                  </a:lnTo>
                  <a:lnTo>
                    <a:pt x="29082" y="556260"/>
                  </a:lnTo>
                  <a:lnTo>
                    <a:pt x="61848" y="577850"/>
                  </a:lnTo>
                  <a:lnTo>
                    <a:pt x="103250" y="591947"/>
                  </a:lnTo>
                  <a:lnTo>
                    <a:pt x="150875" y="597027"/>
                  </a:lnTo>
                  <a:lnTo>
                    <a:pt x="9357487" y="597027"/>
                  </a:lnTo>
                  <a:lnTo>
                    <a:pt x="9405112" y="591947"/>
                  </a:lnTo>
                  <a:lnTo>
                    <a:pt x="9446514" y="577850"/>
                  </a:lnTo>
                  <a:lnTo>
                    <a:pt x="9479153" y="556260"/>
                  </a:lnTo>
                  <a:lnTo>
                    <a:pt x="9508236" y="497586"/>
                  </a:lnTo>
                  <a:lnTo>
                    <a:pt x="9508236" y="99568"/>
                  </a:lnTo>
                  <a:lnTo>
                    <a:pt x="9479153" y="40767"/>
                  </a:lnTo>
                  <a:lnTo>
                    <a:pt x="9446514" y="19176"/>
                  </a:lnTo>
                  <a:lnTo>
                    <a:pt x="9405112" y="5080"/>
                  </a:lnTo>
                  <a:lnTo>
                    <a:pt x="9357487" y="0"/>
                  </a:lnTo>
                  <a:close/>
                </a:path>
              </a:pathLst>
            </a:custGeom>
            <a:solidFill>
              <a:srgbClr val="4F81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335785" y="4991862"/>
              <a:ext cx="9508490" cy="597535"/>
            </a:xfrm>
            <a:custGeom>
              <a:avLst/>
              <a:gdLst/>
              <a:ahLst/>
              <a:cxnLst/>
              <a:rect l="l" t="t" r="r" b="b"/>
              <a:pathLst>
                <a:path w="9508490" h="597535">
                  <a:moveTo>
                    <a:pt x="0" y="99568"/>
                  </a:moveTo>
                  <a:lnTo>
                    <a:pt x="29082" y="40767"/>
                  </a:lnTo>
                  <a:lnTo>
                    <a:pt x="61848" y="19176"/>
                  </a:lnTo>
                  <a:lnTo>
                    <a:pt x="103250" y="5080"/>
                  </a:lnTo>
                  <a:lnTo>
                    <a:pt x="150875" y="0"/>
                  </a:lnTo>
                  <a:lnTo>
                    <a:pt x="9357487" y="0"/>
                  </a:lnTo>
                  <a:lnTo>
                    <a:pt x="9405112" y="5080"/>
                  </a:lnTo>
                  <a:lnTo>
                    <a:pt x="9446514" y="19176"/>
                  </a:lnTo>
                  <a:lnTo>
                    <a:pt x="9479153" y="40767"/>
                  </a:lnTo>
                  <a:lnTo>
                    <a:pt x="9508236" y="99568"/>
                  </a:lnTo>
                  <a:lnTo>
                    <a:pt x="9508236" y="497585"/>
                  </a:lnTo>
                  <a:lnTo>
                    <a:pt x="9479153" y="556260"/>
                  </a:lnTo>
                  <a:lnTo>
                    <a:pt x="9446514" y="577850"/>
                  </a:lnTo>
                  <a:lnTo>
                    <a:pt x="9405112" y="591947"/>
                  </a:lnTo>
                  <a:lnTo>
                    <a:pt x="9357487" y="597026"/>
                  </a:lnTo>
                  <a:lnTo>
                    <a:pt x="150875" y="597026"/>
                  </a:lnTo>
                  <a:lnTo>
                    <a:pt x="103250" y="591947"/>
                  </a:lnTo>
                  <a:lnTo>
                    <a:pt x="61848" y="577850"/>
                  </a:lnTo>
                  <a:lnTo>
                    <a:pt x="29082" y="556260"/>
                  </a:lnTo>
                  <a:lnTo>
                    <a:pt x="0" y="497585"/>
                  </a:lnTo>
                  <a:lnTo>
                    <a:pt x="0" y="99568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1621916" y="4994275"/>
            <a:ext cx="6137275" cy="41338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550" b="1" spc="-5" dirty="0">
                <a:solidFill>
                  <a:srgbClr val="FFFFFF"/>
                </a:solidFill>
                <a:latin typeface="Carlito"/>
                <a:cs typeface="Carlito"/>
              </a:rPr>
              <a:t>В </a:t>
            </a:r>
            <a:r>
              <a:rPr sz="2550" b="1" spc="-25" dirty="0">
                <a:solidFill>
                  <a:srgbClr val="FFFFFF"/>
                </a:solidFill>
                <a:latin typeface="Carlito"/>
                <a:cs typeface="Carlito"/>
              </a:rPr>
              <a:t>течение </a:t>
            </a:r>
            <a:r>
              <a:rPr sz="2550" b="1" spc="-10" dirty="0">
                <a:solidFill>
                  <a:srgbClr val="FFFFFF"/>
                </a:solidFill>
                <a:latin typeface="Carlito"/>
                <a:cs typeface="Carlito"/>
              </a:rPr>
              <a:t>2023/24 </a:t>
            </a:r>
            <a:r>
              <a:rPr sz="2550" b="1" spc="-5" dirty="0">
                <a:solidFill>
                  <a:srgbClr val="FFFFFF"/>
                </a:solidFill>
                <a:latin typeface="Carlito"/>
                <a:cs typeface="Carlito"/>
              </a:rPr>
              <a:t>и </a:t>
            </a:r>
            <a:r>
              <a:rPr sz="2550" b="1" spc="-10" dirty="0">
                <a:solidFill>
                  <a:srgbClr val="FFFFFF"/>
                </a:solidFill>
                <a:latin typeface="Carlito"/>
                <a:cs typeface="Carlito"/>
              </a:rPr>
              <a:t>2024/25 </a:t>
            </a:r>
            <a:r>
              <a:rPr sz="2550" b="1" spc="-20" dirty="0">
                <a:solidFill>
                  <a:srgbClr val="FFFFFF"/>
                </a:solidFill>
                <a:latin typeface="Carlito"/>
                <a:cs typeface="Carlito"/>
              </a:rPr>
              <a:t>учебных</a:t>
            </a:r>
            <a:r>
              <a:rPr sz="2550" b="1" spc="-50" dirty="0">
                <a:solidFill>
                  <a:srgbClr val="FFFFFF"/>
                </a:solidFill>
                <a:latin typeface="Carlito"/>
                <a:cs typeface="Carlito"/>
              </a:rPr>
              <a:t> годов</a:t>
            </a:r>
            <a:endParaRPr sz="2550">
              <a:latin typeface="Carlito"/>
              <a:cs typeface="Carlito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1582400" y="0"/>
            <a:ext cx="609600" cy="6809105"/>
          </a:xfrm>
          <a:custGeom>
            <a:avLst/>
            <a:gdLst/>
            <a:ahLst/>
            <a:cxnLst/>
            <a:rect l="l" t="t" r="r" b="b"/>
            <a:pathLst>
              <a:path w="609600" h="6809105">
                <a:moveTo>
                  <a:pt x="609092" y="0"/>
                </a:moveTo>
                <a:lnTo>
                  <a:pt x="600836" y="0"/>
                </a:lnTo>
                <a:lnTo>
                  <a:pt x="0" y="3380994"/>
                </a:lnTo>
                <a:lnTo>
                  <a:pt x="609092" y="6809005"/>
                </a:lnTo>
                <a:lnTo>
                  <a:pt x="609092" y="0"/>
                </a:lnTo>
                <a:close/>
              </a:path>
            </a:pathLst>
          </a:custGeom>
          <a:solidFill>
            <a:srgbClr val="DCE6F0">
              <a:alpha val="67842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123289" y="3970477"/>
            <a:ext cx="919670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20" dirty="0">
                <a:latin typeface="Carlito"/>
                <a:cs typeface="Carlito"/>
              </a:rPr>
              <a:t>планируется</a:t>
            </a:r>
            <a:r>
              <a:rPr sz="1600" spc="-60" dirty="0">
                <a:latin typeface="Carlito"/>
                <a:cs typeface="Carlito"/>
              </a:rPr>
              <a:t> </a:t>
            </a:r>
            <a:r>
              <a:rPr sz="1600" spc="-20" dirty="0">
                <a:latin typeface="Carlito"/>
                <a:cs typeface="Carlito"/>
              </a:rPr>
              <a:t>включение</a:t>
            </a:r>
            <a:r>
              <a:rPr sz="1600" spc="-65" dirty="0">
                <a:latin typeface="Carlito"/>
                <a:cs typeface="Carlito"/>
              </a:rPr>
              <a:t> </a:t>
            </a:r>
            <a:r>
              <a:rPr sz="1600" spc="-5" dirty="0">
                <a:latin typeface="Carlito"/>
                <a:cs typeface="Carlito"/>
              </a:rPr>
              <a:t>в</a:t>
            </a:r>
            <a:r>
              <a:rPr sz="1600" spc="-35" dirty="0">
                <a:latin typeface="Carlito"/>
                <a:cs typeface="Carlito"/>
              </a:rPr>
              <a:t> </a:t>
            </a:r>
            <a:r>
              <a:rPr sz="1600" spc="-10" dirty="0">
                <a:latin typeface="Carlito"/>
                <a:cs typeface="Carlito"/>
              </a:rPr>
              <a:t>ФОП</a:t>
            </a:r>
            <a:r>
              <a:rPr sz="1600" spc="-45" dirty="0">
                <a:latin typeface="Carlito"/>
                <a:cs typeface="Carlito"/>
              </a:rPr>
              <a:t> </a:t>
            </a:r>
            <a:r>
              <a:rPr sz="1600" spc="-20" dirty="0">
                <a:latin typeface="Carlito"/>
                <a:cs typeface="Carlito"/>
              </a:rPr>
              <a:t>федеральных</a:t>
            </a:r>
            <a:r>
              <a:rPr sz="1600" spc="-80" dirty="0">
                <a:latin typeface="Carlito"/>
                <a:cs typeface="Carlito"/>
              </a:rPr>
              <a:t> </a:t>
            </a:r>
            <a:r>
              <a:rPr sz="1600" spc="-15" dirty="0">
                <a:latin typeface="Carlito"/>
                <a:cs typeface="Carlito"/>
              </a:rPr>
              <a:t>рабочих</a:t>
            </a:r>
            <a:r>
              <a:rPr sz="1600" spc="-65" dirty="0">
                <a:latin typeface="Carlito"/>
                <a:cs typeface="Carlito"/>
              </a:rPr>
              <a:t> </a:t>
            </a:r>
            <a:r>
              <a:rPr sz="1600" spc="-15" dirty="0">
                <a:latin typeface="Carlito"/>
                <a:cs typeface="Carlito"/>
              </a:rPr>
              <a:t>программ</a:t>
            </a:r>
            <a:r>
              <a:rPr sz="1600" spc="-50" dirty="0">
                <a:latin typeface="Carlito"/>
                <a:cs typeface="Carlito"/>
              </a:rPr>
              <a:t> </a:t>
            </a:r>
            <a:r>
              <a:rPr sz="1600" spc="-15" dirty="0">
                <a:latin typeface="Carlito"/>
                <a:cs typeface="Carlito"/>
              </a:rPr>
              <a:t>по</a:t>
            </a:r>
            <a:r>
              <a:rPr sz="1600" spc="-20" dirty="0">
                <a:latin typeface="Carlito"/>
                <a:cs typeface="Carlito"/>
              </a:rPr>
              <a:t> всем</a:t>
            </a:r>
            <a:r>
              <a:rPr sz="1600" spc="-35" dirty="0">
                <a:latin typeface="Carlito"/>
                <a:cs typeface="Carlito"/>
              </a:rPr>
              <a:t> </a:t>
            </a:r>
            <a:r>
              <a:rPr sz="1600" spc="-20" dirty="0">
                <a:latin typeface="Carlito"/>
                <a:cs typeface="Carlito"/>
              </a:rPr>
              <a:t>остальным</a:t>
            </a:r>
            <a:r>
              <a:rPr sz="1600" spc="-60" dirty="0">
                <a:latin typeface="Carlito"/>
                <a:cs typeface="Carlito"/>
              </a:rPr>
              <a:t> </a:t>
            </a:r>
            <a:r>
              <a:rPr sz="1600" spc="-20" dirty="0">
                <a:latin typeface="Carlito"/>
                <a:cs typeface="Carlito"/>
              </a:rPr>
              <a:t>учебным</a:t>
            </a:r>
            <a:r>
              <a:rPr sz="1600" spc="-50" dirty="0">
                <a:latin typeface="Carlito"/>
                <a:cs typeface="Carlito"/>
              </a:rPr>
              <a:t> </a:t>
            </a:r>
            <a:r>
              <a:rPr sz="1600" spc="-20" dirty="0" err="1">
                <a:latin typeface="Carlito"/>
                <a:cs typeface="Carlito"/>
              </a:rPr>
              <a:t>предметам</a:t>
            </a:r>
            <a:r>
              <a:rPr sz="1600" spc="-50" dirty="0">
                <a:latin typeface="Carlito"/>
                <a:cs typeface="Carlito"/>
              </a:rPr>
              <a:t> </a:t>
            </a:r>
            <a:r>
              <a:rPr sz="1600" spc="-10" dirty="0" err="1" smtClean="0">
                <a:latin typeface="Carlito"/>
                <a:cs typeface="Carlito"/>
              </a:rPr>
              <a:t>на</a:t>
            </a:r>
            <a:r>
              <a:rPr lang="ru-RU" sz="1600" spc="-10" dirty="0" smtClean="0">
                <a:latin typeface="Carlito"/>
                <a:cs typeface="Carlito"/>
              </a:rPr>
              <a:t> </a:t>
            </a:r>
            <a:r>
              <a:rPr sz="1600" spc="-15" dirty="0" err="1" smtClean="0">
                <a:latin typeface="Carlito"/>
                <a:cs typeface="Carlito"/>
              </a:rPr>
              <a:t>базовом</a:t>
            </a:r>
            <a:r>
              <a:rPr sz="1600" spc="-55" dirty="0" smtClean="0">
                <a:latin typeface="Carlito"/>
                <a:cs typeface="Carlito"/>
              </a:rPr>
              <a:t> </a:t>
            </a:r>
            <a:r>
              <a:rPr sz="1600" spc="-15" dirty="0">
                <a:latin typeface="Carlito"/>
                <a:cs typeface="Carlito"/>
              </a:rPr>
              <a:t>уровне</a:t>
            </a:r>
            <a:endParaRPr sz="1600" dirty="0">
              <a:latin typeface="Carlito"/>
              <a:cs typeface="Carlito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141882" y="5691327"/>
            <a:ext cx="8985250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20" dirty="0">
                <a:latin typeface="Carlito"/>
                <a:cs typeface="Carlito"/>
              </a:rPr>
              <a:t>разработка</a:t>
            </a:r>
            <a:r>
              <a:rPr sz="1600" spc="-80" dirty="0">
                <a:latin typeface="Carlito"/>
                <a:cs typeface="Carlito"/>
              </a:rPr>
              <a:t> </a:t>
            </a:r>
            <a:r>
              <a:rPr sz="1600" spc="-5" dirty="0">
                <a:latin typeface="Carlito"/>
                <a:cs typeface="Carlito"/>
              </a:rPr>
              <a:t>и</a:t>
            </a:r>
            <a:r>
              <a:rPr sz="1600" spc="-20" dirty="0">
                <a:latin typeface="Carlito"/>
                <a:cs typeface="Carlito"/>
              </a:rPr>
              <a:t> апробация</a:t>
            </a:r>
            <a:r>
              <a:rPr sz="1600" spc="-65" dirty="0">
                <a:latin typeface="Carlito"/>
                <a:cs typeface="Carlito"/>
              </a:rPr>
              <a:t> </a:t>
            </a:r>
            <a:r>
              <a:rPr sz="1600" spc="-20" dirty="0">
                <a:latin typeface="Carlito"/>
                <a:cs typeface="Carlito"/>
              </a:rPr>
              <a:t>федеральных</a:t>
            </a:r>
            <a:r>
              <a:rPr sz="1600" spc="-80" dirty="0">
                <a:latin typeface="Carlito"/>
                <a:cs typeface="Carlito"/>
              </a:rPr>
              <a:t> </a:t>
            </a:r>
            <a:r>
              <a:rPr sz="1600" spc="-15" dirty="0">
                <a:latin typeface="Carlito"/>
                <a:cs typeface="Carlito"/>
              </a:rPr>
              <a:t>рабочих</a:t>
            </a:r>
            <a:r>
              <a:rPr sz="1600" spc="-65" dirty="0">
                <a:latin typeface="Carlito"/>
                <a:cs typeface="Carlito"/>
              </a:rPr>
              <a:t> </a:t>
            </a:r>
            <a:r>
              <a:rPr sz="1600" spc="-20" dirty="0">
                <a:latin typeface="Carlito"/>
                <a:cs typeface="Carlito"/>
              </a:rPr>
              <a:t>программ</a:t>
            </a:r>
            <a:r>
              <a:rPr sz="1600" spc="-40" dirty="0">
                <a:latin typeface="Carlito"/>
                <a:cs typeface="Carlito"/>
              </a:rPr>
              <a:t> </a:t>
            </a:r>
            <a:r>
              <a:rPr sz="1600" spc="-15" dirty="0">
                <a:latin typeface="Carlito"/>
                <a:cs typeface="Carlito"/>
              </a:rPr>
              <a:t>по</a:t>
            </a:r>
            <a:r>
              <a:rPr sz="1600" spc="-25" dirty="0">
                <a:latin typeface="Carlito"/>
                <a:cs typeface="Carlito"/>
              </a:rPr>
              <a:t> </a:t>
            </a:r>
            <a:r>
              <a:rPr sz="1600" spc="-20" dirty="0">
                <a:latin typeface="Carlito"/>
                <a:cs typeface="Carlito"/>
              </a:rPr>
              <a:t>всем</a:t>
            </a:r>
            <a:r>
              <a:rPr sz="1600" spc="-30" dirty="0">
                <a:latin typeface="Carlito"/>
                <a:cs typeface="Carlito"/>
              </a:rPr>
              <a:t> </a:t>
            </a:r>
            <a:r>
              <a:rPr sz="1600" spc="-20" dirty="0">
                <a:latin typeface="Carlito"/>
                <a:cs typeface="Carlito"/>
              </a:rPr>
              <a:t>предметам</a:t>
            </a:r>
            <a:r>
              <a:rPr sz="1600" spc="-35" dirty="0">
                <a:latin typeface="Carlito"/>
                <a:cs typeface="Carlito"/>
              </a:rPr>
              <a:t> </a:t>
            </a:r>
            <a:r>
              <a:rPr sz="1600" spc="-15" dirty="0">
                <a:latin typeface="Carlito"/>
                <a:cs typeface="Carlito"/>
              </a:rPr>
              <a:t>для</a:t>
            </a:r>
            <a:r>
              <a:rPr sz="1600" spc="-50" dirty="0">
                <a:latin typeface="Carlito"/>
                <a:cs typeface="Carlito"/>
              </a:rPr>
              <a:t> </a:t>
            </a:r>
            <a:r>
              <a:rPr sz="1600" spc="-20" dirty="0" err="1">
                <a:latin typeface="Carlito"/>
                <a:cs typeface="Carlito"/>
              </a:rPr>
              <a:t>профильного</a:t>
            </a:r>
            <a:r>
              <a:rPr sz="1600" spc="-55" dirty="0">
                <a:latin typeface="Carlito"/>
                <a:cs typeface="Carlito"/>
              </a:rPr>
              <a:t> </a:t>
            </a:r>
            <a:r>
              <a:rPr sz="1600" spc="-20" dirty="0" err="1" smtClean="0">
                <a:latin typeface="Carlito"/>
                <a:cs typeface="Carlito"/>
              </a:rPr>
              <a:t>обучения</a:t>
            </a:r>
            <a:r>
              <a:rPr lang="ru-RU" sz="1600" spc="-20" dirty="0" smtClean="0">
                <a:latin typeface="Carlito"/>
                <a:cs typeface="Carlito"/>
              </a:rPr>
              <a:t>  </a:t>
            </a:r>
            <a:r>
              <a:rPr sz="1600" spc="-30" dirty="0" smtClean="0">
                <a:latin typeface="Carlito"/>
                <a:cs typeface="Carlito"/>
              </a:rPr>
              <a:t>(</a:t>
            </a:r>
            <a:r>
              <a:rPr sz="1600" spc="-30" dirty="0">
                <a:latin typeface="Carlito"/>
                <a:cs typeface="Carlito"/>
              </a:rPr>
              <a:t>углубленного </a:t>
            </a:r>
            <a:r>
              <a:rPr sz="1600" spc="-20" dirty="0">
                <a:latin typeface="Carlito"/>
                <a:cs typeface="Carlito"/>
              </a:rPr>
              <a:t>изучения </a:t>
            </a:r>
            <a:r>
              <a:rPr sz="1600" spc="-30" dirty="0">
                <a:latin typeface="Carlito"/>
                <a:cs typeface="Carlito"/>
              </a:rPr>
              <a:t>отдельных</a:t>
            </a:r>
            <a:r>
              <a:rPr sz="1600" spc="-155" dirty="0">
                <a:latin typeface="Carlito"/>
                <a:cs typeface="Carlito"/>
              </a:rPr>
              <a:t> </a:t>
            </a:r>
            <a:r>
              <a:rPr sz="1600" spc="-20" dirty="0">
                <a:latin typeface="Carlito"/>
                <a:cs typeface="Carlito"/>
              </a:rPr>
              <a:t>предметов)</a:t>
            </a:r>
            <a:endParaRPr sz="1600" dirty="0">
              <a:latin typeface="Carlito"/>
              <a:cs typeface="Carl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2420" y="1167383"/>
            <a:ext cx="3916679" cy="3333115"/>
          </a:xfrm>
          <a:custGeom>
            <a:avLst/>
            <a:gdLst/>
            <a:ahLst/>
            <a:cxnLst/>
            <a:rect l="l" t="t" r="r" b="b"/>
            <a:pathLst>
              <a:path w="3916679" h="3333115">
                <a:moveTo>
                  <a:pt x="3144774" y="0"/>
                </a:moveTo>
                <a:lnTo>
                  <a:pt x="771867" y="0"/>
                </a:lnTo>
                <a:lnTo>
                  <a:pt x="0" y="1666239"/>
                </a:lnTo>
                <a:lnTo>
                  <a:pt x="771867" y="3332606"/>
                </a:lnTo>
                <a:lnTo>
                  <a:pt x="3144774" y="3332606"/>
                </a:lnTo>
                <a:lnTo>
                  <a:pt x="3916679" y="1666239"/>
                </a:lnTo>
                <a:lnTo>
                  <a:pt x="3144774" y="0"/>
                </a:lnTo>
                <a:close/>
              </a:path>
            </a:pathLst>
          </a:custGeom>
          <a:solidFill>
            <a:srgbClr val="538E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622548" y="669035"/>
            <a:ext cx="7381240" cy="3909060"/>
          </a:xfrm>
          <a:custGeom>
            <a:avLst/>
            <a:gdLst/>
            <a:ahLst/>
            <a:cxnLst/>
            <a:rect l="l" t="t" r="r" b="b"/>
            <a:pathLst>
              <a:path w="7381240" h="3909060">
                <a:moveTo>
                  <a:pt x="7380732" y="2203450"/>
                </a:moveTo>
                <a:lnTo>
                  <a:pt x="6608826" y="498348"/>
                </a:lnTo>
                <a:lnTo>
                  <a:pt x="4235958" y="498348"/>
                </a:lnTo>
                <a:lnTo>
                  <a:pt x="3822547" y="1411541"/>
                </a:lnTo>
                <a:lnTo>
                  <a:pt x="3144774" y="0"/>
                </a:lnTo>
                <a:lnTo>
                  <a:pt x="771906" y="0"/>
                </a:lnTo>
                <a:lnTo>
                  <a:pt x="0" y="1607566"/>
                </a:lnTo>
                <a:lnTo>
                  <a:pt x="771906" y="3215259"/>
                </a:lnTo>
                <a:lnTo>
                  <a:pt x="3144774" y="3215259"/>
                </a:lnTo>
                <a:lnTo>
                  <a:pt x="3544862" y="2381974"/>
                </a:lnTo>
                <a:lnTo>
                  <a:pt x="4235958" y="3908679"/>
                </a:lnTo>
                <a:lnTo>
                  <a:pt x="6608826" y="3908679"/>
                </a:lnTo>
                <a:lnTo>
                  <a:pt x="7380732" y="2203450"/>
                </a:lnTo>
                <a:close/>
              </a:path>
            </a:pathLst>
          </a:custGeom>
          <a:solidFill>
            <a:srgbClr val="538E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85750" y="602741"/>
            <a:ext cx="10994390" cy="635"/>
          </a:xfrm>
          <a:custGeom>
            <a:avLst/>
            <a:gdLst/>
            <a:ahLst/>
            <a:cxnLst/>
            <a:rect l="l" t="t" r="r" b="b"/>
            <a:pathLst>
              <a:path w="10994390" h="634">
                <a:moveTo>
                  <a:pt x="0" y="0"/>
                </a:moveTo>
                <a:lnTo>
                  <a:pt x="10994136" y="254"/>
                </a:lnTo>
              </a:path>
            </a:pathLst>
          </a:custGeom>
          <a:ln w="38100">
            <a:solidFill>
              <a:srgbClr val="000066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3837178" y="776986"/>
            <a:ext cx="3924935" cy="3228340"/>
            <a:chOff x="3837178" y="776986"/>
            <a:chExt cx="3924935" cy="3228340"/>
          </a:xfrm>
        </p:grpSpPr>
        <p:sp>
          <p:nvSpPr>
            <p:cNvPr id="6" name="object 6"/>
            <p:cNvSpPr/>
            <p:nvPr/>
          </p:nvSpPr>
          <p:spPr>
            <a:xfrm>
              <a:off x="3843528" y="783336"/>
              <a:ext cx="3912235" cy="3215640"/>
            </a:xfrm>
            <a:custGeom>
              <a:avLst/>
              <a:gdLst/>
              <a:ahLst/>
              <a:cxnLst/>
              <a:rect l="l" t="t" r="r" b="b"/>
              <a:pathLst>
                <a:path w="3912234" h="3215640">
                  <a:moveTo>
                    <a:pt x="3191255" y="0"/>
                  </a:moveTo>
                  <a:lnTo>
                    <a:pt x="720725" y="0"/>
                  </a:lnTo>
                  <a:lnTo>
                    <a:pt x="0" y="1607692"/>
                  </a:lnTo>
                  <a:lnTo>
                    <a:pt x="720725" y="3215386"/>
                  </a:lnTo>
                  <a:lnTo>
                    <a:pt x="3191255" y="3215386"/>
                  </a:lnTo>
                  <a:lnTo>
                    <a:pt x="3911980" y="1607692"/>
                  </a:lnTo>
                  <a:lnTo>
                    <a:pt x="319125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843528" y="783336"/>
              <a:ext cx="3912235" cy="3215640"/>
            </a:xfrm>
            <a:custGeom>
              <a:avLst/>
              <a:gdLst/>
              <a:ahLst/>
              <a:cxnLst/>
              <a:rect l="l" t="t" r="r" b="b"/>
              <a:pathLst>
                <a:path w="3912234" h="3215640">
                  <a:moveTo>
                    <a:pt x="0" y="1607692"/>
                  </a:moveTo>
                  <a:lnTo>
                    <a:pt x="720725" y="0"/>
                  </a:lnTo>
                  <a:lnTo>
                    <a:pt x="3191255" y="0"/>
                  </a:lnTo>
                  <a:lnTo>
                    <a:pt x="3911980" y="1607692"/>
                  </a:lnTo>
                  <a:lnTo>
                    <a:pt x="3191255" y="3215386"/>
                  </a:lnTo>
                  <a:lnTo>
                    <a:pt x="720725" y="3215386"/>
                  </a:lnTo>
                  <a:lnTo>
                    <a:pt x="0" y="1607692"/>
                  </a:lnTo>
                  <a:close/>
                </a:path>
              </a:pathLst>
            </a:custGeom>
            <a:ln w="12192">
              <a:solidFill>
                <a:srgbClr val="416E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4846700" y="1042796"/>
            <a:ext cx="2466467" cy="648335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574675" marR="5080" indent="-562610">
              <a:lnSpc>
                <a:spcPct val="104000"/>
              </a:lnSpc>
              <a:spcBef>
                <a:spcPts val="5"/>
              </a:spcBef>
            </a:pPr>
            <a:r>
              <a:rPr sz="2000" b="1" dirty="0">
                <a:solidFill>
                  <a:srgbClr val="C00000"/>
                </a:solidFill>
                <a:latin typeface="Carlito"/>
                <a:cs typeface="Carlito"/>
              </a:rPr>
              <a:t>c</a:t>
            </a:r>
            <a:r>
              <a:rPr sz="2000" b="1" spc="-50" dirty="0">
                <a:solidFill>
                  <a:srgbClr val="C00000"/>
                </a:solidFill>
                <a:latin typeface="Carlito"/>
                <a:cs typeface="Carlito"/>
              </a:rPr>
              <a:t>о</a:t>
            </a:r>
            <a:r>
              <a:rPr sz="2000" b="1" spc="-15" dirty="0">
                <a:solidFill>
                  <a:srgbClr val="C00000"/>
                </a:solidFill>
                <a:latin typeface="Carlito"/>
                <a:cs typeface="Carlito"/>
              </a:rPr>
              <a:t>д</a:t>
            </a:r>
            <a:r>
              <a:rPr sz="2000" b="1" spc="-5" dirty="0">
                <a:solidFill>
                  <a:srgbClr val="C00000"/>
                </a:solidFill>
                <a:latin typeface="Carlito"/>
                <a:cs typeface="Carlito"/>
              </a:rPr>
              <a:t>е</a:t>
            </a:r>
            <a:r>
              <a:rPr sz="2000" b="1" spc="-25" dirty="0">
                <a:solidFill>
                  <a:srgbClr val="C00000"/>
                </a:solidFill>
                <a:latin typeface="Carlito"/>
                <a:cs typeface="Carlito"/>
              </a:rPr>
              <a:t>рж</a:t>
            </a:r>
            <a:r>
              <a:rPr sz="2000" b="1" spc="-20" dirty="0">
                <a:solidFill>
                  <a:srgbClr val="C00000"/>
                </a:solidFill>
                <a:latin typeface="Carlito"/>
                <a:cs typeface="Carlito"/>
              </a:rPr>
              <a:t>а</a:t>
            </a:r>
            <a:r>
              <a:rPr sz="2000" b="1" spc="-15" dirty="0">
                <a:solidFill>
                  <a:srgbClr val="C00000"/>
                </a:solidFill>
                <a:latin typeface="Carlito"/>
                <a:cs typeface="Carlito"/>
              </a:rPr>
              <a:t>т</a:t>
            </a:r>
            <a:r>
              <a:rPr sz="2000" b="1" spc="-40" dirty="0">
                <a:solidFill>
                  <a:srgbClr val="C00000"/>
                </a:solidFill>
                <a:latin typeface="Carlito"/>
                <a:cs typeface="Carlito"/>
              </a:rPr>
              <a:t>е</a:t>
            </a:r>
            <a:r>
              <a:rPr sz="2000" b="1" dirty="0">
                <a:solidFill>
                  <a:srgbClr val="C00000"/>
                </a:solidFill>
                <a:latin typeface="Carlito"/>
                <a:cs typeface="Carlito"/>
              </a:rPr>
              <a:t>льный  </a:t>
            </a:r>
            <a:r>
              <a:rPr sz="2000" b="1" spc="-15" dirty="0">
                <a:solidFill>
                  <a:srgbClr val="C00000"/>
                </a:solidFill>
                <a:latin typeface="Carlito"/>
                <a:cs typeface="Carlito"/>
              </a:rPr>
              <a:t>раздел</a:t>
            </a:r>
            <a:endParaRPr sz="2000" dirty="0">
              <a:latin typeface="Carlito"/>
              <a:cs typeface="Carlito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419600" y="1842527"/>
            <a:ext cx="2709395" cy="19697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550" spc="-5" dirty="0">
                <a:solidFill>
                  <a:srgbClr val="FF0000"/>
                </a:solidFill>
                <a:latin typeface="Carlito"/>
                <a:cs typeface="Carlito"/>
              </a:rPr>
              <a:t>федеральные</a:t>
            </a:r>
            <a:r>
              <a:rPr sz="1550" spc="-70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1550" spc="-5" dirty="0">
                <a:solidFill>
                  <a:srgbClr val="FF0000"/>
                </a:solidFill>
                <a:latin typeface="Carlito"/>
                <a:cs typeface="Carlito"/>
              </a:rPr>
              <a:t>рабочие</a:t>
            </a:r>
            <a:endParaRPr sz="1550" dirty="0">
              <a:latin typeface="Carlito"/>
              <a:cs typeface="Carlito"/>
            </a:endParaRPr>
          </a:p>
          <a:p>
            <a:pPr marL="299085" marR="528320">
              <a:lnSpc>
                <a:spcPts val="1850"/>
              </a:lnSpc>
              <a:spcBef>
                <a:spcPts val="70"/>
              </a:spcBef>
            </a:pPr>
            <a:r>
              <a:rPr sz="1550" spc="-5" dirty="0">
                <a:solidFill>
                  <a:srgbClr val="FF0000"/>
                </a:solidFill>
                <a:latin typeface="Carlito"/>
                <a:cs typeface="Carlito"/>
              </a:rPr>
              <a:t>программы</a:t>
            </a:r>
            <a:r>
              <a:rPr sz="1550" spc="-80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1550" spc="-5" dirty="0">
                <a:solidFill>
                  <a:srgbClr val="FF0000"/>
                </a:solidFill>
                <a:latin typeface="Carlito"/>
                <a:cs typeface="Carlito"/>
              </a:rPr>
              <a:t>учебных  </a:t>
            </a:r>
            <a:r>
              <a:rPr sz="1550" spc="-10" dirty="0">
                <a:solidFill>
                  <a:srgbClr val="FF0000"/>
                </a:solidFill>
                <a:latin typeface="Carlito"/>
                <a:cs typeface="Carlito"/>
              </a:rPr>
              <a:t>предметов;</a:t>
            </a:r>
            <a:endParaRPr sz="1550" dirty="0">
              <a:latin typeface="Carlito"/>
              <a:cs typeface="Carlito"/>
            </a:endParaRPr>
          </a:p>
          <a:p>
            <a:pPr marL="299085" indent="-287020">
              <a:lnSpc>
                <a:spcPts val="178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550" spc="-5" dirty="0">
                <a:latin typeface="Carlito"/>
                <a:cs typeface="Carlito"/>
              </a:rPr>
              <a:t>программа</a:t>
            </a:r>
            <a:r>
              <a:rPr sz="1550" spc="-40" dirty="0">
                <a:latin typeface="Carlito"/>
                <a:cs typeface="Carlito"/>
              </a:rPr>
              <a:t> </a:t>
            </a:r>
            <a:r>
              <a:rPr sz="1550" spc="-10" dirty="0">
                <a:latin typeface="Carlito"/>
                <a:cs typeface="Carlito"/>
              </a:rPr>
              <a:t>формирования</a:t>
            </a:r>
            <a:endParaRPr sz="1550" dirty="0">
              <a:latin typeface="Carlito"/>
              <a:cs typeface="Carlito"/>
            </a:endParaRPr>
          </a:p>
          <a:p>
            <a:pPr marL="299085">
              <a:lnSpc>
                <a:spcPts val="1850"/>
              </a:lnSpc>
            </a:pPr>
            <a:r>
              <a:rPr sz="1550" spc="-5" dirty="0">
                <a:latin typeface="Carlito"/>
                <a:cs typeface="Carlito"/>
              </a:rPr>
              <a:t>универсальных</a:t>
            </a:r>
            <a:r>
              <a:rPr sz="1550" spc="-50" dirty="0">
                <a:latin typeface="Carlito"/>
                <a:cs typeface="Carlito"/>
              </a:rPr>
              <a:t> </a:t>
            </a:r>
            <a:r>
              <a:rPr sz="1550" spc="-5" dirty="0">
                <a:latin typeface="Carlito"/>
                <a:cs typeface="Carlito"/>
              </a:rPr>
              <a:t>учебных</a:t>
            </a:r>
            <a:endParaRPr sz="1550" dirty="0">
              <a:latin typeface="Carlito"/>
              <a:cs typeface="Carlito"/>
            </a:endParaRPr>
          </a:p>
          <a:p>
            <a:pPr marL="299085">
              <a:lnSpc>
                <a:spcPts val="1855"/>
              </a:lnSpc>
            </a:pPr>
            <a:r>
              <a:rPr sz="1550" spc="-5" dirty="0">
                <a:latin typeface="Carlito"/>
                <a:cs typeface="Carlito"/>
              </a:rPr>
              <a:t>действий </a:t>
            </a:r>
            <a:r>
              <a:rPr sz="1550" dirty="0">
                <a:latin typeface="Carlito"/>
                <a:cs typeface="Carlito"/>
              </a:rPr>
              <a:t>у</a:t>
            </a:r>
            <a:r>
              <a:rPr sz="1550" spc="-50" dirty="0">
                <a:latin typeface="Carlito"/>
                <a:cs typeface="Carlito"/>
              </a:rPr>
              <a:t> </a:t>
            </a:r>
            <a:r>
              <a:rPr sz="1550" spc="-10" dirty="0">
                <a:latin typeface="Carlito"/>
                <a:cs typeface="Carlito"/>
              </a:rPr>
              <a:t>обучающихся;</a:t>
            </a:r>
            <a:endParaRPr sz="1550" dirty="0">
              <a:latin typeface="Carlito"/>
              <a:cs typeface="Carlito"/>
            </a:endParaRPr>
          </a:p>
          <a:p>
            <a:pPr marL="299085" marR="307340" indent="-287020">
              <a:lnSpc>
                <a:spcPts val="1850"/>
              </a:lnSpc>
              <a:spcBef>
                <a:spcPts val="7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550" spc="-10" dirty="0">
                <a:solidFill>
                  <a:srgbClr val="FF0000"/>
                </a:solidFill>
                <a:latin typeface="Carlito"/>
                <a:cs typeface="Carlito"/>
              </a:rPr>
              <a:t>федеральная </a:t>
            </a:r>
            <a:r>
              <a:rPr sz="1550" spc="-5" dirty="0">
                <a:solidFill>
                  <a:srgbClr val="FF0000"/>
                </a:solidFill>
                <a:latin typeface="Carlito"/>
                <a:cs typeface="Carlito"/>
              </a:rPr>
              <a:t>рабочая  программа</a:t>
            </a:r>
            <a:r>
              <a:rPr sz="1550" spc="-50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1550" spc="-10" dirty="0">
                <a:solidFill>
                  <a:srgbClr val="FF0000"/>
                </a:solidFill>
                <a:latin typeface="Carlito"/>
                <a:cs typeface="Carlito"/>
              </a:rPr>
              <a:t>воспитания</a:t>
            </a:r>
            <a:endParaRPr sz="1550" dirty="0">
              <a:latin typeface="Carlito"/>
              <a:cs typeface="Carlito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546862" y="1278382"/>
            <a:ext cx="3758565" cy="3305810"/>
            <a:chOff x="546862" y="1278382"/>
            <a:chExt cx="3758565" cy="3305810"/>
          </a:xfrm>
        </p:grpSpPr>
        <p:sp>
          <p:nvSpPr>
            <p:cNvPr id="11" name="object 11"/>
            <p:cNvSpPr/>
            <p:nvPr/>
          </p:nvSpPr>
          <p:spPr>
            <a:xfrm>
              <a:off x="553212" y="1284731"/>
              <a:ext cx="3745865" cy="3293110"/>
            </a:xfrm>
            <a:custGeom>
              <a:avLst/>
              <a:gdLst/>
              <a:ahLst/>
              <a:cxnLst/>
              <a:rect l="l" t="t" r="r" b="b"/>
              <a:pathLst>
                <a:path w="3745865" h="3293110">
                  <a:moveTo>
                    <a:pt x="3745865" y="1646555"/>
                  </a:moveTo>
                  <a:lnTo>
                    <a:pt x="3007614" y="0"/>
                  </a:lnTo>
                  <a:lnTo>
                    <a:pt x="738124" y="0"/>
                  </a:lnTo>
                  <a:lnTo>
                    <a:pt x="0" y="1646555"/>
                  </a:lnTo>
                  <a:lnTo>
                    <a:pt x="738124" y="3293110"/>
                  </a:lnTo>
                  <a:lnTo>
                    <a:pt x="3007614" y="3293110"/>
                  </a:lnTo>
                  <a:lnTo>
                    <a:pt x="3745865" y="164655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53212" y="1284732"/>
              <a:ext cx="3745865" cy="3293110"/>
            </a:xfrm>
            <a:custGeom>
              <a:avLst/>
              <a:gdLst/>
              <a:ahLst/>
              <a:cxnLst/>
              <a:rect l="l" t="t" r="r" b="b"/>
              <a:pathLst>
                <a:path w="3745865" h="3293110">
                  <a:moveTo>
                    <a:pt x="0" y="1646554"/>
                  </a:moveTo>
                  <a:lnTo>
                    <a:pt x="738124" y="0"/>
                  </a:lnTo>
                  <a:lnTo>
                    <a:pt x="3007614" y="0"/>
                  </a:lnTo>
                  <a:lnTo>
                    <a:pt x="3745865" y="1646554"/>
                  </a:lnTo>
                  <a:lnTo>
                    <a:pt x="3007614" y="3293109"/>
                  </a:lnTo>
                  <a:lnTo>
                    <a:pt x="738124" y="3293109"/>
                  </a:lnTo>
                  <a:lnTo>
                    <a:pt x="0" y="1646554"/>
                  </a:lnTo>
                  <a:close/>
                </a:path>
              </a:pathLst>
            </a:custGeom>
            <a:ln w="12192">
              <a:solidFill>
                <a:srgbClr val="416E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1500886" y="1694180"/>
            <a:ext cx="178562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solidFill>
                  <a:srgbClr val="C00000"/>
                </a:solidFill>
                <a:latin typeface="Carlito"/>
                <a:cs typeface="Carlito"/>
              </a:rPr>
              <a:t>целевой</a:t>
            </a:r>
            <a:r>
              <a:rPr sz="2000" b="1" spc="-75" dirty="0">
                <a:solidFill>
                  <a:srgbClr val="C00000"/>
                </a:solidFill>
                <a:latin typeface="Carlito"/>
                <a:cs typeface="Carlito"/>
              </a:rPr>
              <a:t> </a:t>
            </a:r>
            <a:r>
              <a:rPr sz="2000" b="1" spc="-15" dirty="0">
                <a:solidFill>
                  <a:srgbClr val="C00000"/>
                </a:solidFill>
                <a:latin typeface="Carlito"/>
                <a:cs typeface="Carlito"/>
              </a:rPr>
              <a:t>раздел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57452" y="2230627"/>
            <a:ext cx="2957830" cy="14370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550" spc="-10" dirty="0">
                <a:latin typeface="Carlito"/>
                <a:cs typeface="Carlito"/>
              </a:rPr>
              <a:t>пояснительная</a:t>
            </a:r>
            <a:r>
              <a:rPr sz="1550" spc="-20" dirty="0">
                <a:latin typeface="Carlito"/>
                <a:cs typeface="Carlito"/>
              </a:rPr>
              <a:t> </a:t>
            </a:r>
            <a:r>
              <a:rPr sz="1550" spc="-10" dirty="0">
                <a:latin typeface="Carlito"/>
                <a:cs typeface="Carlito"/>
              </a:rPr>
              <a:t>записка;</a:t>
            </a:r>
            <a:endParaRPr sz="1550">
              <a:latin typeface="Carlito"/>
              <a:cs typeface="Carlito"/>
            </a:endParaRPr>
          </a:p>
          <a:p>
            <a:pPr marL="299085" indent="-287020">
              <a:lnSpc>
                <a:spcPts val="1855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550" spc="-10" dirty="0">
                <a:latin typeface="Carlito"/>
                <a:cs typeface="Carlito"/>
              </a:rPr>
              <a:t>планируемые</a:t>
            </a:r>
            <a:r>
              <a:rPr sz="1550" spc="-60" dirty="0">
                <a:latin typeface="Carlito"/>
                <a:cs typeface="Carlito"/>
              </a:rPr>
              <a:t> </a:t>
            </a:r>
            <a:r>
              <a:rPr sz="1550" spc="-20" dirty="0">
                <a:latin typeface="Carlito"/>
                <a:cs typeface="Carlito"/>
              </a:rPr>
              <a:t>результаты</a:t>
            </a:r>
            <a:endParaRPr sz="1550">
              <a:latin typeface="Carlito"/>
              <a:cs typeface="Carlito"/>
            </a:endParaRPr>
          </a:p>
          <a:p>
            <a:pPr marL="299085">
              <a:lnSpc>
                <a:spcPts val="1850"/>
              </a:lnSpc>
            </a:pPr>
            <a:r>
              <a:rPr sz="1550" spc="-5" dirty="0">
                <a:latin typeface="Carlito"/>
                <a:cs typeface="Carlito"/>
              </a:rPr>
              <a:t>освоения обучающимися</a:t>
            </a:r>
            <a:r>
              <a:rPr sz="1550" spc="210" dirty="0">
                <a:latin typeface="Carlito"/>
                <a:cs typeface="Carlito"/>
              </a:rPr>
              <a:t> </a:t>
            </a:r>
            <a:r>
              <a:rPr sz="1550" spc="-5" dirty="0">
                <a:latin typeface="Carlito"/>
                <a:cs typeface="Carlito"/>
              </a:rPr>
              <a:t>ФОП;</a:t>
            </a:r>
            <a:endParaRPr sz="1550">
              <a:latin typeface="Carlito"/>
              <a:cs typeface="Carlito"/>
            </a:endParaRPr>
          </a:p>
          <a:p>
            <a:pPr marL="299085" marR="231140" indent="-287020">
              <a:lnSpc>
                <a:spcPts val="1850"/>
              </a:lnSpc>
              <a:spcBef>
                <a:spcPts val="6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550" spc="-10" dirty="0">
                <a:latin typeface="Carlito"/>
                <a:cs typeface="Carlito"/>
              </a:rPr>
              <a:t>система </a:t>
            </a:r>
            <a:r>
              <a:rPr sz="1550" spc="-5" dirty="0">
                <a:latin typeface="Carlito"/>
                <a:cs typeface="Carlito"/>
              </a:rPr>
              <a:t>оценки </a:t>
            </a:r>
            <a:r>
              <a:rPr sz="1550" spc="-10" dirty="0">
                <a:latin typeface="Carlito"/>
                <a:cs typeface="Carlito"/>
              </a:rPr>
              <a:t>достижения  планируемых </a:t>
            </a:r>
            <a:r>
              <a:rPr sz="1550" spc="-20" dirty="0">
                <a:latin typeface="Carlito"/>
                <a:cs typeface="Carlito"/>
              </a:rPr>
              <a:t>результатов  </a:t>
            </a:r>
            <a:r>
              <a:rPr sz="1550" spc="-5" dirty="0">
                <a:latin typeface="Carlito"/>
                <a:cs typeface="Carlito"/>
              </a:rPr>
              <a:t>освоения</a:t>
            </a:r>
            <a:r>
              <a:rPr sz="1550" spc="305" dirty="0">
                <a:latin typeface="Carlito"/>
                <a:cs typeface="Carlito"/>
              </a:rPr>
              <a:t> </a:t>
            </a:r>
            <a:r>
              <a:rPr sz="1550" spc="-10" dirty="0">
                <a:latin typeface="Carlito"/>
                <a:cs typeface="Carlito"/>
              </a:rPr>
              <a:t>ФОП</a:t>
            </a:r>
            <a:endParaRPr sz="1550">
              <a:latin typeface="Carlito"/>
              <a:cs typeface="Carlito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7253985" y="1278382"/>
            <a:ext cx="3978275" cy="3305810"/>
            <a:chOff x="7253985" y="1278382"/>
            <a:chExt cx="3978275" cy="3305810"/>
          </a:xfrm>
        </p:grpSpPr>
        <p:sp>
          <p:nvSpPr>
            <p:cNvPr id="16" name="object 16"/>
            <p:cNvSpPr/>
            <p:nvPr/>
          </p:nvSpPr>
          <p:spPr>
            <a:xfrm>
              <a:off x="7260335" y="1284732"/>
              <a:ext cx="3965575" cy="3293110"/>
            </a:xfrm>
            <a:custGeom>
              <a:avLst/>
              <a:gdLst/>
              <a:ahLst/>
              <a:cxnLst/>
              <a:rect l="l" t="t" r="r" b="b"/>
              <a:pathLst>
                <a:path w="3965575" h="3293110">
                  <a:moveTo>
                    <a:pt x="3227070" y="0"/>
                  </a:moveTo>
                  <a:lnTo>
                    <a:pt x="738124" y="0"/>
                  </a:lnTo>
                  <a:lnTo>
                    <a:pt x="0" y="1646554"/>
                  </a:lnTo>
                  <a:lnTo>
                    <a:pt x="738124" y="3293109"/>
                  </a:lnTo>
                  <a:lnTo>
                    <a:pt x="3227070" y="3293109"/>
                  </a:lnTo>
                  <a:lnTo>
                    <a:pt x="3965321" y="1646554"/>
                  </a:lnTo>
                  <a:lnTo>
                    <a:pt x="322707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260335" y="1284732"/>
              <a:ext cx="3965575" cy="3293110"/>
            </a:xfrm>
            <a:custGeom>
              <a:avLst/>
              <a:gdLst/>
              <a:ahLst/>
              <a:cxnLst/>
              <a:rect l="l" t="t" r="r" b="b"/>
              <a:pathLst>
                <a:path w="3965575" h="3293110">
                  <a:moveTo>
                    <a:pt x="0" y="1646554"/>
                  </a:moveTo>
                  <a:lnTo>
                    <a:pt x="738124" y="0"/>
                  </a:lnTo>
                  <a:lnTo>
                    <a:pt x="3227070" y="0"/>
                  </a:lnTo>
                  <a:lnTo>
                    <a:pt x="3965321" y="1646554"/>
                  </a:lnTo>
                  <a:lnTo>
                    <a:pt x="3227070" y="3293109"/>
                  </a:lnTo>
                  <a:lnTo>
                    <a:pt x="738124" y="3293109"/>
                  </a:lnTo>
                  <a:lnTo>
                    <a:pt x="0" y="1646554"/>
                  </a:lnTo>
                  <a:close/>
                </a:path>
              </a:pathLst>
            </a:custGeom>
            <a:ln w="12192">
              <a:solidFill>
                <a:srgbClr val="416E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7702422" y="1465580"/>
            <a:ext cx="2950210" cy="23107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9865" algn="ctr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C00000"/>
                </a:solidFill>
                <a:latin typeface="Carlito"/>
                <a:cs typeface="Carlito"/>
              </a:rPr>
              <a:t>организационный</a:t>
            </a:r>
            <a:endParaRPr sz="2000">
              <a:latin typeface="Carlito"/>
              <a:cs typeface="Carlito"/>
            </a:endParaRPr>
          </a:p>
          <a:p>
            <a:pPr marL="189230" algn="ctr">
              <a:lnSpc>
                <a:spcPct val="100000"/>
              </a:lnSpc>
              <a:spcBef>
                <a:spcPts val="105"/>
              </a:spcBef>
            </a:pPr>
            <a:r>
              <a:rPr sz="2000" b="1" spc="-15" dirty="0">
                <a:solidFill>
                  <a:srgbClr val="C00000"/>
                </a:solidFill>
                <a:latin typeface="Carlito"/>
                <a:cs typeface="Carlito"/>
              </a:rPr>
              <a:t>раздел</a:t>
            </a:r>
            <a:endParaRPr sz="2000">
              <a:latin typeface="Carlito"/>
              <a:cs typeface="Carlito"/>
            </a:endParaRPr>
          </a:p>
          <a:p>
            <a:pPr marL="299085" indent="-287020">
              <a:lnSpc>
                <a:spcPts val="1855"/>
              </a:lnSpc>
              <a:spcBef>
                <a:spcPts val="114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550" spc="-10" dirty="0">
                <a:solidFill>
                  <a:srgbClr val="FF0000"/>
                </a:solidFill>
                <a:latin typeface="Carlito"/>
                <a:cs typeface="Carlito"/>
              </a:rPr>
              <a:t>федеральный </a:t>
            </a:r>
            <a:r>
              <a:rPr sz="1550" spc="-5" dirty="0">
                <a:solidFill>
                  <a:srgbClr val="FF0000"/>
                </a:solidFill>
                <a:latin typeface="Carlito"/>
                <a:cs typeface="Carlito"/>
              </a:rPr>
              <a:t>учебный</a:t>
            </a:r>
            <a:r>
              <a:rPr sz="1550" spc="-45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1550" spc="-5" dirty="0">
                <a:solidFill>
                  <a:srgbClr val="FF0000"/>
                </a:solidFill>
                <a:latin typeface="Carlito"/>
                <a:cs typeface="Carlito"/>
              </a:rPr>
              <a:t>план;</a:t>
            </a:r>
            <a:endParaRPr sz="1550">
              <a:latin typeface="Carlito"/>
              <a:cs typeface="Carlito"/>
            </a:endParaRPr>
          </a:p>
          <a:p>
            <a:pPr marL="299085" marR="5080" indent="-287020">
              <a:lnSpc>
                <a:spcPts val="1850"/>
              </a:lnSpc>
              <a:spcBef>
                <a:spcPts val="6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550" spc="-10" dirty="0">
                <a:solidFill>
                  <a:srgbClr val="FF0000"/>
                </a:solidFill>
                <a:latin typeface="Carlito"/>
                <a:cs typeface="Carlito"/>
              </a:rPr>
              <a:t>федеральный </a:t>
            </a:r>
            <a:r>
              <a:rPr sz="1550" spc="-5" dirty="0">
                <a:solidFill>
                  <a:srgbClr val="FF0000"/>
                </a:solidFill>
                <a:latin typeface="Carlito"/>
                <a:cs typeface="Carlito"/>
              </a:rPr>
              <a:t>план </a:t>
            </a:r>
            <a:r>
              <a:rPr sz="1550" spc="-10" dirty="0">
                <a:solidFill>
                  <a:srgbClr val="FF0000"/>
                </a:solidFill>
                <a:latin typeface="Carlito"/>
                <a:cs typeface="Carlito"/>
              </a:rPr>
              <a:t>внеурочной  деятельности;</a:t>
            </a:r>
            <a:endParaRPr sz="1550">
              <a:latin typeface="Carlito"/>
              <a:cs typeface="Carlito"/>
            </a:endParaRPr>
          </a:p>
          <a:p>
            <a:pPr marL="299085" indent="-287020">
              <a:lnSpc>
                <a:spcPts val="1789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550" spc="-10" dirty="0">
                <a:solidFill>
                  <a:srgbClr val="FF0000"/>
                </a:solidFill>
                <a:latin typeface="Carlito"/>
                <a:cs typeface="Carlito"/>
              </a:rPr>
              <a:t>федеральный</a:t>
            </a:r>
            <a:r>
              <a:rPr sz="1550" spc="-20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1550" spc="-10" dirty="0">
                <a:solidFill>
                  <a:srgbClr val="FF0000"/>
                </a:solidFill>
                <a:latin typeface="Carlito"/>
                <a:cs typeface="Carlito"/>
              </a:rPr>
              <a:t>календарный</a:t>
            </a:r>
            <a:endParaRPr sz="1550">
              <a:latin typeface="Carlito"/>
              <a:cs typeface="Carlito"/>
            </a:endParaRPr>
          </a:p>
          <a:p>
            <a:pPr marL="299085">
              <a:lnSpc>
                <a:spcPts val="1850"/>
              </a:lnSpc>
            </a:pPr>
            <a:r>
              <a:rPr sz="1550" spc="-5" dirty="0">
                <a:solidFill>
                  <a:srgbClr val="FF0000"/>
                </a:solidFill>
                <a:latin typeface="Carlito"/>
                <a:cs typeface="Carlito"/>
              </a:rPr>
              <a:t>учебный</a:t>
            </a:r>
            <a:r>
              <a:rPr sz="1550" spc="325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1550" dirty="0">
                <a:solidFill>
                  <a:srgbClr val="FF0000"/>
                </a:solidFill>
                <a:latin typeface="Carlito"/>
                <a:cs typeface="Carlito"/>
              </a:rPr>
              <a:t>график;</a:t>
            </a:r>
            <a:endParaRPr sz="1550">
              <a:latin typeface="Carlito"/>
              <a:cs typeface="Carlito"/>
            </a:endParaRPr>
          </a:p>
          <a:p>
            <a:pPr marL="299085" marR="210185" indent="-287020">
              <a:lnSpc>
                <a:spcPts val="1850"/>
              </a:lnSpc>
              <a:spcBef>
                <a:spcPts val="6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550" spc="-10" dirty="0">
                <a:solidFill>
                  <a:srgbClr val="FF0000"/>
                </a:solidFill>
                <a:latin typeface="Carlito"/>
                <a:cs typeface="Carlito"/>
              </a:rPr>
              <a:t>федеральный календарный  </a:t>
            </a:r>
            <a:r>
              <a:rPr sz="1550" spc="-5" dirty="0">
                <a:solidFill>
                  <a:srgbClr val="FF0000"/>
                </a:solidFill>
                <a:latin typeface="Carlito"/>
                <a:cs typeface="Carlito"/>
              </a:rPr>
              <a:t>план </a:t>
            </a:r>
            <a:r>
              <a:rPr sz="1550" spc="-10" dirty="0">
                <a:solidFill>
                  <a:srgbClr val="FF0000"/>
                </a:solidFill>
                <a:latin typeface="Carlito"/>
                <a:cs typeface="Carlito"/>
              </a:rPr>
              <a:t>воспитательной</a:t>
            </a:r>
            <a:r>
              <a:rPr sz="1550" spc="-40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1550" spc="-10" dirty="0">
                <a:solidFill>
                  <a:srgbClr val="FF0000"/>
                </a:solidFill>
                <a:latin typeface="Carlito"/>
                <a:cs typeface="Carlito"/>
              </a:rPr>
              <a:t>работы</a:t>
            </a:r>
            <a:endParaRPr sz="1550">
              <a:latin typeface="Carlito"/>
              <a:cs typeface="Carlito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500072" y="5385308"/>
            <a:ext cx="8634527" cy="346249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150" b="1" spc="10" dirty="0">
                <a:solidFill>
                  <a:srgbClr val="2E356C"/>
                </a:solidFill>
                <a:latin typeface="Carlito"/>
                <a:cs typeface="Carlito"/>
              </a:rPr>
              <a:t>ЕДИНСТВО </a:t>
            </a:r>
            <a:r>
              <a:rPr sz="2150" b="1" dirty="0">
                <a:solidFill>
                  <a:srgbClr val="2E356C"/>
                </a:solidFill>
                <a:latin typeface="Carlito"/>
                <a:cs typeface="Carlito"/>
              </a:rPr>
              <a:t>СОДЕРЖАНИЯ </a:t>
            </a:r>
            <a:r>
              <a:rPr sz="2150" b="1" spc="-5" dirty="0">
                <a:solidFill>
                  <a:srgbClr val="2E356C"/>
                </a:solidFill>
                <a:latin typeface="Carlito"/>
                <a:cs typeface="Carlito"/>
              </a:rPr>
              <a:t>ОБЩЕГО</a:t>
            </a:r>
            <a:r>
              <a:rPr sz="2150" b="1" spc="45" dirty="0">
                <a:solidFill>
                  <a:srgbClr val="2E356C"/>
                </a:solidFill>
                <a:latin typeface="Carlito"/>
                <a:cs typeface="Carlito"/>
              </a:rPr>
              <a:t> </a:t>
            </a:r>
            <a:r>
              <a:rPr sz="2150" b="1" spc="-5" dirty="0">
                <a:solidFill>
                  <a:srgbClr val="2E356C"/>
                </a:solidFill>
                <a:latin typeface="Carlito"/>
                <a:cs typeface="Carlito"/>
              </a:rPr>
              <a:t>ОБРАЗОВАНИЯ</a:t>
            </a:r>
            <a:endParaRPr sz="2150" dirty="0">
              <a:latin typeface="Carlito"/>
              <a:cs typeface="Carlito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3093211" y="129839"/>
            <a:ext cx="5379467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/>
              <a:t>ФОП </a:t>
            </a:r>
            <a:r>
              <a:rPr sz="2800" spc="-20" dirty="0"/>
              <a:t>НОО, </a:t>
            </a:r>
            <a:r>
              <a:rPr sz="2800" spc="-5" dirty="0"/>
              <a:t>ООО и</a:t>
            </a:r>
            <a:r>
              <a:rPr sz="2800" spc="-65" dirty="0"/>
              <a:t> </a:t>
            </a:r>
            <a:r>
              <a:rPr sz="2800" spc="-5" dirty="0"/>
              <a:t>СОО</a:t>
            </a:r>
            <a:endParaRPr sz="2800"/>
          </a:p>
        </p:txBody>
      </p:sp>
      <p:grpSp>
        <p:nvGrpSpPr>
          <p:cNvPr id="21" name="object 21"/>
          <p:cNvGrpSpPr/>
          <p:nvPr/>
        </p:nvGrpSpPr>
        <p:grpSpPr>
          <a:xfrm>
            <a:off x="0" y="0"/>
            <a:ext cx="12192000" cy="6809105"/>
            <a:chOff x="0" y="0"/>
            <a:chExt cx="12192000" cy="6809105"/>
          </a:xfrm>
        </p:grpSpPr>
        <p:sp>
          <p:nvSpPr>
            <p:cNvPr id="22" name="object 22"/>
            <p:cNvSpPr/>
            <p:nvPr/>
          </p:nvSpPr>
          <p:spPr>
            <a:xfrm>
              <a:off x="5439156" y="4244340"/>
              <a:ext cx="803148" cy="68275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0" y="4803647"/>
              <a:ext cx="890015" cy="64160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1582400" y="0"/>
              <a:ext cx="609600" cy="6809105"/>
            </a:xfrm>
            <a:custGeom>
              <a:avLst/>
              <a:gdLst/>
              <a:ahLst/>
              <a:cxnLst/>
              <a:rect l="l" t="t" r="r" b="b"/>
              <a:pathLst>
                <a:path w="609600" h="6809105">
                  <a:moveTo>
                    <a:pt x="609092" y="0"/>
                  </a:moveTo>
                  <a:lnTo>
                    <a:pt x="600836" y="0"/>
                  </a:lnTo>
                  <a:lnTo>
                    <a:pt x="0" y="3380994"/>
                  </a:lnTo>
                  <a:lnTo>
                    <a:pt x="609092" y="6809005"/>
                  </a:lnTo>
                  <a:lnTo>
                    <a:pt x="609092" y="0"/>
                  </a:lnTo>
                  <a:close/>
                </a:path>
              </a:pathLst>
            </a:custGeom>
            <a:solidFill>
              <a:srgbClr val="DCE6F0">
                <a:alpha val="6784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0764012" y="4736591"/>
              <a:ext cx="894588" cy="59893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058418" y="5074158"/>
              <a:ext cx="9538970" cy="0"/>
            </a:xfrm>
            <a:custGeom>
              <a:avLst/>
              <a:gdLst/>
              <a:ahLst/>
              <a:cxnLst/>
              <a:rect l="l" t="t" r="r" b="b"/>
              <a:pathLst>
                <a:path w="9538970">
                  <a:moveTo>
                    <a:pt x="0" y="0"/>
                  </a:moveTo>
                  <a:lnTo>
                    <a:pt x="9538462" y="0"/>
                  </a:lnTo>
                </a:path>
              </a:pathLst>
            </a:custGeom>
            <a:ln w="28956">
              <a:solidFill>
                <a:srgbClr val="5294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036819" y="5077967"/>
              <a:ext cx="1577340" cy="367030"/>
            </a:xfrm>
            <a:custGeom>
              <a:avLst/>
              <a:gdLst/>
              <a:ahLst/>
              <a:cxnLst/>
              <a:rect l="l" t="t" r="r" b="b"/>
              <a:pathLst>
                <a:path w="1577340" h="367029">
                  <a:moveTo>
                    <a:pt x="1577339" y="0"/>
                  </a:moveTo>
                  <a:lnTo>
                    <a:pt x="0" y="0"/>
                  </a:lnTo>
                  <a:lnTo>
                    <a:pt x="774445" y="366902"/>
                  </a:lnTo>
                  <a:lnTo>
                    <a:pt x="1577339" y="0"/>
                  </a:lnTo>
                  <a:close/>
                </a:path>
              </a:pathLst>
            </a:custGeom>
            <a:solidFill>
              <a:srgbClr val="5294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036819" y="5077967"/>
              <a:ext cx="1577340" cy="367030"/>
            </a:xfrm>
            <a:custGeom>
              <a:avLst/>
              <a:gdLst/>
              <a:ahLst/>
              <a:cxnLst/>
              <a:rect l="l" t="t" r="r" b="b"/>
              <a:pathLst>
                <a:path w="1577340" h="367029">
                  <a:moveTo>
                    <a:pt x="1577339" y="0"/>
                  </a:moveTo>
                  <a:lnTo>
                    <a:pt x="774445" y="366902"/>
                  </a:lnTo>
                  <a:lnTo>
                    <a:pt x="0" y="0"/>
                  </a:lnTo>
                  <a:lnTo>
                    <a:pt x="1577339" y="0"/>
                  </a:lnTo>
                  <a:close/>
                </a:path>
              </a:pathLst>
            </a:custGeom>
            <a:ln w="12191">
              <a:solidFill>
                <a:srgbClr val="5294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285750" y="5782597"/>
            <a:ext cx="1907336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latin typeface="Carlito"/>
                <a:cs typeface="Carlito"/>
              </a:rPr>
              <a:t>ч.6.1. ст.12</a:t>
            </a:r>
            <a:r>
              <a:rPr sz="1100" b="1" spc="-50" dirty="0">
                <a:latin typeface="Carlito"/>
                <a:cs typeface="Carlito"/>
              </a:rPr>
              <a:t> </a:t>
            </a:r>
            <a:r>
              <a:rPr sz="1100" b="1" dirty="0">
                <a:latin typeface="Carlito"/>
                <a:cs typeface="Carlito"/>
              </a:rPr>
              <a:t>273-ФЗ</a:t>
            </a:r>
            <a:endParaRPr sz="1100" dirty="0">
              <a:latin typeface="Carlito"/>
              <a:cs typeface="Carlito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32092" y="6079295"/>
            <a:ext cx="11807508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Times New Roman" pitchFamily="18" charset="0"/>
                <a:cs typeface="Times New Roman" pitchFamily="18" charset="0"/>
              </a:rPr>
              <a:t>Организации, осуществляющие образовательную деятельность </a:t>
            </a:r>
            <a:r>
              <a:rPr sz="1200" spc="-10" dirty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sz="1200" dirty="0">
                <a:latin typeface="Times New Roman" pitchFamily="18" charset="0"/>
                <a:cs typeface="Times New Roman" pitchFamily="18" charset="0"/>
              </a:rPr>
              <a:t>имеющим </a:t>
            </a:r>
            <a:r>
              <a:rPr sz="1200" spc="-5" dirty="0">
                <a:latin typeface="Times New Roman" pitchFamily="18" charset="0"/>
                <a:cs typeface="Times New Roman" pitchFamily="18" charset="0"/>
              </a:rPr>
              <a:t>государственную </a:t>
            </a:r>
            <a:r>
              <a:rPr sz="1200" dirty="0">
                <a:latin typeface="Times New Roman" pitchFamily="18" charset="0"/>
                <a:cs typeface="Times New Roman" pitchFamily="18" charset="0"/>
              </a:rPr>
              <a:t>аккредитацию </a:t>
            </a:r>
            <a:r>
              <a:rPr sz="1200" spc="-5" dirty="0">
                <a:latin typeface="Times New Roman" pitchFamily="18" charset="0"/>
                <a:cs typeface="Times New Roman" pitchFamily="18" charset="0"/>
              </a:rPr>
              <a:t>образовательным программам начального </a:t>
            </a:r>
            <a:r>
              <a:rPr sz="1200" dirty="0">
                <a:latin typeface="Times New Roman" pitchFamily="18" charset="0"/>
                <a:cs typeface="Times New Roman" pitchFamily="18" charset="0"/>
              </a:rPr>
              <a:t>общего, </a:t>
            </a:r>
            <a:r>
              <a:rPr sz="1200" spc="-5" dirty="0">
                <a:latin typeface="Times New Roman" pitchFamily="18" charset="0"/>
                <a:cs typeface="Times New Roman" pitchFamily="18" charset="0"/>
              </a:rPr>
              <a:t>основного общего,  среднего общего образования, разрабатывают образовательные программы </a:t>
            </a:r>
            <a:r>
              <a:rPr sz="12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sz="1200" spc="-5" dirty="0">
                <a:latin typeface="Times New Roman" pitchFamily="18" charset="0"/>
                <a:cs typeface="Times New Roman" pitchFamily="18" charset="0"/>
              </a:rPr>
              <a:t>соответствии </a:t>
            </a:r>
            <a:r>
              <a:rPr sz="1200" dirty="0">
                <a:latin typeface="Times New Roman" pitchFamily="18" charset="0"/>
                <a:cs typeface="Times New Roman" pitchFamily="18" charset="0"/>
              </a:rPr>
              <a:t>с </a:t>
            </a:r>
            <a:r>
              <a:rPr sz="1200" spc="-5" dirty="0">
                <a:latin typeface="Times New Roman" pitchFamily="18" charset="0"/>
                <a:cs typeface="Times New Roman" pitchFamily="18" charset="0"/>
              </a:rPr>
              <a:t>федеральными государственными образовательными стандартами </a:t>
            </a:r>
            <a:r>
              <a:rPr sz="12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sz="1200" spc="-5" dirty="0">
                <a:latin typeface="Times New Roman" pitchFamily="18" charset="0"/>
                <a:cs typeface="Times New Roman" pitchFamily="18" charset="0"/>
              </a:rPr>
              <a:t>соответствующими  федеральными основными общеобразовательными программами. Содержание </a:t>
            </a:r>
            <a:r>
              <a:rPr sz="1200" dirty="0">
                <a:latin typeface="Times New Roman" pitchFamily="18" charset="0"/>
                <a:cs typeface="Times New Roman" pitchFamily="18" charset="0"/>
              </a:rPr>
              <a:t>и планируемые </a:t>
            </a:r>
            <a:r>
              <a:rPr sz="1200" spc="-5" dirty="0">
                <a:latin typeface="Times New Roman" pitchFamily="18" charset="0"/>
                <a:cs typeface="Times New Roman" pitchFamily="18" charset="0"/>
              </a:rPr>
              <a:t>результаты разработанных образовательными организациями образовательных  </a:t>
            </a:r>
            <a:r>
              <a:rPr sz="1200" dirty="0">
                <a:latin typeface="Times New Roman" pitchFamily="18" charset="0"/>
                <a:cs typeface="Times New Roman" pitchFamily="18" charset="0"/>
              </a:rPr>
              <a:t>программ</a:t>
            </a:r>
            <a:r>
              <a:rPr sz="1200" spc="-3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200" spc="-5" dirty="0">
                <a:latin typeface="Times New Roman" pitchFamily="18" charset="0"/>
                <a:cs typeface="Times New Roman" pitchFamily="18" charset="0"/>
              </a:rPr>
              <a:t>должны</a:t>
            </a:r>
            <a:r>
              <a:rPr sz="1200" dirty="0">
                <a:latin typeface="Times New Roman" pitchFamily="18" charset="0"/>
                <a:cs typeface="Times New Roman" pitchFamily="18" charset="0"/>
              </a:rPr>
              <a:t> быть</a:t>
            </a:r>
            <a:r>
              <a:rPr sz="1200" spc="-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200" spc="-5" dirty="0">
                <a:latin typeface="Times New Roman" pitchFamily="18" charset="0"/>
                <a:cs typeface="Times New Roman" pitchFamily="18" charset="0"/>
              </a:rPr>
              <a:t>не</a:t>
            </a:r>
            <a:r>
              <a:rPr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200" spc="-5" dirty="0">
                <a:latin typeface="Times New Roman" pitchFamily="18" charset="0"/>
                <a:cs typeface="Times New Roman" pitchFamily="18" charset="0"/>
              </a:rPr>
              <a:t>ниже</a:t>
            </a:r>
            <a:r>
              <a:rPr sz="1200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200" dirty="0">
                <a:latin typeface="Times New Roman" pitchFamily="18" charset="0"/>
                <a:cs typeface="Times New Roman" pitchFamily="18" charset="0"/>
              </a:rPr>
              <a:t>соответствующих</a:t>
            </a:r>
            <a:r>
              <a:rPr sz="1200" spc="-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200" dirty="0">
                <a:latin typeface="Times New Roman" pitchFamily="18" charset="0"/>
                <a:cs typeface="Times New Roman" pitchFamily="18" charset="0"/>
              </a:rPr>
              <a:t>содержания</a:t>
            </a:r>
            <a:r>
              <a:rPr sz="1200" spc="-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200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sz="1200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200" spc="-5" dirty="0">
                <a:latin typeface="Times New Roman" pitchFamily="18" charset="0"/>
                <a:cs typeface="Times New Roman" pitchFamily="18" charset="0"/>
              </a:rPr>
              <a:t>планируемых</a:t>
            </a:r>
            <a:r>
              <a:rPr sz="1200" spc="-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200" spc="-5" dirty="0">
                <a:latin typeface="Times New Roman" pitchFamily="18" charset="0"/>
                <a:cs typeface="Times New Roman" pitchFamily="18" charset="0"/>
              </a:rPr>
              <a:t>результатов</a:t>
            </a:r>
            <a:r>
              <a:rPr sz="1200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200" spc="-5" dirty="0">
                <a:latin typeface="Times New Roman" pitchFamily="18" charset="0"/>
                <a:cs typeface="Times New Roman" pitchFamily="18" charset="0"/>
              </a:rPr>
              <a:t>федеральных</a:t>
            </a:r>
            <a:r>
              <a:rPr sz="1200" spc="-3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200" dirty="0">
                <a:latin typeface="Times New Roman" pitchFamily="18" charset="0"/>
                <a:cs typeface="Times New Roman" pitchFamily="18" charset="0"/>
              </a:rPr>
              <a:t>основных</a:t>
            </a:r>
            <a:r>
              <a:rPr sz="1200" spc="-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200" spc="-5" dirty="0">
                <a:latin typeface="Times New Roman" pitchFamily="18" charset="0"/>
                <a:cs typeface="Times New Roman" pitchFamily="18" charset="0"/>
              </a:rPr>
              <a:t>общеобразовательных</a:t>
            </a:r>
            <a:r>
              <a:rPr sz="1200" spc="-3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200" spc="-5" dirty="0">
                <a:latin typeface="Times New Roman" pitchFamily="18" charset="0"/>
                <a:cs typeface="Times New Roman" pitchFamily="18" charset="0"/>
              </a:rPr>
              <a:t>программ.</a:t>
            </a:r>
            <a:endParaRPr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984928" y="289496"/>
            <a:ext cx="1096010" cy="932815"/>
            <a:chOff x="10984928" y="289496"/>
            <a:chExt cx="1096010" cy="932815"/>
          </a:xfrm>
        </p:grpSpPr>
        <p:sp>
          <p:nvSpPr>
            <p:cNvPr id="3" name="object 3"/>
            <p:cNvSpPr/>
            <p:nvPr/>
          </p:nvSpPr>
          <p:spPr>
            <a:xfrm>
              <a:off x="11309604" y="387096"/>
              <a:ext cx="464820" cy="39014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997946" y="302514"/>
              <a:ext cx="1069975" cy="906780"/>
            </a:xfrm>
            <a:custGeom>
              <a:avLst/>
              <a:gdLst/>
              <a:ahLst/>
              <a:cxnLst/>
              <a:rect l="l" t="t" r="r" b="b"/>
              <a:pathLst>
                <a:path w="1069975" h="906780">
                  <a:moveTo>
                    <a:pt x="1069848" y="0"/>
                  </a:moveTo>
                  <a:lnTo>
                    <a:pt x="0" y="0"/>
                  </a:lnTo>
                  <a:lnTo>
                    <a:pt x="0" y="906779"/>
                  </a:lnTo>
                  <a:lnTo>
                    <a:pt x="1069848" y="906779"/>
                  </a:lnTo>
                  <a:lnTo>
                    <a:pt x="10698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997946" y="302514"/>
              <a:ext cx="1069975" cy="906780"/>
            </a:xfrm>
            <a:custGeom>
              <a:avLst/>
              <a:gdLst/>
              <a:ahLst/>
              <a:cxnLst/>
              <a:rect l="l" t="t" r="r" b="b"/>
              <a:pathLst>
                <a:path w="1069975" h="906780">
                  <a:moveTo>
                    <a:pt x="0" y="906779"/>
                  </a:moveTo>
                  <a:lnTo>
                    <a:pt x="1069848" y="906779"/>
                  </a:lnTo>
                  <a:lnTo>
                    <a:pt x="1069848" y="0"/>
                  </a:lnTo>
                  <a:lnTo>
                    <a:pt x="0" y="0"/>
                  </a:lnTo>
                  <a:lnTo>
                    <a:pt x="0" y="906779"/>
                  </a:lnTo>
                  <a:close/>
                </a:path>
              </a:pathLst>
            </a:custGeom>
            <a:ln w="2590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66165" y="188213"/>
            <a:ext cx="9270213" cy="39395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ФОП </a:t>
            </a:r>
            <a:r>
              <a:rPr sz="2400" spc="-20" dirty="0"/>
              <a:t>НОО, ООО,</a:t>
            </a:r>
            <a:r>
              <a:rPr sz="2400" spc="-30" dirty="0"/>
              <a:t> </a:t>
            </a:r>
            <a:r>
              <a:rPr sz="2400" spc="-5" dirty="0"/>
              <a:t>СОО</a:t>
            </a:r>
            <a:endParaRPr sz="2400"/>
          </a:p>
        </p:txBody>
      </p:sp>
      <p:sp>
        <p:nvSpPr>
          <p:cNvPr id="7" name="object 7"/>
          <p:cNvSpPr txBox="1"/>
          <p:nvPr/>
        </p:nvSpPr>
        <p:spPr>
          <a:xfrm>
            <a:off x="85293" y="843920"/>
            <a:ext cx="6368085" cy="677108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150" b="1" spc="-25" dirty="0">
                <a:solidFill>
                  <a:srgbClr val="538ED3"/>
                </a:solidFill>
                <a:latin typeface="Carlito"/>
                <a:cs typeface="Carlito"/>
              </a:rPr>
              <a:t>ФЕДЕРАЛЬНЫЙ </a:t>
            </a:r>
            <a:r>
              <a:rPr sz="2150" b="1" spc="10" dirty="0">
                <a:solidFill>
                  <a:srgbClr val="538ED3"/>
                </a:solidFill>
                <a:latin typeface="Carlito"/>
                <a:cs typeface="Carlito"/>
              </a:rPr>
              <a:t>КАЛЕНДАРНЫЙ </a:t>
            </a:r>
            <a:r>
              <a:rPr sz="2150" b="1" spc="5" dirty="0">
                <a:solidFill>
                  <a:srgbClr val="538ED3"/>
                </a:solidFill>
                <a:latin typeface="Carlito"/>
                <a:cs typeface="Carlito"/>
              </a:rPr>
              <a:t>УЧЕБНЫЙ</a:t>
            </a:r>
            <a:r>
              <a:rPr sz="2150" b="1" spc="-5" dirty="0">
                <a:solidFill>
                  <a:srgbClr val="538ED3"/>
                </a:solidFill>
                <a:latin typeface="Carlito"/>
                <a:cs typeface="Carlito"/>
              </a:rPr>
              <a:t> </a:t>
            </a:r>
            <a:r>
              <a:rPr sz="2150" b="1" spc="-65" dirty="0">
                <a:solidFill>
                  <a:srgbClr val="538ED3"/>
                </a:solidFill>
                <a:latin typeface="Carlito"/>
                <a:cs typeface="Carlito"/>
              </a:rPr>
              <a:t>ГРАФИК</a:t>
            </a:r>
            <a:endParaRPr sz="2150" dirty="0">
              <a:latin typeface="Carlito"/>
              <a:cs typeface="Carlito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453378" y="1210055"/>
            <a:ext cx="650875" cy="114300"/>
          </a:xfrm>
          <a:custGeom>
            <a:avLst/>
            <a:gdLst/>
            <a:ahLst/>
            <a:cxnLst/>
            <a:rect l="l" t="t" r="r" b="b"/>
            <a:pathLst>
              <a:path w="650875" h="114300">
                <a:moveTo>
                  <a:pt x="38100" y="38100"/>
                </a:moveTo>
                <a:lnTo>
                  <a:pt x="0" y="38100"/>
                </a:lnTo>
                <a:lnTo>
                  <a:pt x="0" y="76200"/>
                </a:lnTo>
                <a:lnTo>
                  <a:pt x="38100" y="76200"/>
                </a:lnTo>
                <a:lnTo>
                  <a:pt x="38100" y="38100"/>
                </a:lnTo>
                <a:close/>
              </a:path>
              <a:path w="650875" h="114300">
                <a:moveTo>
                  <a:pt x="114300" y="38100"/>
                </a:moveTo>
                <a:lnTo>
                  <a:pt x="76200" y="38100"/>
                </a:lnTo>
                <a:lnTo>
                  <a:pt x="76200" y="76200"/>
                </a:lnTo>
                <a:lnTo>
                  <a:pt x="114300" y="76200"/>
                </a:lnTo>
                <a:lnTo>
                  <a:pt x="114300" y="38100"/>
                </a:lnTo>
                <a:close/>
              </a:path>
              <a:path w="650875" h="114300">
                <a:moveTo>
                  <a:pt x="190500" y="38100"/>
                </a:moveTo>
                <a:lnTo>
                  <a:pt x="152400" y="38100"/>
                </a:lnTo>
                <a:lnTo>
                  <a:pt x="152400" y="76200"/>
                </a:lnTo>
                <a:lnTo>
                  <a:pt x="190500" y="76200"/>
                </a:lnTo>
                <a:lnTo>
                  <a:pt x="190500" y="38100"/>
                </a:lnTo>
                <a:close/>
              </a:path>
              <a:path w="650875" h="114300">
                <a:moveTo>
                  <a:pt x="266700" y="38100"/>
                </a:moveTo>
                <a:lnTo>
                  <a:pt x="228600" y="38100"/>
                </a:lnTo>
                <a:lnTo>
                  <a:pt x="228600" y="76200"/>
                </a:lnTo>
                <a:lnTo>
                  <a:pt x="266700" y="76200"/>
                </a:lnTo>
                <a:lnTo>
                  <a:pt x="266700" y="38100"/>
                </a:lnTo>
                <a:close/>
              </a:path>
              <a:path w="650875" h="114300">
                <a:moveTo>
                  <a:pt x="342900" y="38100"/>
                </a:moveTo>
                <a:lnTo>
                  <a:pt x="304800" y="38100"/>
                </a:lnTo>
                <a:lnTo>
                  <a:pt x="304800" y="76200"/>
                </a:lnTo>
                <a:lnTo>
                  <a:pt x="342900" y="76200"/>
                </a:lnTo>
                <a:lnTo>
                  <a:pt x="342900" y="38100"/>
                </a:lnTo>
                <a:close/>
              </a:path>
              <a:path w="650875" h="114300">
                <a:moveTo>
                  <a:pt x="419100" y="38100"/>
                </a:moveTo>
                <a:lnTo>
                  <a:pt x="381000" y="38100"/>
                </a:lnTo>
                <a:lnTo>
                  <a:pt x="381000" y="76200"/>
                </a:lnTo>
                <a:lnTo>
                  <a:pt x="419100" y="76200"/>
                </a:lnTo>
                <a:lnTo>
                  <a:pt x="419100" y="38100"/>
                </a:lnTo>
                <a:close/>
              </a:path>
              <a:path w="650875" h="114300">
                <a:moveTo>
                  <a:pt x="495300" y="38100"/>
                </a:moveTo>
                <a:lnTo>
                  <a:pt x="457200" y="38100"/>
                </a:lnTo>
                <a:lnTo>
                  <a:pt x="457200" y="76200"/>
                </a:lnTo>
                <a:lnTo>
                  <a:pt x="495300" y="76200"/>
                </a:lnTo>
                <a:lnTo>
                  <a:pt x="495300" y="38100"/>
                </a:lnTo>
                <a:close/>
              </a:path>
              <a:path w="650875" h="114300">
                <a:moveTo>
                  <a:pt x="536448" y="0"/>
                </a:moveTo>
                <a:lnTo>
                  <a:pt x="536448" y="114300"/>
                </a:lnTo>
                <a:lnTo>
                  <a:pt x="612648" y="76200"/>
                </a:lnTo>
                <a:lnTo>
                  <a:pt x="555498" y="76200"/>
                </a:lnTo>
                <a:lnTo>
                  <a:pt x="555498" y="38100"/>
                </a:lnTo>
                <a:lnTo>
                  <a:pt x="612648" y="38100"/>
                </a:lnTo>
                <a:lnTo>
                  <a:pt x="536448" y="0"/>
                </a:lnTo>
                <a:close/>
              </a:path>
              <a:path w="650875" h="114300">
                <a:moveTo>
                  <a:pt x="536448" y="38100"/>
                </a:moveTo>
                <a:lnTo>
                  <a:pt x="533400" y="38100"/>
                </a:lnTo>
                <a:lnTo>
                  <a:pt x="533400" y="76200"/>
                </a:lnTo>
                <a:lnTo>
                  <a:pt x="536448" y="76200"/>
                </a:lnTo>
                <a:lnTo>
                  <a:pt x="536448" y="38100"/>
                </a:lnTo>
                <a:close/>
              </a:path>
              <a:path w="650875" h="114300">
                <a:moveTo>
                  <a:pt x="612648" y="38100"/>
                </a:moveTo>
                <a:lnTo>
                  <a:pt x="555498" y="38100"/>
                </a:lnTo>
                <a:lnTo>
                  <a:pt x="555498" y="76200"/>
                </a:lnTo>
                <a:lnTo>
                  <a:pt x="612648" y="76200"/>
                </a:lnTo>
                <a:lnTo>
                  <a:pt x="650748" y="57150"/>
                </a:lnTo>
                <a:lnTo>
                  <a:pt x="612648" y="38100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395464" y="1057783"/>
            <a:ext cx="4481830" cy="3568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150" b="1" spc="10" dirty="0">
                <a:solidFill>
                  <a:srgbClr val="538ED3"/>
                </a:solidFill>
                <a:latin typeface="Carlito"/>
                <a:cs typeface="Carlito"/>
              </a:rPr>
              <a:t>КАЛЕНДАРНЫЙ </a:t>
            </a:r>
            <a:r>
              <a:rPr sz="2150" b="1" spc="5" dirty="0">
                <a:solidFill>
                  <a:srgbClr val="538ED3"/>
                </a:solidFill>
                <a:latin typeface="Carlito"/>
                <a:cs typeface="Carlito"/>
              </a:rPr>
              <a:t>УЧЕБНЫЙ </a:t>
            </a:r>
            <a:r>
              <a:rPr sz="2150" b="1" spc="-65" dirty="0">
                <a:solidFill>
                  <a:srgbClr val="538ED3"/>
                </a:solidFill>
                <a:latin typeface="Carlito"/>
                <a:cs typeface="Carlito"/>
              </a:rPr>
              <a:t>ГРАФИК</a:t>
            </a:r>
            <a:r>
              <a:rPr sz="2150" b="1" spc="-150" dirty="0">
                <a:solidFill>
                  <a:srgbClr val="538ED3"/>
                </a:solidFill>
                <a:latin typeface="Carlito"/>
                <a:cs typeface="Carlito"/>
              </a:rPr>
              <a:t> </a:t>
            </a:r>
            <a:r>
              <a:rPr sz="2150" b="1" spc="-40" dirty="0">
                <a:solidFill>
                  <a:srgbClr val="538ED3"/>
                </a:solidFill>
                <a:latin typeface="Carlito"/>
                <a:cs typeface="Carlito"/>
              </a:rPr>
              <a:t>ОУ</a:t>
            </a:r>
            <a:endParaRPr sz="2150">
              <a:latin typeface="Carlito"/>
              <a:cs typeface="Carlito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182739" y="1699716"/>
            <a:ext cx="4787900" cy="2495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5" dirty="0">
                <a:latin typeface="Carlito"/>
                <a:cs typeface="Carlito"/>
              </a:rPr>
              <a:t>Даты начала </a:t>
            </a:r>
            <a:r>
              <a:rPr sz="1800" dirty="0">
                <a:latin typeface="Carlito"/>
                <a:cs typeface="Carlito"/>
              </a:rPr>
              <a:t>и </a:t>
            </a:r>
            <a:r>
              <a:rPr sz="1800" spc="-5" dirty="0">
                <a:latin typeface="Carlito"/>
                <a:cs typeface="Carlito"/>
              </a:rPr>
              <a:t>окончания учебного</a:t>
            </a:r>
            <a:r>
              <a:rPr sz="1800" spc="40" dirty="0">
                <a:latin typeface="Carlito"/>
                <a:cs typeface="Carlito"/>
              </a:rPr>
              <a:t> </a:t>
            </a:r>
            <a:r>
              <a:rPr sz="1800" spc="-25" dirty="0">
                <a:latin typeface="Carlito"/>
                <a:cs typeface="Carlito"/>
              </a:rPr>
              <a:t>года</a:t>
            </a:r>
            <a:endParaRPr sz="1800">
              <a:latin typeface="Carlito"/>
              <a:cs typeface="Carlito"/>
            </a:endParaRPr>
          </a:p>
          <a:p>
            <a:pPr marL="299085" indent="-28702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10" dirty="0">
                <a:latin typeface="Carlito"/>
                <a:cs typeface="Carlito"/>
              </a:rPr>
              <a:t>Продолжительность </a:t>
            </a:r>
            <a:r>
              <a:rPr sz="1800" spc="-5" dirty="0">
                <a:latin typeface="Carlito"/>
                <a:cs typeface="Carlito"/>
              </a:rPr>
              <a:t>учебного</a:t>
            </a:r>
            <a:r>
              <a:rPr sz="1800" spc="30" dirty="0">
                <a:latin typeface="Carlito"/>
                <a:cs typeface="Carlito"/>
              </a:rPr>
              <a:t> </a:t>
            </a:r>
            <a:r>
              <a:rPr sz="1800" spc="-25" dirty="0">
                <a:latin typeface="Carlito"/>
                <a:cs typeface="Carlito"/>
              </a:rPr>
              <a:t>года</a:t>
            </a:r>
            <a:endParaRPr sz="1800">
              <a:latin typeface="Carlito"/>
              <a:cs typeface="Carlito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10" dirty="0">
                <a:latin typeface="Carlito"/>
                <a:cs typeface="Carlito"/>
              </a:rPr>
              <a:t>Продолжительность </a:t>
            </a:r>
            <a:r>
              <a:rPr sz="1800" dirty="0">
                <a:latin typeface="Carlito"/>
                <a:cs typeface="Carlito"/>
              </a:rPr>
              <a:t>учебной</a:t>
            </a:r>
            <a:r>
              <a:rPr sz="1800" spc="15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недели</a:t>
            </a:r>
            <a:endParaRPr sz="1800">
              <a:latin typeface="Carlito"/>
              <a:cs typeface="Carlito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10" dirty="0">
                <a:latin typeface="Carlito"/>
                <a:cs typeface="Carlito"/>
              </a:rPr>
              <a:t>Продолжительность </a:t>
            </a:r>
            <a:r>
              <a:rPr sz="1800" dirty="0">
                <a:latin typeface="Carlito"/>
                <a:cs typeface="Carlito"/>
              </a:rPr>
              <a:t>учебных</a:t>
            </a:r>
            <a:r>
              <a:rPr sz="1800" spc="5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периодов</a:t>
            </a:r>
            <a:endParaRPr sz="1800">
              <a:latin typeface="Carlito"/>
              <a:cs typeface="Carlito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5" dirty="0">
                <a:latin typeface="Carlito"/>
                <a:cs typeface="Carlito"/>
              </a:rPr>
              <a:t>Сроки </a:t>
            </a:r>
            <a:r>
              <a:rPr sz="1800" dirty="0">
                <a:latin typeface="Carlito"/>
                <a:cs typeface="Carlito"/>
              </a:rPr>
              <a:t>и </a:t>
            </a:r>
            <a:r>
              <a:rPr sz="1800" spc="-10" dirty="0">
                <a:latin typeface="Carlito"/>
                <a:cs typeface="Carlito"/>
              </a:rPr>
              <a:t>продолжительность</a:t>
            </a:r>
            <a:r>
              <a:rPr sz="1800" spc="5" dirty="0">
                <a:latin typeface="Carlito"/>
                <a:cs typeface="Carlito"/>
              </a:rPr>
              <a:t> </a:t>
            </a:r>
            <a:r>
              <a:rPr sz="1800" spc="-15" dirty="0">
                <a:latin typeface="Carlito"/>
                <a:cs typeface="Carlito"/>
              </a:rPr>
              <a:t>каникул</a:t>
            </a:r>
            <a:endParaRPr sz="1800">
              <a:latin typeface="Carlito"/>
              <a:cs typeface="Carlito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10" dirty="0">
                <a:latin typeface="Carlito"/>
                <a:cs typeface="Carlito"/>
              </a:rPr>
              <a:t>Продолжительность</a:t>
            </a:r>
            <a:r>
              <a:rPr sz="1800" spc="-5" dirty="0">
                <a:latin typeface="Carlito"/>
                <a:cs typeface="Carlito"/>
              </a:rPr>
              <a:t> урока</a:t>
            </a:r>
            <a:endParaRPr sz="1800">
              <a:latin typeface="Carlito"/>
              <a:cs typeface="Carlito"/>
            </a:endParaRPr>
          </a:p>
          <a:p>
            <a:pPr marL="274320" marR="5080" indent="-262255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10" dirty="0">
                <a:latin typeface="Carlito"/>
                <a:cs typeface="Carlito"/>
              </a:rPr>
              <a:t>Продолжительность </a:t>
            </a:r>
            <a:r>
              <a:rPr sz="1800" spc="-5" dirty="0">
                <a:latin typeface="Carlito"/>
                <a:cs typeface="Carlito"/>
              </a:rPr>
              <a:t>перемен </a:t>
            </a:r>
            <a:r>
              <a:rPr sz="1800" spc="-10" dirty="0">
                <a:latin typeface="Carlito"/>
                <a:cs typeface="Carlito"/>
              </a:rPr>
              <a:t>между </a:t>
            </a:r>
            <a:r>
              <a:rPr sz="1800" spc="-5" dirty="0">
                <a:latin typeface="Carlito"/>
                <a:cs typeface="Carlito"/>
              </a:rPr>
              <a:t>уроками  (расписание</a:t>
            </a:r>
            <a:r>
              <a:rPr sz="1800" spc="30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звонков)</a:t>
            </a:r>
            <a:endParaRPr sz="1800">
              <a:latin typeface="Carlito"/>
              <a:cs typeface="Carlito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5" dirty="0">
                <a:latin typeface="Carlito"/>
                <a:cs typeface="Carlito"/>
              </a:rPr>
              <a:t>Время </a:t>
            </a:r>
            <a:r>
              <a:rPr sz="1800" dirty="0">
                <a:latin typeface="Carlito"/>
                <a:cs typeface="Carlito"/>
              </a:rPr>
              <a:t>начала и </a:t>
            </a:r>
            <a:r>
              <a:rPr sz="1800" spc="-10" dirty="0">
                <a:latin typeface="Carlito"/>
                <a:cs typeface="Carlito"/>
              </a:rPr>
              <a:t>окончания </a:t>
            </a:r>
            <a:r>
              <a:rPr sz="1800" dirty="0">
                <a:latin typeface="Carlito"/>
                <a:cs typeface="Carlito"/>
              </a:rPr>
              <a:t>учебных</a:t>
            </a:r>
            <a:r>
              <a:rPr sz="1800" spc="15" dirty="0">
                <a:latin typeface="Carlito"/>
                <a:cs typeface="Carlito"/>
              </a:rPr>
              <a:t> </a:t>
            </a:r>
            <a:r>
              <a:rPr sz="1800" spc="-5" dirty="0">
                <a:latin typeface="Carlito"/>
                <a:cs typeface="Carlito"/>
              </a:rPr>
              <a:t>занятий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85750" y="870966"/>
            <a:ext cx="10994390" cy="635"/>
          </a:xfrm>
          <a:custGeom>
            <a:avLst/>
            <a:gdLst/>
            <a:ahLst/>
            <a:cxnLst/>
            <a:rect l="l" t="t" r="r" b="b"/>
            <a:pathLst>
              <a:path w="10994390" h="634">
                <a:moveTo>
                  <a:pt x="0" y="0"/>
                </a:moveTo>
                <a:lnTo>
                  <a:pt x="10994136" y="254"/>
                </a:lnTo>
              </a:path>
            </a:pathLst>
          </a:custGeom>
          <a:ln w="38100">
            <a:solidFill>
              <a:srgbClr val="94B3D6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755130" y="1440941"/>
            <a:ext cx="69850" cy="4802505"/>
          </a:xfrm>
          <a:custGeom>
            <a:avLst/>
            <a:gdLst/>
            <a:ahLst/>
            <a:cxnLst/>
            <a:rect l="l" t="t" r="r" b="b"/>
            <a:pathLst>
              <a:path w="69850" h="4802505">
                <a:moveTo>
                  <a:pt x="0" y="0"/>
                </a:moveTo>
                <a:lnTo>
                  <a:pt x="69342" y="4802124"/>
                </a:lnTo>
              </a:path>
            </a:pathLst>
          </a:custGeom>
          <a:ln w="38100">
            <a:solidFill>
              <a:srgbClr val="94B3D6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85115" y="1521028"/>
            <a:ext cx="4763770" cy="11336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800" b="1" spc="-25" dirty="0">
                <a:solidFill>
                  <a:srgbClr val="006FC0"/>
                </a:solidFill>
                <a:latin typeface="Carlito"/>
                <a:cs typeface="Carlito"/>
              </a:rPr>
              <a:t>Организация </a:t>
            </a:r>
            <a:r>
              <a:rPr sz="1800" b="1" spc="-30" dirty="0">
                <a:solidFill>
                  <a:srgbClr val="006FC0"/>
                </a:solidFill>
                <a:latin typeface="Carlito"/>
                <a:cs typeface="Carlito"/>
              </a:rPr>
              <a:t>образовательной </a:t>
            </a:r>
            <a:r>
              <a:rPr sz="1800" b="1" spc="-20" dirty="0" err="1">
                <a:solidFill>
                  <a:srgbClr val="006FC0"/>
                </a:solidFill>
                <a:latin typeface="Carlito"/>
                <a:cs typeface="Carlito"/>
              </a:rPr>
              <a:t>деятельности</a:t>
            </a:r>
            <a:r>
              <a:rPr sz="1800" b="1" spc="135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1800" dirty="0" smtClean="0">
                <a:latin typeface="Carlito"/>
                <a:cs typeface="Carlito"/>
              </a:rPr>
              <a:t>–</a:t>
            </a:r>
            <a:r>
              <a:rPr lang="ru-RU" sz="1800" dirty="0" smtClean="0">
                <a:latin typeface="Carlito"/>
                <a:cs typeface="Carlito"/>
              </a:rPr>
              <a:t> </a:t>
            </a:r>
            <a:r>
              <a:rPr lang="ru-RU" spc="-15" dirty="0">
                <a:latin typeface="Carlito"/>
                <a:cs typeface="Carlito"/>
              </a:rPr>
              <a:t>по </a:t>
            </a:r>
            <a:r>
              <a:rPr lang="ru-RU" spc="-25" dirty="0">
                <a:latin typeface="Carlito"/>
                <a:cs typeface="Carlito"/>
              </a:rPr>
              <a:t>учебным </a:t>
            </a:r>
            <a:r>
              <a:rPr lang="ru-RU" spc="-30" dirty="0">
                <a:latin typeface="Carlito"/>
                <a:cs typeface="Carlito"/>
              </a:rPr>
              <a:t>четвертям/ </a:t>
            </a:r>
            <a:r>
              <a:rPr lang="ru-RU" spc="-25" dirty="0">
                <a:latin typeface="Carlito"/>
                <a:cs typeface="Carlito"/>
              </a:rPr>
              <a:t>триместрам/</a:t>
            </a:r>
            <a:r>
              <a:rPr lang="ru-RU" strike="sngStrike" spc="155" dirty="0">
                <a:solidFill>
                  <a:srgbClr val="C00000"/>
                </a:solidFill>
                <a:latin typeface="Carlito"/>
                <a:cs typeface="Carlito"/>
              </a:rPr>
              <a:t> </a:t>
            </a:r>
            <a:r>
              <a:rPr lang="ru-RU" spc="-35" dirty="0">
                <a:solidFill>
                  <a:srgbClr val="C00000"/>
                </a:solidFill>
                <a:latin typeface="Carlito"/>
                <a:cs typeface="Carlito"/>
              </a:rPr>
              <a:t>полугодиям</a:t>
            </a:r>
            <a:endParaRPr lang="ru-RU" dirty="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1800" dirty="0">
              <a:latin typeface="Carlito"/>
              <a:cs typeface="Carlito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85114" y="2362200"/>
            <a:ext cx="573087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solidFill>
                  <a:srgbClr val="006FC0"/>
                </a:solidFill>
                <a:latin typeface="Carlito"/>
                <a:cs typeface="Carlito"/>
              </a:rPr>
              <a:t>Продолжительность учебного </a:t>
            </a:r>
            <a:r>
              <a:rPr sz="1800" b="1" spc="-35" dirty="0">
                <a:solidFill>
                  <a:srgbClr val="006FC0"/>
                </a:solidFill>
                <a:latin typeface="Carlito"/>
                <a:cs typeface="Carlito"/>
              </a:rPr>
              <a:t>года </a:t>
            </a:r>
            <a:r>
              <a:rPr sz="1800" dirty="0">
                <a:latin typeface="Carlito"/>
                <a:cs typeface="Carlito"/>
              </a:rPr>
              <a:t>— 34</a:t>
            </a:r>
            <a:r>
              <a:rPr sz="1800" spc="-50" dirty="0">
                <a:latin typeface="Carlito"/>
                <a:cs typeface="Carlito"/>
              </a:rPr>
              <a:t> </a:t>
            </a:r>
            <a:r>
              <a:rPr sz="1800" spc="-20" dirty="0">
                <a:latin typeface="Carlito"/>
                <a:cs typeface="Carlito"/>
              </a:rPr>
              <a:t>недели,</a:t>
            </a:r>
            <a:endParaRPr sz="1800" dirty="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arlito"/>
                <a:cs typeface="Carlito"/>
              </a:rPr>
              <a:t>в 1 </a:t>
            </a:r>
            <a:r>
              <a:rPr sz="1800" spc="-15" dirty="0">
                <a:latin typeface="Carlito"/>
                <a:cs typeface="Carlito"/>
              </a:rPr>
              <a:t>классе </a:t>
            </a:r>
            <a:r>
              <a:rPr sz="1800" dirty="0">
                <a:latin typeface="Carlito"/>
                <a:cs typeface="Carlito"/>
              </a:rPr>
              <a:t>- </a:t>
            </a:r>
            <a:r>
              <a:rPr sz="1800" spc="-5" dirty="0">
                <a:latin typeface="Carlito"/>
                <a:cs typeface="Carlito"/>
              </a:rPr>
              <a:t>33</a:t>
            </a:r>
            <a:r>
              <a:rPr sz="1800" spc="30" dirty="0">
                <a:latin typeface="Carlito"/>
                <a:cs typeface="Carlito"/>
              </a:rPr>
              <a:t> </a:t>
            </a:r>
            <a:r>
              <a:rPr sz="1800" spc="-20" dirty="0">
                <a:latin typeface="Carlito"/>
                <a:cs typeface="Carlito"/>
              </a:rPr>
              <a:t>недели.</a:t>
            </a:r>
            <a:endParaRPr sz="1800" dirty="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1800" spc="-20" dirty="0">
                <a:latin typeface="Carlito"/>
                <a:cs typeface="Carlito"/>
              </a:rPr>
              <a:t>Учебный </a:t>
            </a:r>
            <a:r>
              <a:rPr sz="1800" spc="-50" dirty="0">
                <a:latin typeface="Carlito"/>
                <a:cs typeface="Carlito"/>
              </a:rPr>
              <a:t>год </a:t>
            </a:r>
            <a:r>
              <a:rPr sz="1800" spc="-25" dirty="0">
                <a:latin typeface="Carlito"/>
                <a:cs typeface="Carlito"/>
              </a:rPr>
              <a:t>начинается </a:t>
            </a:r>
            <a:r>
              <a:rPr sz="1800" b="1" dirty="0">
                <a:latin typeface="Carlito"/>
                <a:cs typeface="Carlito"/>
              </a:rPr>
              <a:t>1 </a:t>
            </a:r>
            <a:r>
              <a:rPr sz="1800" b="1" spc="-5" dirty="0">
                <a:latin typeface="Carlito"/>
                <a:cs typeface="Carlito"/>
              </a:rPr>
              <a:t>сентября</a:t>
            </a:r>
            <a:r>
              <a:rPr sz="1800" spc="-5" dirty="0">
                <a:latin typeface="Carlito"/>
                <a:cs typeface="Carlito"/>
              </a:rPr>
              <a:t>, </a:t>
            </a:r>
            <a:r>
              <a:rPr sz="1800" spc="-30" dirty="0">
                <a:latin typeface="Carlito"/>
                <a:cs typeface="Carlito"/>
              </a:rPr>
              <a:t>заканчивается </a:t>
            </a:r>
            <a:r>
              <a:rPr sz="1800" b="1" spc="-5" dirty="0">
                <a:latin typeface="Carlito"/>
                <a:cs typeface="Carlito"/>
              </a:rPr>
              <a:t>20</a:t>
            </a:r>
            <a:r>
              <a:rPr sz="1800" b="1" spc="200" dirty="0">
                <a:latin typeface="Carlito"/>
                <a:cs typeface="Carlito"/>
              </a:rPr>
              <a:t> </a:t>
            </a:r>
            <a:r>
              <a:rPr sz="1800" b="1" spc="-20" dirty="0">
                <a:latin typeface="Carlito"/>
                <a:cs typeface="Carlito"/>
              </a:rPr>
              <a:t>мая</a:t>
            </a:r>
            <a:r>
              <a:rPr sz="1800" spc="-20" dirty="0">
                <a:latin typeface="Carlito"/>
                <a:cs typeface="Carlito"/>
              </a:rPr>
              <a:t>.</a:t>
            </a:r>
            <a:endParaRPr sz="1800" dirty="0">
              <a:latin typeface="Carlito"/>
              <a:cs typeface="Carlito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85115" y="3442207"/>
            <a:ext cx="4928235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solidFill>
                  <a:srgbClr val="006FC0"/>
                </a:solidFill>
                <a:latin typeface="Carlito"/>
                <a:cs typeface="Carlito"/>
              </a:rPr>
              <a:t>Продолжительность </a:t>
            </a:r>
            <a:r>
              <a:rPr sz="1800" b="1" spc="-10" dirty="0">
                <a:solidFill>
                  <a:srgbClr val="006FC0"/>
                </a:solidFill>
                <a:latin typeface="Carlito"/>
                <a:cs typeface="Carlito"/>
              </a:rPr>
              <a:t>учебных</a:t>
            </a:r>
            <a:r>
              <a:rPr sz="1800" b="1" spc="-20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1800" b="1" spc="-25" dirty="0">
                <a:solidFill>
                  <a:srgbClr val="006FC0"/>
                </a:solidFill>
                <a:latin typeface="Carlito"/>
                <a:cs typeface="Carlito"/>
              </a:rPr>
              <a:t>четвертей:</a:t>
            </a:r>
            <a:endParaRPr sz="1800" dirty="0">
              <a:latin typeface="Carlito"/>
              <a:cs typeface="Carlito"/>
            </a:endParaRPr>
          </a:p>
          <a:p>
            <a:pPr marL="175260" indent="-163195">
              <a:lnSpc>
                <a:spcPct val="100000"/>
              </a:lnSpc>
              <a:buAutoNum type="arabicPlain"/>
              <a:tabLst>
                <a:tab pos="175895" algn="l"/>
              </a:tabLst>
            </a:pPr>
            <a:r>
              <a:rPr sz="1800" spc="-25" dirty="0">
                <a:latin typeface="Carlito"/>
                <a:cs typeface="Carlito"/>
              </a:rPr>
              <a:t>четверть </a:t>
            </a:r>
            <a:r>
              <a:rPr sz="1800" dirty="0">
                <a:latin typeface="Carlito"/>
                <a:cs typeface="Carlito"/>
              </a:rPr>
              <a:t>– 8 </a:t>
            </a:r>
            <a:r>
              <a:rPr sz="1800" spc="-15" dirty="0">
                <a:latin typeface="Carlito"/>
                <a:cs typeface="Carlito"/>
              </a:rPr>
              <a:t>учебных</a:t>
            </a:r>
            <a:r>
              <a:rPr sz="1800" spc="55" dirty="0">
                <a:latin typeface="Carlito"/>
                <a:cs typeface="Carlito"/>
              </a:rPr>
              <a:t> </a:t>
            </a:r>
            <a:r>
              <a:rPr sz="1800" spc="-20" dirty="0">
                <a:latin typeface="Carlito"/>
                <a:cs typeface="Carlito"/>
              </a:rPr>
              <a:t>недель;</a:t>
            </a:r>
            <a:endParaRPr sz="1800" dirty="0">
              <a:latin typeface="Carlito"/>
              <a:cs typeface="Carlito"/>
            </a:endParaRPr>
          </a:p>
          <a:p>
            <a:pPr marL="175895" indent="-163830">
              <a:lnSpc>
                <a:spcPct val="100000"/>
              </a:lnSpc>
              <a:buAutoNum type="arabicPlain"/>
              <a:tabLst>
                <a:tab pos="176530" algn="l"/>
              </a:tabLst>
            </a:pPr>
            <a:r>
              <a:rPr sz="1800" spc="-25" dirty="0">
                <a:latin typeface="Carlito"/>
                <a:cs typeface="Carlito"/>
              </a:rPr>
              <a:t>четверть </a:t>
            </a:r>
            <a:r>
              <a:rPr sz="1800" dirty="0">
                <a:latin typeface="Carlito"/>
                <a:cs typeface="Carlito"/>
              </a:rPr>
              <a:t>– 8 </a:t>
            </a:r>
            <a:r>
              <a:rPr sz="1800" spc="-15" dirty="0">
                <a:latin typeface="Carlito"/>
                <a:cs typeface="Carlito"/>
              </a:rPr>
              <a:t>учебных</a:t>
            </a:r>
            <a:r>
              <a:rPr sz="1800" spc="90" dirty="0">
                <a:latin typeface="Carlito"/>
                <a:cs typeface="Carlito"/>
              </a:rPr>
              <a:t> </a:t>
            </a:r>
            <a:r>
              <a:rPr sz="1800" spc="-30" dirty="0">
                <a:latin typeface="Carlito"/>
                <a:cs typeface="Carlito"/>
              </a:rPr>
              <a:t>недель;</a:t>
            </a:r>
            <a:endParaRPr sz="1800" dirty="0">
              <a:latin typeface="Carlito"/>
              <a:cs typeface="Carlito"/>
            </a:endParaRPr>
          </a:p>
          <a:p>
            <a:pPr marL="175260" indent="-163195">
              <a:lnSpc>
                <a:spcPct val="100000"/>
              </a:lnSpc>
              <a:buAutoNum type="arabicPlain"/>
              <a:tabLst>
                <a:tab pos="175895" algn="l"/>
              </a:tabLst>
            </a:pPr>
            <a:r>
              <a:rPr sz="1800" spc="-25" dirty="0">
                <a:latin typeface="Carlito"/>
                <a:cs typeface="Carlito"/>
              </a:rPr>
              <a:t>четверть </a:t>
            </a:r>
            <a:r>
              <a:rPr sz="1800" dirty="0">
                <a:latin typeface="Carlito"/>
                <a:cs typeface="Carlito"/>
              </a:rPr>
              <a:t>– </a:t>
            </a:r>
            <a:r>
              <a:rPr sz="1800" spc="-5" dirty="0">
                <a:latin typeface="Carlito"/>
                <a:cs typeface="Carlito"/>
              </a:rPr>
              <a:t>10 </a:t>
            </a:r>
            <a:r>
              <a:rPr sz="1800" spc="-15" dirty="0">
                <a:latin typeface="Carlito"/>
                <a:cs typeface="Carlito"/>
              </a:rPr>
              <a:t>учебных </a:t>
            </a:r>
            <a:r>
              <a:rPr sz="1800" spc="-30" dirty="0">
                <a:latin typeface="Carlito"/>
                <a:cs typeface="Carlito"/>
              </a:rPr>
              <a:t>недель </a:t>
            </a:r>
            <a:r>
              <a:rPr sz="1800" spc="-5" dirty="0">
                <a:latin typeface="Carlito"/>
                <a:cs typeface="Carlito"/>
              </a:rPr>
              <a:t>(для </a:t>
            </a:r>
            <a:r>
              <a:rPr sz="1800" spc="-30" dirty="0">
                <a:latin typeface="Carlito"/>
                <a:cs typeface="Carlito"/>
              </a:rPr>
              <a:t>2-11</a:t>
            </a:r>
            <a:r>
              <a:rPr sz="1800" spc="165" dirty="0">
                <a:latin typeface="Carlito"/>
                <a:cs typeface="Carlito"/>
              </a:rPr>
              <a:t> </a:t>
            </a:r>
            <a:r>
              <a:rPr sz="1800" spc="-15" dirty="0" err="1">
                <a:latin typeface="Carlito"/>
                <a:cs typeface="Carlito"/>
              </a:rPr>
              <a:t>классов</a:t>
            </a:r>
            <a:r>
              <a:rPr sz="1800" spc="-15" dirty="0" smtClean="0">
                <a:latin typeface="Carlito"/>
                <a:cs typeface="Carlito"/>
              </a:rPr>
              <a:t>),</a:t>
            </a:r>
            <a:r>
              <a:rPr lang="ru-RU" sz="1800" spc="-15" dirty="0" smtClean="0">
                <a:latin typeface="Carlito"/>
                <a:cs typeface="Carlito"/>
              </a:rPr>
              <a:t> </a:t>
            </a:r>
            <a:r>
              <a:rPr sz="1800" dirty="0" smtClean="0">
                <a:latin typeface="Carlito"/>
                <a:cs typeface="Carlito"/>
              </a:rPr>
              <a:t>9 </a:t>
            </a:r>
            <a:r>
              <a:rPr sz="1800" spc="-15" dirty="0">
                <a:latin typeface="Carlito"/>
                <a:cs typeface="Carlito"/>
              </a:rPr>
              <a:t>учебных </a:t>
            </a:r>
            <a:r>
              <a:rPr sz="1800" spc="-30" dirty="0">
                <a:latin typeface="Carlito"/>
                <a:cs typeface="Carlito"/>
              </a:rPr>
              <a:t>недель </a:t>
            </a:r>
            <a:r>
              <a:rPr sz="1800" spc="-5" dirty="0">
                <a:latin typeface="Carlito"/>
                <a:cs typeface="Carlito"/>
              </a:rPr>
              <a:t>(для </a:t>
            </a:r>
            <a:r>
              <a:rPr sz="1800" dirty="0">
                <a:latin typeface="Carlito"/>
                <a:cs typeface="Carlito"/>
              </a:rPr>
              <a:t>1</a:t>
            </a:r>
            <a:r>
              <a:rPr sz="1800" spc="150" dirty="0">
                <a:latin typeface="Carlito"/>
                <a:cs typeface="Carlito"/>
              </a:rPr>
              <a:t> </a:t>
            </a:r>
            <a:r>
              <a:rPr sz="1800" spc="-15" dirty="0">
                <a:latin typeface="Carlito"/>
                <a:cs typeface="Carlito"/>
              </a:rPr>
              <a:t>классов);</a:t>
            </a:r>
            <a:endParaRPr sz="1800" dirty="0">
              <a:latin typeface="Carlito"/>
              <a:cs typeface="Carlito"/>
            </a:endParaRPr>
          </a:p>
          <a:p>
            <a:pPr marL="175260" indent="-163195">
              <a:lnSpc>
                <a:spcPct val="100000"/>
              </a:lnSpc>
              <a:buAutoNum type="arabicPlain" startAt="4"/>
              <a:tabLst>
                <a:tab pos="175895" algn="l"/>
              </a:tabLst>
            </a:pPr>
            <a:r>
              <a:rPr sz="1800" spc="-25" dirty="0">
                <a:latin typeface="Carlito"/>
                <a:cs typeface="Carlito"/>
              </a:rPr>
              <a:t>четверть </a:t>
            </a:r>
            <a:r>
              <a:rPr sz="1800" dirty="0">
                <a:latin typeface="Carlito"/>
                <a:cs typeface="Carlito"/>
              </a:rPr>
              <a:t>– 8 </a:t>
            </a:r>
            <a:r>
              <a:rPr sz="1800" spc="-15" dirty="0">
                <a:latin typeface="Carlito"/>
                <a:cs typeface="Carlito"/>
              </a:rPr>
              <a:t>учебных</a:t>
            </a:r>
            <a:r>
              <a:rPr sz="1800" spc="140" dirty="0">
                <a:latin typeface="Carlito"/>
                <a:cs typeface="Carlito"/>
              </a:rPr>
              <a:t> </a:t>
            </a:r>
            <a:r>
              <a:rPr sz="1800" spc="-20" dirty="0">
                <a:latin typeface="Carlito"/>
                <a:cs typeface="Carlito"/>
              </a:rPr>
              <a:t>недель.</a:t>
            </a:r>
            <a:endParaRPr sz="1800" dirty="0">
              <a:latin typeface="Carlito"/>
              <a:cs typeface="Carlito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40352" y="5177532"/>
            <a:ext cx="665924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solidFill>
                  <a:srgbClr val="006FC0"/>
                </a:solidFill>
                <a:latin typeface="Carlito"/>
                <a:cs typeface="Carlito"/>
              </a:rPr>
              <a:t>Продолжительность</a:t>
            </a:r>
            <a:r>
              <a:rPr sz="1800" b="1" spc="-55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1800" b="1" spc="-45" dirty="0">
                <a:solidFill>
                  <a:srgbClr val="006FC0"/>
                </a:solidFill>
                <a:latin typeface="Carlito"/>
                <a:cs typeface="Carlito"/>
              </a:rPr>
              <a:t>каникул:</a:t>
            </a:r>
            <a:endParaRPr sz="1800">
              <a:latin typeface="Carlito"/>
              <a:cs typeface="Carlito"/>
            </a:endParaRPr>
          </a:p>
          <a:p>
            <a:pPr marL="12700" marR="5080">
              <a:lnSpc>
                <a:spcPct val="100000"/>
              </a:lnSpc>
            </a:pPr>
            <a:r>
              <a:rPr sz="1800" spc="-10" dirty="0">
                <a:latin typeface="Carlito"/>
                <a:cs typeface="Carlito"/>
              </a:rPr>
              <a:t>по </a:t>
            </a:r>
            <a:r>
              <a:rPr sz="1800" spc="-30" dirty="0">
                <a:latin typeface="Carlito"/>
                <a:cs typeface="Carlito"/>
              </a:rPr>
              <a:t>окончании </a:t>
            </a:r>
            <a:r>
              <a:rPr sz="1800" dirty="0">
                <a:latin typeface="Carlito"/>
                <a:cs typeface="Carlito"/>
              </a:rPr>
              <a:t>1, 2, 3 </a:t>
            </a:r>
            <a:r>
              <a:rPr sz="1800" spc="-25" dirty="0">
                <a:latin typeface="Carlito"/>
                <a:cs typeface="Carlito"/>
              </a:rPr>
              <a:t>четверти </a:t>
            </a:r>
            <a:r>
              <a:rPr sz="1800" dirty="0">
                <a:latin typeface="Carlito"/>
                <a:cs typeface="Carlito"/>
              </a:rPr>
              <a:t>- 9 </a:t>
            </a:r>
            <a:r>
              <a:rPr sz="1800" spc="-15" dirty="0">
                <a:latin typeface="Carlito"/>
                <a:cs typeface="Carlito"/>
              </a:rPr>
              <a:t>календарных </a:t>
            </a:r>
            <a:r>
              <a:rPr sz="1800" spc="-10" dirty="0">
                <a:latin typeface="Carlito"/>
                <a:cs typeface="Carlito"/>
              </a:rPr>
              <a:t>дней,  </a:t>
            </a:r>
            <a:r>
              <a:rPr sz="1800" spc="-20" dirty="0">
                <a:latin typeface="Carlito"/>
                <a:cs typeface="Carlito"/>
              </a:rPr>
              <a:t>дополнительные </a:t>
            </a:r>
            <a:r>
              <a:rPr sz="1800" spc="-35" dirty="0">
                <a:latin typeface="Carlito"/>
                <a:cs typeface="Carlito"/>
              </a:rPr>
              <a:t>каникулы </a:t>
            </a:r>
            <a:r>
              <a:rPr sz="1800" dirty="0">
                <a:latin typeface="Carlito"/>
                <a:cs typeface="Carlito"/>
              </a:rPr>
              <a:t>– 9 </a:t>
            </a:r>
            <a:r>
              <a:rPr sz="1800" spc="-15" dirty="0">
                <a:latin typeface="Carlito"/>
                <a:cs typeface="Carlito"/>
              </a:rPr>
              <a:t>календарных </a:t>
            </a:r>
            <a:r>
              <a:rPr sz="1800" spc="-5" dirty="0">
                <a:latin typeface="Carlito"/>
                <a:cs typeface="Carlito"/>
              </a:rPr>
              <a:t>дней (для </a:t>
            </a:r>
            <a:r>
              <a:rPr sz="1800" dirty="0">
                <a:latin typeface="Carlito"/>
                <a:cs typeface="Carlito"/>
              </a:rPr>
              <a:t>1 </a:t>
            </a:r>
            <a:r>
              <a:rPr sz="1800" spc="-15" dirty="0">
                <a:latin typeface="Carlito"/>
                <a:cs typeface="Carlito"/>
              </a:rPr>
              <a:t>классов);  </a:t>
            </a:r>
            <a:r>
              <a:rPr sz="1800" spc="-10" dirty="0">
                <a:latin typeface="Carlito"/>
                <a:cs typeface="Carlito"/>
              </a:rPr>
              <a:t>по </a:t>
            </a:r>
            <a:r>
              <a:rPr sz="1800" spc="-25" dirty="0">
                <a:latin typeface="Carlito"/>
                <a:cs typeface="Carlito"/>
              </a:rPr>
              <a:t>окончании учебного </a:t>
            </a:r>
            <a:r>
              <a:rPr sz="1800" spc="-40" dirty="0">
                <a:latin typeface="Carlito"/>
                <a:cs typeface="Carlito"/>
              </a:rPr>
              <a:t>года </a:t>
            </a:r>
            <a:r>
              <a:rPr sz="1800" spc="-15" dirty="0">
                <a:latin typeface="Carlito"/>
                <a:cs typeface="Carlito"/>
              </a:rPr>
              <a:t>(летние </a:t>
            </a:r>
            <a:r>
              <a:rPr sz="1800" spc="-35" dirty="0">
                <a:latin typeface="Carlito"/>
                <a:cs typeface="Carlito"/>
              </a:rPr>
              <a:t>каникулы) </a:t>
            </a:r>
            <a:r>
              <a:rPr sz="1800" dirty="0">
                <a:latin typeface="Carlito"/>
                <a:cs typeface="Carlito"/>
              </a:rPr>
              <a:t>– </a:t>
            </a:r>
            <a:r>
              <a:rPr sz="1800" spc="-10" dirty="0">
                <a:latin typeface="Carlito"/>
                <a:cs typeface="Carlito"/>
              </a:rPr>
              <a:t>не менее </a:t>
            </a:r>
            <a:r>
              <a:rPr sz="1800" dirty="0">
                <a:latin typeface="Carlito"/>
                <a:cs typeface="Carlito"/>
              </a:rPr>
              <a:t>8</a:t>
            </a:r>
            <a:r>
              <a:rPr sz="1800" spc="355" dirty="0">
                <a:latin typeface="Carlito"/>
                <a:cs typeface="Carlito"/>
              </a:rPr>
              <a:t> </a:t>
            </a:r>
            <a:r>
              <a:rPr sz="1800" spc="-20" dirty="0">
                <a:latin typeface="Carlito"/>
                <a:cs typeface="Carlito"/>
              </a:rPr>
              <a:t>недель.</a:t>
            </a:r>
            <a:endParaRPr sz="1800">
              <a:latin typeface="Carlito"/>
              <a:cs typeface="Carl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06913" y="4476549"/>
            <a:ext cx="371064" cy="11814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25323" y="924814"/>
            <a:ext cx="102539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006FC0"/>
                </a:solidFill>
                <a:latin typeface="Carlito"/>
                <a:cs typeface="Carlito"/>
              </a:rPr>
              <a:t>Разработка </a:t>
            </a:r>
            <a:r>
              <a:rPr sz="2400" b="1" spc="-5" dirty="0">
                <a:solidFill>
                  <a:srgbClr val="006FC0"/>
                </a:solidFill>
                <a:latin typeface="Carlito"/>
                <a:cs typeface="Carlito"/>
              </a:rPr>
              <a:t>ООП </a:t>
            </a:r>
            <a:r>
              <a:rPr sz="2400" b="1" dirty="0">
                <a:solidFill>
                  <a:srgbClr val="006FC0"/>
                </a:solidFill>
                <a:latin typeface="Carlito"/>
                <a:cs typeface="Carlito"/>
              </a:rPr>
              <a:t>в </a:t>
            </a:r>
            <a:r>
              <a:rPr sz="2400" b="1" spc="-15" dirty="0">
                <a:solidFill>
                  <a:srgbClr val="006FC0"/>
                </a:solidFill>
                <a:latin typeface="Carlito"/>
                <a:cs typeface="Carlito"/>
              </a:rPr>
              <a:t>каждой школе </a:t>
            </a:r>
            <a:r>
              <a:rPr sz="2400" b="1" spc="-5" dirty="0">
                <a:solidFill>
                  <a:srgbClr val="006FC0"/>
                </a:solidFill>
                <a:latin typeface="Carlito"/>
                <a:cs typeface="Carlito"/>
              </a:rPr>
              <a:t>на основе </a:t>
            </a:r>
            <a:r>
              <a:rPr sz="2400" b="1" dirty="0">
                <a:solidFill>
                  <a:srgbClr val="006FC0"/>
                </a:solidFill>
                <a:latin typeface="Carlito"/>
                <a:cs typeface="Carlito"/>
              </a:rPr>
              <a:t>ФОП и </a:t>
            </a:r>
            <a:r>
              <a:rPr sz="2400" b="1" spc="-25" dirty="0">
                <a:solidFill>
                  <a:srgbClr val="006FC0"/>
                </a:solidFill>
                <a:latin typeface="Carlito"/>
                <a:cs typeface="Carlito"/>
              </a:rPr>
              <a:t>ФГОС </a:t>
            </a:r>
            <a:r>
              <a:rPr sz="2400" b="1" spc="-5" dirty="0" smtClean="0">
                <a:solidFill>
                  <a:srgbClr val="006FC0"/>
                </a:solidFill>
                <a:latin typeface="Carlito"/>
                <a:cs typeface="Carlito"/>
              </a:rPr>
              <a:t>СОО</a:t>
            </a:r>
            <a:endParaRPr sz="1800" dirty="0">
              <a:latin typeface="Carlito"/>
              <a:cs typeface="Carlito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25322" y="89153"/>
            <a:ext cx="6685077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0" dirty="0"/>
              <a:t>Среднее </a:t>
            </a:r>
            <a:r>
              <a:rPr sz="3200" spc="-5" dirty="0"/>
              <a:t>общее</a:t>
            </a:r>
            <a:r>
              <a:rPr sz="3200" spc="-45" dirty="0"/>
              <a:t> </a:t>
            </a:r>
            <a:r>
              <a:rPr sz="3200" dirty="0"/>
              <a:t>образование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024364" y="121158"/>
            <a:ext cx="17322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006FC0"/>
                </a:solidFill>
                <a:latin typeface="Carlito"/>
                <a:cs typeface="Carlito"/>
              </a:rPr>
              <a:t>10-11</a:t>
            </a:r>
            <a:r>
              <a:rPr sz="2400" b="1" spc="-105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2400" b="1" spc="-5" dirty="0">
                <a:solidFill>
                  <a:srgbClr val="006FC0"/>
                </a:solidFill>
                <a:latin typeface="Carlito"/>
                <a:cs typeface="Carlito"/>
              </a:rPr>
              <a:t>классы</a:t>
            </a:r>
            <a:endParaRPr sz="2400">
              <a:latin typeface="Carlito"/>
              <a:cs typeface="Carlito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4098035" y="2292095"/>
            <a:ext cx="7937500" cy="1722120"/>
            <a:chOff x="4098035" y="2292095"/>
            <a:chExt cx="7937500" cy="1722120"/>
          </a:xfrm>
        </p:grpSpPr>
        <p:sp>
          <p:nvSpPr>
            <p:cNvPr id="7" name="object 7"/>
            <p:cNvSpPr/>
            <p:nvPr/>
          </p:nvSpPr>
          <p:spPr>
            <a:xfrm>
              <a:off x="4098036" y="2292095"/>
              <a:ext cx="7724140" cy="1722120"/>
            </a:xfrm>
            <a:custGeom>
              <a:avLst/>
              <a:gdLst/>
              <a:ahLst/>
              <a:cxnLst/>
              <a:rect l="l" t="t" r="r" b="b"/>
              <a:pathLst>
                <a:path w="7724140" h="1722120">
                  <a:moveTo>
                    <a:pt x="7723632" y="374904"/>
                  </a:moveTo>
                  <a:lnTo>
                    <a:pt x="7718196" y="327723"/>
                  </a:lnTo>
                  <a:lnTo>
                    <a:pt x="7702715" y="284416"/>
                  </a:lnTo>
                  <a:lnTo>
                    <a:pt x="7678433" y="246214"/>
                  </a:lnTo>
                  <a:lnTo>
                    <a:pt x="7646581" y="214363"/>
                  </a:lnTo>
                  <a:lnTo>
                    <a:pt x="7608379" y="190080"/>
                  </a:lnTo>
                  <a:lnTo>
                    <a:pt x="7565072" y="174599"/>
                  </a:lnTo>
                  <a:lnTo>
                    <a:pt x="7517892" y="169164"/>
                  </a:lnTo>
                  <a:lnTo>
                    <a:pt x="4352544" y="169164"/>
                  </a:lnTo>
                  <a:lnTo>
                    <a:pt x="4305351" y="174599"/>
                  </a:lnTo>
                  <a:lnTo>
                    <a:pt x="4262044" y="190080"/>
                  </a:lnTo>
                  <a:lnTo>
                    <a:pt x="4223842" y="214363"/>
                  </a:lnTo>
                  <a:lnTo>
                    <a:pt x="4191990" y="246214"/>
                  </a:lnTo>
                  <a:lnTo>
                    <a:pt x="4167708" y="284416"/>
                  </a:lnTo>
                  <a:lnTo>
                    <a:pt x="4152227" y="327723"/>
                  </a:lnTo>
                  <a:lnTo>
                    <a:pt x="4146804" y="374904"/>
                  </a:lnTo>
                  <a:lnTo>
                    <a:pt x="4146804" y="789584"/>
                  </a:lnTo>
                  <a:lnTo>
                    <a:pt x="3035808" y="0"/>
                  </a:lnTo>
                  <a:lnTo>
                    <a:pt x="3035808" y="182880"/>
                  </a:lnTo>
                  <a:lnTo>
                    <a:pt x="191770" y="182880"/>
                  </a:lnTo>
                  <a:lnTo>
                    <a:pt x="147789" y="187947"/>
                  </a:lnTo>
                  <a:lnTo>
                    <a:pt x="107429" y="202374"/>
                  </a:lnTo>
                  <a:lnTo>
                    <a:pt x="71818" y="225018"/>
                  </a:lnTo>
                  <a:lnTo>
                    <a:pt x="42125" y="254711"/>
                  </a:lnTo>
                  <a:lnTo>
                    <a:pt x="19481" y="290322"/>
                  </a:lnTo>
                  <a:lnTo>
                    <a:pt x="5054" y="330682"/>
                  </a:lnTo>
                  <a:lnTo>
                    <a:pt x="0" y="374650"/>
                  </a:lnTo>
                  <a:lnTo>
                    <a:pt x="0" y="1141730"/>
                  </a:lnTo>
                  <a:lnTo>
                    <a:pt x="5054" y="1185710"/>
                  </a:lnTo>
                  <a:lnTo>
                    <a:pt x="19481" y="1226070"/>
                  </a:lnTo>
                  <a:lnTo>
                    <a:pt x="42125" y="1261681"/>
                  </a:lnTo>
                  <a:lnTo>
                    <a:pt x="71818" y="1291374"/>
                  </a:lnTo>
                  <a:lnTo>
                    <a:pt x="107429" y="1314018"/>
                  </a:lnTo>
                  <a:lnTo>
                    <a:pt x="147789" y="1328445"/>
                  </a:lnTo>
                  <a:lnTo>
                    <a:pt x="191770" y="1333500"/>
                  </a:lnTo>
                  <a:lnTo>
                    <a:pt x="3035808" y="1333500"/>
                  </a:lnTo>
                  <a:lnTo>
                    <a:pt x="3035808" y="1722120"/>
                  </a:lnTo>
                  <a:lnTo>
                    <a:pt x="4146804" y="932548"/>
                  </a:lnTo>
                  <a:lnTo>
                    <a:pt x="4146804" y="1197864"/>
                  </a:lnTo>
                  <a:lnTo>
                    <a:pt x="4152227" y="1245057"/>
                  </a:lnTo>
                  <a:lnTo>
                    <a:pt x="4167708" y="1288364"/>
                  </a:lnTo>
                  <a:lnTo>
                    <a:pt x="4191990" y="1326565"/>
                  </a:lnTo>
                  <a:lnTo>
                    <a:pt x="4223842" y="1358417"/>
                  </a:lnTo>
                  <a:lnTo>
                    <a:pt x="4262044" y="1382699"/>
                  </a:lnTo>
                  <a:lnTo>
                    <a:pt x="4305351" y="1398181"/>
                  </a:lnTo>
                  <a:lnTo>
                    <a:pt x="4352544" y="1403604"/>
                  </a:lnTo>
                  <a:lnTo>
                    <a:pt x="7517892" y="1403604"/>
                  </a:lnTo>
                  <a:lnTo>
                    <a:pt x="7565072" y="1398181"/>
                  </a:lnTo>
                  <a:lnTo>
                    <a:pt x="7608379" y="1382699"/>
                  </a:lnTo>
                  <a:lnTo>
                    <a:pt x="7646581" y="1358417"/>
                  </a:lnTo>
                  <a:lnTo>
                    <a:pt x="7678433" y="1326565"/>
                  </a:lnTo>
                  <a:lnTo>
                    <a:pt x="7702715" y="1288364"/>
                  </a:lnTo>
                  <a:lnTo>
                    <a:pt x="7718196" y="1245057"/>
                  </a:lnTo>
                  <a:lnTo>
                    <a:pt x="7723632" y="1197864"/>
                  </a:lnTo>
                  <a:lnTo>
                    <a:pt x="7723632" y="374904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343900" y="2622803"/>
              <a:ext cx="3685540" cy="1333500"/>
            </a:xfrm>
            <a:custGeom>
              <a:avLst/>
              <a:gdLst/>
              <a:ahLst/>
              <a:cxnLst/>
              <a:rect l="l" t="t" r="r" b="b"/>
              <a:pathLst>
                <a:path w="3685540" h="1333500">
                  <a:moveTo>
                    <a:pt x="3462781" y="0"/>
                  </a:moveTo>
                  <a:lnTo>
                    <a:pt x="222250" y="0"/>
                  </a:lnTo>
                  <a:lnTo>
                    <a:pt x="177477" y="4517"/>
                  </a:lnTo>
                  <a:lnTo>
                    <a:pt x="135766" y="17474"/>
                  </a:lnTo>
                  <a:lnTo>
                    <a:pt x="98015" y="37973"/>
                  </a:lnTo>
                  <a:lnTo>
                    <a:pt x="65119" y="65119"/>
                  </a:lnTo>
                  <a:lnTo>
                    <a:pt x="37973" y="98015"/>
                  </a:lnTo>
                  <a:lnTo>
                    <a:pt x="17474" y="135766"/>
                  </a:lnTo>
                  <a:lnTo>
                    <a:pt x="4517" y="177477"/>
                  </a:lnTo>
                  <a:lnTo>
                    <a:pt x="0" y="222250"/>
                  </a:lnTo>
                  <a:lnTo>
                    <a:pt x="0" y="1111250"/>
                  </a:lnTo>
                  <a:lnTo>
                    <a:pt x="4517" y="1156022"/>
                  </a:lnTo>
                  <a:lnTo>
                    <a:pt x="17474" y="1197733"/>
                  </a:lnTo>
                  <a:lnTo>
                    <a:pt x="37973" y="1235484"/>
                  </a:lnTo>
                  <a:lnTo>
                    <a:pt x="65119" y="1268380"/>
                  </a:lnTo>
                  <a:lnTo>
                    <a:pt x="98015" y="1295526"/>
                  </a:lnTo>
                  <a:lnTo>
                    <a:pt x="135766" y="1316025"/>
                  </a:lnTo>
                  <a:lnTo>
                    <a:pt x="177477" y="1328982"/>
                  </a:lnTo>
                  <a:lnTo>
                    <a:pt x="222250" y="1333500"/>
                  </a:lnTo>
                  <a:lnTo>
                    <a:pt x="3462781" y="1333500"/>
                  </a:lnTo>
                  <a:lnTo>
                    <a:pt x="3507554" y="1328982"/>
                  </a:lnTo>
                  <a:lnTo>
                    <a:pt x="3549265" y="1316025"/>
                  </a:lnTo>
                  <a:lnTo>
                    <a:pt x="3587016" y="1295526"/>
                  </a:lnTo>
                  <a:lnTo>
                    <a:pt x="3619912" y="1268380"/>
                  </a:lnTo>
                  <a:lnTo>
                    <a:pt x="3647058" y="1235484"/>
                  </a:lnTo>
                  <a:lnTo>
                    <a:pt x="3667557" y="1197733"/>
                  </a:lnTo>
                  <a:lnTo>
                    <a:pt x="3680514" y="1156022"/>
                  </a:lnTo>
                  <a:lnTo>
                    <a:pt x="3685031" y="1111250"/>
                  </a:lnTo>
                  <a:lnTo>
                    <a:pt x="3685031" y="222250"/>
                  </a:lnTo>
                  <a:lnTo>
                    <a:pt x="3680514" y="177477"/>
                  </a:lnTo>
                  <a:lnTo>
                    <a:pt x="3667557" y="135766"/>
                  </a:lnTo>
                  <a:lnTo>
                    <a:pt x="3647058" y="98015"/>
                  </a:lnTo>
                  <a:lnTo>
                    <a:pt x="3619912" y="65119"/>
                  </a:lnTo>
                  <a:lnTo>
                    <a:pt x="3587016" y="37973"/>
                  </a:lnTo>
                  <a:lnTo>
                    <a:pt x="3549265" y="17474"/>
                  </a:lnTo>
                  <a:lnTo>
                    <a:pt x="3507554" y="4517"/>
                  </a:lnTo>
                  <a:lnTo>
                    <a:pt x="346278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343900" y="2622803"/>
              <a:ext cx="3685540" cy="1333500"/>
            </a:xfrm>
            <a:custGeom>
              <a:avLst/>
              <a:gdLst/>
              <a:ahLst/>
              <a:cxnLst/>
              <a:rect l="l" t="t" r="r" b="b"/>
              <a:pathLst>
                <a:path w="3685540" h="1333500">
                  <a:moveTo>
                    <a:pt x="0" y="222250"/>
                  </a:moveTo>
                  <a:lnTo>
                    <a:pt x="4517" y="177477"/>
                  </a:lnTo>
                  <a:lnTo>
                    <a:pt x="17474" y="135766"/>
                  </a:lnTo>
                  <a:lnTo>
                    <a:pt x="37973" y="98015"/>
                  </a:lnTo>
                  <a:lnTo>
                    <a:pt x="65119" y="65119"/>
                  </a:lnTo>
                  <a:lnTo>
                    <a:pt x="98015" y="37973"/>
                  </a:lnTo>
                  <a:lnTo>
                    <a:pt x="135766" y="17474"/>
                  </a:lnTo>
                  <a:lnTo>
                    <a:pt x="177477" y="4517"/>
                  </a:lnTo>
                  <a:lnTo>
                    <a:pt x="222250" y="0"/>
                  </a:lnTo>
                  <a:lnTo>
                    <a:pt x="3462781" y="0"/>
                  </a:lnTo>
                  <a:lnTo>
                    <a:pt x="3507554" y="4517"/>
                  </a:lnTo>
                  <a:lnTo>
                    <a:pt x="3549265" y="17474"/>
                  </a:lnTo>
                  <a:lnTo>
                    <a:pt x="3587016" y="37973"/>
                  </a:lnTo>
                  <a:lnTo>
                    <a:pt x="3619912" y="65119"/>
                  </a:lnTo>
                  <a:lnTo>
                    <a:pt x="3647058" y="98015"/>
                  </a:lnTo>
                  <a:lnTo>
                    <a:pt x="3667557" y="135766"/>
                  </a:lnTo>
                  <a:lnTo>
                    <a:pt x="3680514" y="177477"/>
                  </a:lnTo>
                  <a:lnTo>
                    <a:pt x="3685031" y="222250"/>
                  </a:lnTo>
                  <a:lnTo>
                    <a:pt x="3685031" y="1111250"/>
                  </a:lnTo>
                  <a:lnTo>
                    <a:pt x="3680514" y="1156022"/>
                  </a:lnTo>
                  <a:lnTo>
                    <a:pt x="3667557" y="1197733"/>
                  </a:lnTo>
                  <a:lnTo>
                    <a:pt x="3647058" y="1235484"/>
                  </a:lnTo>
                  <a:lnTo>
                    <a:pt x="3619912" y="1268380"/>
                  </a:lnTo>
                  <a:lnTo>
                    <a:pt x="3587016" y="1295526"/>
                  </a:lnTo>
                  <a:lnTo>
                    <a:pt x="3549265" y="1316025"/>
                  </a:lnTo>
                  <a:lnTo>
                    <a:pt x="3507554" y="1328982"/>
                  </a:lnTo>
                  <a:lnTo>
                    <a:pt x="3462781" y="1333500"/>
                  </a:lnTo>
                  <a:lnTo>
                    <a:pt x="222250" y="1333500"/>
                  </a:lnTo>
                  <a:lnTo>
                    <a:pt x="177477" y="1328982"/>
                  </a:lnTo>
                  <a:lnTo>
                    <a:pt x="135766" y="1316025"/>
                  </a:lnTo>
                  <a:lnTo>
                    <a:pt x="98015" y="1295526"/>
                  </a:lnTo>
                  <a:lnTo>
                    <a:pt x="65119" y="1268380"/>
                  </a:lnTo>
                  <a:lnTo>
                    <a:pt x="37973" y="1235484"/>
                  </a:lnTo>
                  <a:lnTo>
                    <a:pt x="17474" y="1197733"/>
                  </a:lnTo>
                  <a:lnTo>
                    <a:pt x="4517" y="1156022"/>
                  </a:lnTo>
                  <a:lnTo>
                    <a:pt x="0" y="1111250"/>
                  </a:lnTo>
                  <a:lnTo>
                    <a:pt x="0" y="222250"/>
                  </a:lnTo>
                  <a:close/>
                </a:path>
              </a:pathLst>
            </a:custGeom>
            <a:ln w="12192">
              <a:solidFill>
                <a:srgbClr val="538ED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367284" y="2459735"/>
            <a:ext cx="3225165" cy="1324610"/>
            <a:chOff x="367284" y="2459735"/>
            <a:chExt cx="3225165" cy="1324610"/>
          </a:xfrm>
        </p:grpSpPr>
        <p:sp>
          <p:nvSpPr>
            <p:cNvPr id="11" name="object 11"/>
            <p:cNvSpPr/>
            <p:nvPr/>
          </p:nvSpPr>
          <p:spPr>
            <a:xfrm>
              <a:off x="367284" y="2459735"/>
              <a:ext cx="3030220" cy="1170940"/>
            </a:xfrm>
            <a:custGeom>
              <a:avLst/>
              <a:gdLst/>
              <a:ahLst/>
              <a:cxnLst/>
              <a:rect l="l" t="t" r="r" b="b"/>
              <a:pathLst>
                <a:path w="3030220" h="1170939">
                  <a:moveTo>
                    <a:pt x="2834640" y="0"/>
                  </a:moveTo>
                  <a:lnTo>
                    <a:pt x="195072" y="0"/>
                  </a:lnTo>
                  <a:lnTo>
                    <a:pt x="150344" y="5154"/>
                  </a:lnTo>
                  <a:lnTo>
                    <a:pt x="109284" y="19834"/>
                  </a:lnTo>
                  <a:lnTo>
                    <a:pt x="73064" y="42867"/>
                  </a:lnTo>
                  <a:lnTo>
                    <a:pt x="42855" y="73080"/>
                  </a:lnTo>
                  <a:lnTo>
                    <a:pt x="19827" y="109301"/>
                  </a:lnTo>
                  <a:lnTo>
                    <a:pt x="5152" y="150356"/>
                  </a:lnTo>
                  <a:lnTo>
                    <a:pt x="0" y="195072"/>
                  </a:lnTo>
                  <a:lnTo>
                    <a:pt x="0" y="975360"/>
                  </a:lnTo>
                  <a:lnTo>
                    <a:pt x="5152" y="1020075"/>
                  </a:lnTo>
                  <a:lnTo>
                    <a:pt x="19827" y="1061130"/>
                  </a:lnTo>
                  <a:lnTo>
                    <a:pt x="42855" y="1097351"/>
                  </a:lnTo>
                  <a:lnTo>
                    <a:pt x="73064" y="1127564"/>
                  </a:lnTo>
                  <a:lnTo>
                    <a:pt x="109284" y="1150597"/>
                  </a:lnTo>
                  <a:lnTo>
                    <a:pt x="150344" y="1165277"/>
                  </a:lnTo>
                  <a:lnTo>
                    <a:pt x="195072" y="1170432"/>
                  </a:lnTo>
                  <a:lnTo>
                    <a:pt x="2834640" y="1170432"/>
                  </a:lnTo>
                  <a:lnTo>
                    <a:pt x="2879355" y="1165277"/>
                  </a:lnTo>
                  <a:lnTo>
                    <a:pt x="2920410" y="1150597"/>
                  </a:lnTo>
                  <a:lnTo>
                    <a:pt x="2956631" y="1127564"/>
                  </a:lnTo>
                  <a:lnTo>
                    <a:pt x="2986844" y="1097351"/>
                  </a:lnTo>
                  <a:lnTo>
                    <a:pt x="3009877" y="1061130"/>
                  </a:lnTo>
                  <a:lnTo>
                    <a:pt x="3024557" y="1020075"/>
                  </a:lnTo>
                  <a:lnTo>
                    <a:pt x="3029712" y="975360"/>
                  </a:lnTo>
                  <a:lnTo>
                    <a:pt x="3029712" y="195072"/>
                  </a:lnTo>
                  <a:lnTo>
                    <a:pt x="3024557" y="150356"/>
                  </a:lnTo>
                  <a:lnTo>
                    <a:pt x="3009877" y="109301"/>
                  </a:lnTo>
                  <a:lnTo>
                    <a:pt x="2986844" y="73080"/>
                  </a:lnTo>
                  <a:lnTo>
                    <a:pt x="2956631" y="42867"/>
                  </a:lnTo>
                  <a:lnTo>
                    <a:pt x="2920410" y="19834"/>
                  </a:lnTo>
                  <a:lnTo>
                    <a:pt x="2879355" y="5154"/>
                  </a:lnTo>
                  <a:lnTo>
                    <a:pt x="283464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34923" y="2624327"/>
              <a:ext cx="3051175" cy="1153795"/>
            </a:xfrm>
            <a:custGeom>
              <a:avLst/>
              <a:gdLst/>
              <a:ahLst/>
              <a:cxnLst/>
              <a:rect l="l" t="t" r="r" b="b"/>
              <a:pathLst>
                <a:path w="3051175" h="1153795">
                  <a:moveTo>
                    <a:pt x="2858770" y="0"/>
                  </a:moveTo>
                  <a:lnTo>
                    <a:pt x="192278" y="0"/>
                  </a:lnTo>
                  <a:lnTo>
                    <a:pt x="148192" y="5079"/>
                  </a:lnTo>
                  <a:lnTo>
                    <a:pt x="107722" y="19546"/>
                  </a:lnTo>
                  <a:lnTo>
                    <a:pt x="72021" y="42247"/>
                  </a:lnTo>
                  <a:lnTo>
                    <a:pt x="42243" y="72026"/>
                  </a:lnTo>
                  <a:lnTo>
                    <a:pt x="19544" y="107727"/>
                  </a:lnTo>
                  <a:lnTo>
                    <a:pt x="5078" y="148196"/>
                  </a:lnTo>
                  <a:lnTo>
                    <a:pt x="0" y="192277"/>
                  </a:lnTo>
                  <a:lnTo>
                    <a:pt x="0" y="961389"/>
                  </a:lnTo>
                  <a:lnTo>
                    <a:pt x="5078" y="1005471"/>
                  </a:lnTo>
                  <a:lnTo>
                    <a:pt x="19544" y="1045940"/>
                  </a:lnTo>
                  <a:lnTo>
                    <a:pt x="42243" y="1081641"/>
                  </a:lnTo>
                  <a:lnTo>
                    <a:pt x="72021" y="1111420"/>
                  </a:lnTo>
                  <a:lnTo>
                    <a:pt x="107722" y="1134121"/>
                  </a:lnTo>
                  <a:lnTo>
                    <a:pt x="148192" y="1148588"/>
                  </a:lnTo>
                  <a:lnTo>
                    <a:pt x="192278" y="1153668"/>
                  </a:lnTo>
                  <a:lnTo>
                    <a:pt x="2858770" y="1153668"/>
                  </a:lnTo>
                  <a:lnTo>
                    <a:pt x="2902851" y="1148588"/>
                  </a:lnTo>
                  <a:lnTo>
                    <a:pt x="2943320" y="1134121"/>
                  </a:lnTo>
                  <a:lnTo>
                    <a:pt x="2979021" y="1111420"/>
                  </a:lnTo>
                  <a:lnTo>
                    <a:pt x="3008800" y="1081641"/>
                  </a:lnTo>
                  <a:lnTo>
                    <a:pt x="3031501" y="1045940"/>
                  </a:lnTo>
                  <a:lnTo>
                    <a:pt x="3045968" y="1005471"/>
                  </a:lnTo>
                  <a:lnTo>
                    <a:pt x="3051048" y="961389"/>
                  </a:lnTo>
                  <a:lnTo>
                    <a:pt x="3051048" y="192277"/>
                  </a:lnTo>
                  <a:lnTo>
                    <a:pt x="3045968" y="148196"/>
                  </a:lnTo>
                  <a:lnTo>
                    <a:pt x="3031501" y="107727"/>
                  </a:lnTo>
                  <a:lnTo>
                    <a:pt x="3008800" y="72026"/>
                  </a:lnTo>
                  <a:lnTo>
                    <a:pt x="2979021" y="42247"/>
                  </a:lnTo>
                  <a:lnTo>
                    <a:pt x="2943320" y="19546"/>
                  </a:lnTo>
                  <a:lnTo>
                    <a:pt x="2902851" y="5079"/>
                  </a:lnTo>
                  <a:lnTo>
                    <a:pt x="285877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34923" y="2624327"/>
              <a:ext cx="3051175" cy="1153795"/>
            </a:xfrm>
            <a:custGeom>
              <a:avLst/>
              <a:gdLst/>
              <a:ahLst/>
              <a:cxnLst/>
              <a:rect l="l" t="t" r="r" b="b"/>
              <a:pathLst>
                <a:path w="3051175" h="1153795">
                  <a:moveTo>
                    <a:pt x="0" y="192277"/>
                  </a:moveTo>
                  <a:lnTo>
                    <a:pt x="5078" y="148196"/>
                  </a:lnTo>
                  <a:lnTo>
                    <a:pt x="19544" y="107727"/>
                  </a:lnTo>
                  <a:lnTo>
                    <a:pt x="42243" y="72026"/>
                  </a:lnTo>
                  <a:lnTo>
                    <a:pt x="72021" y="42247"/>
                  </a:lnTo>
                  <a:lnTo>
                    <a:pt x="107722" y="19546"/>
                  </a:lnTo>
                  <a:lnTo>
                    <a:pt x="148192" y="5079"/>
                  </a:lnTo>
                  <a:lnTo>
                    <a:pt x="192278" y="0"/>
                  </a:lnTo>
                  <a:lnTo>
                    <a:pt x="2858770" y="0"/>
                  </a:lnTo>
                  <a:lnTo>
                    <a:pt x="2902851" y="5079"/>
                  </a:lnTo>
                  <a:lnTo>
                    <a:pt x="2943320" y="19546"/>
                  </a:lnTo>
                  <a:lnTo>
                    <a:pt x="2979021" y="42247"/>
                  </a:lnTo>
                  <a:lnTo>
                    <a:pt x="3008800" y="72026"/>
                  </a:lnTo>
                  <a:lnTo>
                    <a:pt x="3031501" y="107727"/>
                  </a:lnTo>
                  <a:lnTo>
                    <a:pt x="3045968" y="148196"/>
                  </a:lnTo>
                  <a:lnTo>
                    <a:pt x="3051048" y="192277"/>
                  </a:lnTo>
                  <a:lnTo>
                    <a:pt x="3051048" y="961389"/>
                  </a:lnTo>
                  <a:lnTo>
                    <a:pt x="3045968" y="1005471"/>
                  </a:lnTo>
                  <a:lnTo>
                    <a:pt x="3031501" y="1045940"/>
                  </a:lnTo>
                  <a:lnTo>
                    <a:pt x="3008800" y="1081641"/>
                  </a:lnTo>
                  <a:lnTo>
                    <a:pt x="2979021" y="1111420"/>
                  </a:lnTo>
                  <a:lnTo>
                    <a:pt x="2943320" y="1134121"/>
                  </a:lnTo>
                  <a:lnTo>
                    <a:pt x="2902851" y="1148588"/>
                  </a:lnTo>
                  <a:lnTo>
                    <a:pt x="2858770" y="1153668"/>
                  </a:lnTo>
                  <a:lnTo>
                    <a:pt x="192278" y="1153668"/>
                  </a:lnTo>
                  <a:lnTo>
                    <a:pt x="148192" y="1148588"/>
                  </a:lnTo>
                  <a:lnTo>
                    <a:pt x="107722" y="1134121"/>
                  </a:lnTo>
                  <a:lnTo>
                    <a:pt x="72021" y="1111420"/>
                  </a:lnTo>
                  <a:lnTo>
                    <a:pt x="42243" y="1081641"/>
                  </a:lnTo>
                  <a:lnTo>
                    <a:pt x="19544" y="1045940"/>
                  </a:lnTo>
                  <a:lnTo>
                    <a:pt x="5078" y="1005471"/>
                  </a:lnTo>
                  <a:lnTo>
                    <a:pt x="0" y="961389"/>
                  </a:lnTo>
                  <a:lnTo>
                    <a:pt x="0" y="192277"/>
                  </a:lnTo>
                  <a:close/>
                </a:path>
              </a:pathLst>
            </a:custGeom>
            <a:ln w="12191">
              <a:solidFill>
                <a:srgbClr val="538ED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8488426" y="2651251"/>
            <a:ext cx="2843530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Carlito"/>
                <a:cs typeface="Carlito"/>
              </a:rPr>
              <a:t>Принятие на </a:t>
            </a:r>
            <a:r>
              <a:rPr sz="2000" spc="-10" dirty="0">
                <a:latin typeface="Carlito"/>
                <a:cs typeface="Carlito"/>
              </a:rPr>
              <a:t>педсовете </a:t>
            </a:r>
            <a:r>
              <a:rPr sz="2000" dirty="0">
                <a:latin typeface="Carlito"/>
                <a:cs typeface="Carlito"/>
              </a:rPr>
              <a:t>и  </a:t>
            </a:r>
            <a:r>
              <a:rPr sz="2000" spc="-5" dirty="0">
                <a:latin typeface="Carlito"/>
                <a:cs typeface="Carlito"/>
              </a:rPr>
              <a:t>утверждение </a:t>
            </a:r>
            <a:r>
              <a:rPr sz="2000" spc="-10" dirty="0">
                <a:latin typeface="Carlito"/>
                <a:cs typeface="Carlito"/>
              </a:rPr>
              <a:t>директором  </a:t>
            </a:r>
            <a:r>
              <a:rPr sz="2000" spc="-15" dirty="0">
                <a:latin typeface="Carlito"/>
                <a:cs typeface="Carlito"/>
              </a:rPr>
              <a:t>школы </a:t>
            </a:r>
            <a:r>
              <a:rPr sz="2000" dirty="0">
                <a:latin typeface="Carlito"/>
                <a:cs typeface="Carlito"/>
              </a:rPr>
              <a:t>ООП</a:t>
            </a:r>
            <a:r>
              <a:rPr sz="2000" spc="-30" dirty="0">
                <a:latin typeface="Carlito"/>
                <a:cs typeface="Carlito"/>
              </a:rPr>
              <a:t> </a:t>
            </a:r>
            <a:r>
              <a:rPr sz="2000" spc="-5" dirty="0">
                <a:latin typeface="Carlito"/>
                <a:cs typeface="Carlito"/>
              </a:rPr>
              <a:t>СОО</a:t>
            </a:r>
            <a:endParaRPr sz="20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2000" spc="-5" dirty="0">
                <a:latin typeface="Carlito"/>
                <a:cs typeface="Carlito"/>
              </a:rPr>
              <a:t>(не позднее</a:t>
            </a:r>
            <a:r>
              <a:rPr sz="2000" spc="-20" dirty="0">
                <a:latin typeface="Carlito"/>
                <a:cs typeface="Carlito"/>
              </a:rPr>
              <a:t> </a:t>
            </a:r>
            <a:r>
              <a:rPr sz="2000" spc="-5" dirty="0">
                <a:latin typeface="Carlito"/>
                <a:cs typeface="Carlito"/>
              </a:rPr>
              <a:t>31.08.2023)</a:t>
            </a:r>
            <a:endParaRPr sz="2000">
              <a:latin typeface="Carlito"/>
              <a:cs typeface="Carlito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4186428" y="2616707"/>
            <a:ext cx="3698875" cy="1165860"/>
            <a:chOff x="4186428" y="2616707"/>
            <a:chExt cx="3698875" cy="1165860"/>
          </a:xfrm>
        </p:grpSpPr>
        <p:sp>
          <p:nvSpPr>
            <p:cNvPr id="16" name="object 16"/>
            <p:cNvSpPr/>
            <p:nvPr/>
          </p:nvSpPr>
          <p:spPr>
            <a:xfrm>
              <a:off x="4192524" y="2622803"/>
              <a:ext cx="3686810" cy="1153795"/>
            </a:xfrm>
            <a:custGeom>
              <a:avLst/>
              <a:gdLst/>
              <a:ahLst/>
              <a:cxnLst/>
              <a:rect l="l" t="t" r="r" b="b"/>
              <a:pathLst>
                <a:path w="3686809" h="1153795">
                  <a:moveTo>
                    <a:pt x="3494278" y="0"/>
                  </a:moveTo>
                  <a:lnTo>
                    <a:pt x="192277" y="0"/>
                  </a:lnTo>
                  <a:lnTo>
                    <a:pt x="148196" y="5079"/>
                  </a:lnTo>
                  <a:lnTo>
                    <a:pt x="107727" y="19546"/>
                  </a:lnTo>
                  <a:lnTo>
                    <a:pt x="72026" y="42247"/>
                  </a:lnTo>
                  <a:lnTo>
                    <a:pt x="42247" y="72026"/>
                  </a:lnTo>
                  <a:lnTo>
                    <a:pt x="19546" y="107727"/>
                  </a:lnTo>
                  <a:lnTo>
                    <a:pt x="5079" y="148196"/>
                  </a:lnTo>
                  <a:lnTo>
                    <a:pt x="0" y="192278"/>
                  </a:lnTo>
                  <a:lnTo>
                    <a:pt x="0" y="961390"/>
                  </a:lnTo>
                  <a:lnTo>
                    <a:pt x="5079" y="1005471"/>
                  </a:lnTo>
                  <a:lnTo>
                    <a:pt x="19546" y="1045940"/>
                  </a:lnTo>
                  <a:lnTo>
                    <a:pt x="42247" y="1081641"/>
                  </a:lnTo>
                  <a:lnTo>
                    <a:pt x="72026" y="1111420"/>
                  </a:lnTo>
                  <a:lnTo>
                    <a:pt x="107727" y="1134121"/>
                  </a:lnTo>
                  <a:lnTo>
                    <a:pt x="148196" y="1148588"/>
                  </a:lnTo>
                  <a:lnTo>
                    <a:pt x="192277" y="1153668"/>
                  </a:lnTo>
                  <a:lnTo>
                    <a:pt x="3494278" y="1153668"/>
                  </a:lnTo>
                  <a:lnTo>
                    <a:pt x="3538359" y="1148588"/>
                  </a:lnTo>
                  <a:lnTo>
                    <a:pt x="3578828" y="1134121"/>
                  </a:lnTo>
                  <a:lnTo>
                    <a:pt x="3614529" y="1111420"/>
                  </a:lnTo>
                  <a:lnTo>
                    <a:pt x="3644308" y="1081641"/>
                  </a:lnTo>
                  <a:lnTo>
                    <a:pt x="3667009" y="1045940"/>
                  </a:lnTo>
                  <a:lnTo>
                    <a:pt x="3681476" y="1005471"/>
                  </a:lnTo>
                  <a:lnTo>
                    <a:pt x="3686555" y="961390"/>
                  </a:lnTo>
                  <a:lnTo>
                    <a:pt x="3686555" y="192278"/>
                  </a:lnTo>
                  <a:lnTo>
                    <a:pt x="3681476" y="148196"/>
                  </a:lnTo>
                  <a:lnTo>
                    <a:pt x="3667009" y="107727"/>
                  </a:lnTo>
                  <a:lnTo>
                    <a:pt x="3644308" y="72026"/>
                  </a:lnTo>
                  <a:lnTo>
                    <a:pt x="3614529" y="42247"/>
                  </a:lnTo>
                  <a:lnTo>
                    <a:pt x="3578828" y="19546"/>
                  </a:lnTo>
                  <a:lnTo>
                    <a:pt x="3538359" y="5079"/>
                  </a:lnTo>
                  <a:lnTo>
                    <a:pt x="349427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92524" y="2622803"/>
              <a:ext cx="3686810" cy="1153795"/>
            </a:xfrm>
            <a:custGeom>
              <a:avLst/>
              <a:gdLst/>
              <a:ahLst/>
              <a:cxnLst/>
              <a:rect l="l" t="t" r="r" b="b"/>
              <a:pathLst>
                <a:path w="3686809" h="1153795">
                  <a:moveTo>
                    <a:pt x="0" y="192278"/>
                  </a:moveTo>
                  <a:lnTo>
                    <a:pt x="5079" y="148196"/>
                  </a:lnTo>
                  <a:lnTo>
                    <a:pt x="19546" y="107727"/>
                  </a:lnTo>
                  <a:lnTo>
                    <a:pt x="42247" y="72026"/>
                  </a:lnTo>
                  <a:lnTo>
                    <a:pt x="72026" y="42247"/>
                  </a:lnTo>
                  <a:lnTo>
                    <a:pt x="107727" y="19546"/>
                  </a:lnTo>
                  <a:lnTo>
                    <a:pt x="148196" y="5079"/>
                  </a:lnTo>
                  <a:lnTo>
                    <a:pt x="192277" y="0"/>
                  </a:lnTo>
                  <a:lnTo>
                    <a:pt x="3494278" y="0"/>
                  </a:lnTo>
                  <a:lnTo>
                    <a:pt x="3538359" y="5079"/>
                  </a:lnTo>
                  <a:lnTo>
                    <a:pt x="3578828" y="19546"/>
                  </a:lnTo>
                  <a:lnTo>
                    <a:pt x="3614529" y="42247"/>
                  </a:lnTo>
                  <a:lnTo>
                    <a:pt x="3644308" y="72026"/>
                  </a:lnTo>
                  <a:lnTo>
                    <a:pt x="3667009" y="107727"/>
                  </a:lnTo>
                  <a:lnTo>
                    <a:pt x="3681476" y="148196"/>
                  </a:lnTo>
                  <a:lnTo>
                    <a:pt x="3686555" y="192278"/>
                  </a:lnTo>
                  <a:lnTo>
                    <a:pt x="3686555" y="961390"/>
                  </a:lnTo>
                  <a:lnTo>
                    <a:pt x="3681476" y="1005471"/>
                  </a:lnTo>
                  <a:lnTo>
                    <a:pt x="3667009" y="1045940"/>
                  </a:lnTo>
                  <a:lnTo>
                    <a:pt x="3644308" y="1081641"/>
                  </a:lnTo>
                  <a:lnTo>
                    <a:pt x="3614529" y="1111420"/>
                  </a:lnTo>
                  <a:lnTo>
                    <a:pt x="3578828" y="1134121"/>
                  </a:lnTo>
                  <a:lnTo>
                    <a:pt x="3538359" y="1148588"/>
                  </a:lnTo>
                  <a:lnTo>
                    <a:pt x="3494278" y="1153668"/>
                  </a:lnTo>
                  <a:lnTo>
                    <a:pt x="192277" y="1153668"/>
                  </a:lnTo>
                  <a:lnTo>
                    <a:pt x="148196" y="1148588"/>
                  </a:lnTo>
                  <a:lnTo>
                    <a:pt x="107727" y="1134121"/>
                  </a:lnTo>
                  <a:lnTo>
                    <a:pt x="72026" y="1111420"/>
                  </a:lnTo>
                  <a:lnTo>
                    <a:pt x="42247" y="1081641"/>
                  </a:lnTo>
                  <a:lnTo>
                    <a:pt x="19546" y="1045940"/>
                  </a:lnTo>
                  <a:lnTo>
                    <a:pt x="5079" y="1005471"/>
                  </a:lnTo>
                  <a:lnTo>
                    <a:pt x="0" y="961390"/>
                  </a:lnTo>
                  <a:lnTo>
                    <a:pt x="0" y="192278"/>
                  </a:lnTo>
                  <a:close/>
                </a:path>
              </a:pathLst>
            </a:custGeom>
            <a:ln w="12192">
              <a:solidFill>
                <a:srgbClr val="538ED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4328921" y="2897885"/>
            <a:ext cx="299402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i="1" spc="-10" dirty="0">
                <a:latin typeface="Carlito"/>
                <a:cs typeface="Carlito"/>
              </a:rPr>
              <a:t>Разработка школой </a:t>
            </a:r>
            <a:r>
              <a:rPr sz="1800" i="1" spc="-5" dirty="0">
                <a:latin typeface="Carlito"/>
                <a:cs typeface="Carlito"/>
              </a:rPr>
              <a:t>ООП</a:t>
            </a:r>
            <a:r>
              <a:rPr sz="1800" i="1" spc="-35" dirty="0">
                <a:latin typeface="Carlito"/>
                <a:cs typeface="Carlito"/>
              </a:rPr>
              <a:t> </a:t>
            </a:r>
            <a:r>
              <a:rPr sz="1800" i="1" spc="-5" dirty="0">
                <a:latin typeface="Carlito"/>
                <a:cs typeface="Carlito"/>
              </a:rPr>
              <a:t>СОО</a:t>
            </a:r>
            <a:endParaRPr sz="18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1800" i="1" spc="-5" dirty="0">
                <a:latin typeface="Carlito"/>
                <a:cs typeface="Carlito"/>
              </a:rPr>
              <a:t>на основе ФОП</a:t>
            </a:r>
            <a:r>
              <a:rPr sz="1800" i="1" spc="15" dirty="0">
                <a:latin typeface="Carlito"/>
                <a:cs typeface="Carlito"/>
              </a:rPr>
              <a:t> </a:t>
            </a:r>
            <a:r>
              <a:rPr sz="1800" i="1" spc="-5" dirty="0">
                <a:latin typeface="Carlito"/>
                <a:cs typeface="Carlito"/>
              </a:rPr>
              <a:t>СОО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70966" y="2739898"/>
            <a:ext cx="2726538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spc="-30" dirty="0">
                <a:latin typeface="Carlito"/>
                <a:cs typeface="Carlito"/>
              </a:rPr>
              <a:t>ФГОС </a:t>
            </a:r>
            <a:r>
              <a:rPr sz="2800" spc="-10" dirty="0">
                <a:latin typeface="Carlito"/>
                <a:cs typeface="Carlito"/>
              </a:rPr>
              <a:t>СОО</a:t>
            </a:r>
            <a:r>
              <a:rPr sz="2800" spc="-55" dirty="0">
                <a:latin typeface="Carlito"/>
                <a:cs typeface="Carlito"/>
              </a:rPr>
              <a:t> </a:t>
            </a:r>
            <a:r>
              <a:rPr sz="2800" spc="-5" dirty="0">
                <a:latin typeface="Carlito"/>
                <a:cs typeface="Carlito"/>
              </a:rPr>
              <a:t>+  </a:t>
            </a:r>
            <a:r>
              <a:rPr sz="2800" spc="-10" dirty="0">
                <a:latin typeface="Carlito"/>
                <a:cs typeface="Carlito"/>
              </a:rPr>
              <a:t>ФОП</a:t>
            </a:r>
            <a:r>
              <a:rPr sz="2800" spc="-15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СОО</a:t>
            </a:r>
            <a:endParaRPr sz="2800" dirty="0">
              <a:latin typeface="Carlito"/>
              <a:cs typeface="Carlito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46633" y="4947030"/>
            <a:ext cx="829881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20" dirty="0">
                <a:solidFill>
                  <a:srgbClr val="C00000"/>
                </a:solidFill>
                <a:latin typeface="Carlito"/>
                <a:cs typeface="Carlito"/>
              </a:rPr>
              <a:t>Одна </a:t>
            </a:r>
            <a:r>
              <a:rPr sz="2800" b="1" spc="-10" dirty="0">
                <a:solidFill>
                  <a:srgbClr val="C00000"/>
                </a:solidFill>
                <a:latin typeface="Carlito"/>
                <a:cs typeface="Carlito"/>
              </a:rPr>
              <a:t>ООП </a:t>
            </a:r>
            <a:r>
              <a:rPr sz="2800" b="1" spc="-5" dirty="0">
                <a:solidFill>
                  <a:srgbClr val="C00000"/>
                </a:solidFill>
                <a:latin typeface="Carlito"/>
                <a:cs typeface="Carlito"/>
              </a:rPr>
              <a:t>на уровень </a:t>
            </a:r>
            <a:r>
              <a:rPr sz="2800" b="1" spc="-10" dirty="0">
                <a:solidFill>
                  <a:srgbClr val="C00000"/>
                </a:solidFill>
                <a:latin typeface="Carlito"/>
                <a:cs typeface="Carlito"/>
              </a:rPr>
              <a:t>CОО </a:t>
            </a:r>
            <a:r>
              <a:rPr sz="2800" b="1" spc="-5" dirty="0">
                <a:solidFill>
                  <a:srgbClr val="C00000"/>
                </a:solidFill>
                <a:latin typeface="Carlito"/>
                <a:cs typeface="Carlito"/>
              </a:rPr>
              <a:t>с 2023-2024 </a:t>
            </a:r>
            <a:r>
              <a:rPr sz="2800" b="1" spc="-10" dirty="0">
                <a:solidFill>
                  <a:srgbClr val="C00000"/>
                </a:solidFill>
                <a:latin typeface="Carlito"/>
                <a:cs typeface="Carlito"/>
              </a:rPr>
              <a:t>учебного</a:t>
            </a:r>
            <a:r>
              <a:rPr sz="2800" b="1" spc="160" dirty="0">
                <a:solidFill>
                  <a:srgbClr val="C00000"/>
                </a:solidFill>
                <a:latin typeface="Carlito"/>
                <a:cs typeface="Carlito"/>
              </a:rPr>
              <a:t> </a:t>
            </a:r>
            <a:r>
              <a:rPr sz="2800" b="1" spc="-30" dirty="0">
                <a:solidFill>
                  <a:srgbClr val="C00000"/>
                </a:solidFill>
                <a:latin typeface="Carlito"/>
                <a:cs typeface="Carlito"/>
              </a:rPr>
              <a:t>года</a:t>
            </a:r>
            <a:endParaRPr sz="2800">
              <a:latin typeface="Carlito"/>
              <a:cs typeface="Carl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</TotalTime>
  <Words>3889</Words>
  <Application>Microsoft Office PowerPoint</Application>
  <PresentationFormat>Широкоэкранный</PresentationFormat>
  <Paragraphs>958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2" baseType="lpstr">
      <vt:lpstr>Arial</vt:lpstr>
      <vt:lpstr>Calibri</vt:lpstr>
      <vt:lpstr>Carlito</vt:lpstr>
      <vt:lpstr>Times New Roman</vt:lpstr>
      <vt:lpstr>Wingdings</vt:lpstr>
      <vt:lpstr>Office Theme</vt:lpstr>
      <vt:lpstr>Единое образовательное пространство РФ.</vt:lpstr>
      <vt:lpstr>Презентация PowerPoint</vt:lpstr>
      <vt:lpstr>ЕДИНОЕ ОБРАЗОВАТЕЛЬНОЕ ПРОСТРАНСТВО</vt:lpstr>
      <vt:lpstr>ФЕДЕРАЛЬНЫЕ ОБРАЗОВАТЕЛЬНЫЕ ПРОГРАММЫ (ФОПы)</vt:lpstr>
      <vt:lpstr>Федеральная образовательная программа (ФОП)</vt:lpstr>
      <vt:lpstr>ФЕДЕРАЛЬНЫЕ ОБРАЗОВАТЕЛЬНЫЕ ПРОГРАММЫ</vt:lpstr>
      <vt:lpstr>ФОП НОО, ООО и СОО</vt:lpstr>
      <vt:lpstr>ФОП НОО, ООО, СОО</vt:lpstr>
      <vt:lpstr>Среднее общее образование</vt:lpstr>
      <vt:lpstr>Среднее общее образование</vt:lpstr>
      <vt:lpstr>Изменения во ФГОС СОО</vt:lpstr>
      <vt:lpstr>Организационный раздел ФОП среднего общего образования. Учебный план.</vt:lpstr>
      <vt:lpstr>Профили обучения и сочетание предметов в них</vt:lpstr>
      <vt:lpstr>Количество часов по предметам для формирования  школой профильного учебного плана уровня СОО</vt:lpstr>
      <vt:lpstr>Вариант учебного плана школы технологического профиля (инженерный класс по профилю «авиастроение») с углублённым изучением математики и физики  при 6-дневной учебной неделе</vt:lpstr>
      <vt:lpstr>Презентация PowerPoint</vt:lpstr>
      <vt:lpstr>Презентация PowerPoint</vt:lpstr>
      <vt:lpstr>Презентация PowerPoint</vt:lpstr>
      <vt:lpstr>Презентация PowerPoint</vt:lpstr>
      <vt:lpstr>ВНЕУРОЧНАЯ ДЕЯТЕЛЬНОСТЬ</vt:lpstr>
      <vt:lpstr>Рекомендации для формирования плана внеурочной деятельности</vt:lpstr>
      <vt:lpstr>Содержательное наполнение внеурочной деятельности</vt:lpstr>
      <vt:lpstr>Презентация PowerPoint</vt:lpstr>
      <vt:lpstr>https://edsoo.ru</vt:lpstr>
      <vt:lpstr>Федеральный календарный план воспитательной работы – основа деятельности советников директора по воспитанию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User-090</dc:creator>
  <cp:lastModifiedBy>Пользователь</cp:lastModifiedBy>
  <cp:revision>7</cp:revision>
  <dcterms:created xsi:type="dcterms:W3CDTF">2023-04-05T06:56:37Z</dcterms:created>
  <dcterms:modified xsi:type="dcterms:W3CDTF">2024-04-24T12:12:45Z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2023-01-30T00:00:00Z</vt:filetime>
  </property>
  <property fmtid="{D5CDD505-2E9C-101B-9397-08002B2CF9AE}" pid="3" name="Creator">
    <vt:lpwstr>Microsoft® PowerPoint® 2019</vt:lpwstr>
  </property>
  <property fmtid="{D5CDD505-2E9C-101B-9397-08002B2CF9AE}" pid="4" name="LastSaved">
    <vt:filetime>2023-04-05T00:00:00Z</vt:filetime>
  </property>
</Properties>
</file>