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4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3" r:id="rId10"/>
    <p:sldId id="275" r:id="rId11"/>
    <p:sldId id="276" r:id="rId12"/>
    <p:sldId id="277" r:id="rId13"/>
    <p:sldId id="279" r:id="rId14"/>
    <p:sldId id="281" r:id="rId15"/>
    <p:sldId id="295" r:id="rId16"/>
    <p:sldId id="296" r:id="rId17"/>
    <p:sldId id="297" r:id="rId18"/>
    <p:sldId id="298" r:id="rId19"/>
    <p:sldId id="300" r:id="rId20"/>
    <p:sldId id="302" r:id="rId21"/>
    <p:sldId id="303" r:id="rId2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399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399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399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7741" y="48260"/>
            <a:ext cx="8211820" cy="330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3399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22775" y="1586560"/>
            <a:ext cx="7291705" cy="4599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hyperlink" Target="https://edsoo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edsoo.ru/Normativnie_dokumenti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4943" y="2743200"/>
            <a:ext cx="10850880" cy="6020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635"/>
              </a:lnSpc>
              <a:spcBef>
                <a:spcPts val="95"/>
              </a:spcBef>
            </a:pPr>
            <a:r>
              <a:rPr sz="4000" spc="-15" dirty="0">
                <a:latin typeface="Times New Roman" pitchFamily="18" charset="0"/>
                <a:cs typeface="Times New Roman" pitchFamily="18" charset="0"/>
              </a:rPr>
              <a:t>Единое </a:t>
            </a:r>
            <a:r>
              <a:rPr sz="4000" spc="-10" dirty="0">
                <a:latin typeface="Times New Roman" pitchFamily="18" charset="0"/>
                <a:cs typeface="Times New Roman" pitchFamily="18" charset="0"/>
              </a:rPr>
              <a:t>образовательное пространство</a:t>
            </a:r>
            <a:r>
              <a:rPr sz="40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-95" dirty="0">
                <a:latin typeface="Times New Roman" pitchFamily="18" charset="0"/>
                <a:cs typeface="Times New Roman" pitchFamily="18" charset="0"/>
              </a:rPr>
              <a:t>РФ</a:t>
            </a:r>
            <a:r>
              <a:rPr sz="4000" spc="-95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3268" y="6345732"/>
            <a:ext cx="392633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 smtClean="0">
                <a:solidFill>
                  <a:srgbClr val="7E7E7E"/>
                </a:solidFill>
                <a:latin typeface="Carlito"/>
                <a:cs typeface="Carlito"/>
              </a:rPr>
              <a:t>2023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1084943" y="3733800"/>
            <a:ext cx="10850880" cy="11919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000" b="1" i="0">
                <a:solidFill>
                  <a:srgbClr val="003399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>
              <a:lnSpc>
                <a:spcPts val="4635"/>
              </a:lnSpc>
              <a:spcBef>
                <a:spcPts val="95"/>
              </a:spcBef>
            </a:pPr>
            <a:r>
              <a:rPr lang="ru-RU" sz="4000" spc="-15" dirty="0" smtClean="0">
                <a:latin typeface="Times New Roman" pitchFamily="18" charset="0"/>
                <a:cs typeface="Times New Roman" pitchFamily="18" charset="0"/>
              </a:rPr>
              <a:t>Введение федеральных образовательных программ основного общего образования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2481834" y="1375356"/>
            <a:ext cx="7312406" cy="6020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000" b="1" i="0">
                <a:solidFill>
                  <a:srgbClr val="003399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>
              <a:lnSpc>
                <a:spcPts val="4635"/>
              </a:lnSpc>
              <a:spcBef>
                <a:spcPts val="95"/>
              </a:spcBef>
            </a:pPr>
            <a:r>
              <a:rPr lang="ru-RU" sz="4000" spc="-1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41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322" y="6807"/>
            <a:ext cx="7980477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Основное </a:t>
            </a:r>
            <a:r>
              <a:rPr sz="3200" spc="-5" dirty="0"/>
              <a:t>общее</a:t>
            </a:r>
            <a:r>
              <a:rPr sz="3200" spc="-55" dirty="0"/>
              <a:t> </a:t>
            </a:r>
            <a:r>
              <a:rPr sz="3200" dirty="0"/>
              <a:t>образование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0218" y="121158"/>
            <a:ext cx="2633396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5 – 9</a:t>
            </a:r>
            <a:r>
              <a:rPr sz="2400" b="1" spc="-1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классы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323" y="6644131"/>
            <a:ext cx="72898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rlito"/>
                <a:cs typeface="Carlito"/>
              </a:rPr>
              <a:t>* август 2023 г. – разработка ИСРО РАО </a:t>
            </a:r>
            <a:r>
              <a:rPr sz="1100" spc="-5" dirty="0">
                <a:latin typeface="Carlito"/>
                <a:cs typeface="Carlito"/>
              </a:rPr>
              <a:t>федеральных </a:t>
            </a:r>
            <a:r>
              <a:rPr sz="1100" dirty="0">
                <a:latin typeface="Carlito"/>
                <a:cs typeface="Carlito"/>
              </a:rPr>
              <a:t>рабочих программ по всем учебным предметам на базовом</a:t>
            </a:r>
            <a:r>
              <a:rPr sz="1100" spc="-18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уровне</a:t>
            </a:r>
            <a:endParaRPr sz="1100">
              <a:latin typeface="Carlito"/>
              <a:cs typeface="Carlito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157246"/>
              </p:ext>
            </p:extLst>
          </p:nvPr>
        </p:nvGraphicFramePr>
        <p:xfrm>
          <a:off x="33945" y="1981200"/>
          <a:ext cx="12081855" cy="4968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6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5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7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1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8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rlito"/>
                          <a:cs typeface="Carlito"/>
                        </a:rPr>
                        <a:t>Классы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rlito"/>
                          <a:cs typeface="Carlito"/>
                        </a:rPr>
                        <a:t>ФРП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(портал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единого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содержания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образования</a:t>
                      </a:r>
                      <a:r>
                        <a:rPr sz="12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rlito"/>
                          <a:cs typeface="Carlito"/>
                          <a:hlinkClick r:id="rId2"/>
                        </a:rPr>
                        <a:t>https://edsoo.ru/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)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rlito"/>
                          <a:cs typeface="Carlito"/>
                        </a:rPr>
                        <a:t>ПРП*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(портал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единого содержания</a:t>
                      </a:r>
                      <a:r>
                        <a:rPr sz="12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образования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rlito"/>
                          <a:cs typeface="Carlito"/>
                          <a:hlinkClick r:id="rId2"/>
                        </a:rPr>
                        <a:t>https://edsoo.ru/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)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rlito"/>
                          <a:cs typeface="Carlito"/>
                        </a:rPr>
                        <a:t>Ранее разработанные</a:t>
                      </a:r>
                      <a:r>
                        <a:rPr sz="16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5" dirty="0">
                          <a:latin typeface="Carlito"/>
                          <a:cs typeface="Carlito"/>
                        </a:rPr>
                        <a:t>РП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06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b="1" spc="-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5-6</a:t>
                      </a:r>
                      <a:r>
                        <a:rPr sz="1600" b="1" spc="-2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классы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524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Утверждение новых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РП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на основе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ФРП по 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предметам: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91440" marR="68580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Carlito"/>
                          <a:cs typeface="Carlito"/>
                        </a:rPr>
                        <a:t>русский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язык, литература, история,  обществознание,</a:t>
                      </a:r>
                      <a:r>
                        <a:rPr sz="1200" b="1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география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59079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Утверждение новых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РП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(продолжение)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на основе 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ПРП* по</a:t>
                      </a:r>
                      <a:r>
                        <a:rPr sz="12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предметам: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92075" marR="600075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Carlito"/>
                          <a:cs typeface="Carlito"/>
                        </a:rPr>
                        <a:t>математика,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иностранный язык,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биология,  </a:t>
                      </a:r>
                      <a:r>
                        <a:rPr sz="1200" b="1" spc="-25" dirty="0">
                          <a:latin typeface="Carlito"/>
                          <a:cs typeface="Carlito"/>
                        </a:rPr>
                        <a:t>ОДНКНР,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ИЗО, музыка,</a:t>
                      </a:r>
                      <a:r>
                        <a:rPr sz="1200" b="1" spc="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технология,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физическая</a:t>
                      </a:r>
                      <a:r>
                        <a:rPr sz="1200" b="1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15" dirty="0">
                          <a:latin typeface="Carlito"/>
                          <a:cs typeface="Carlito"/>
                        </a:rPr>
                        <a:t>культура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78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b="1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7</a:t>
                      </a:r>
                      <a:r>
                        <a:rPr sz="1600" b="1" spc="-1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классы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6673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Утверждение новых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РП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на основе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ПРП* по 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предметам: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92075" marR="306705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Carlito"/>
                          <a:cs typeface="Carlito"/>
                        </a:rPr>
                        <a:t>математика (алгебра,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геометрия, вероятность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и 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статистика), физика,</a:t>
                      </a:r>
                      <a:r>
                        <a:rPr sz="1200" b="1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информатика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Использование ранее разработанных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РП</a:t>
                      </a:r>
                      <a:r>
                        <a:rPr sz="1200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по</a:t>
                      </a:r>
                    </a:p>
                    <a:p>
                      <a:pPr marL="92710" marR="13462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предметам: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русский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язык, литература, иностранный  язык, история, обществознание, география,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биология,  ИЗО, музыка, технология,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физическая</a:t>
                      </a:r>
                      <a:r>
                        <a:rPr sz="1200" b="1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15" dirty="0">
                          <a:latin typeface="Carlito"/>
                          <a:cs typeface="Carlito"/>
                        </a:rPr>
                        <a:t>культура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43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b="1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8</a:t>
                      </a:r>
                      <a:r>
                        <a:rPr sz="1600" b="1" spc="-1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классы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Утверждение новой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РП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на основе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ФРП</a:t>
                      </a:r>
                      <a:r>
                        <a:rPr sz="12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по</a:t>
                      </a: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предмету</a:t>
                      </a:r>
                      <a:r>
                        <a:rPr sz="12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ОБЖ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Утверждение новой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РП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на основе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ПРП*</a:t>
                      </a:r>
                      <a:r>
                        <a:rPr sz="1200" spc="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по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предмету</a:t>
                      </a:r>
                      <a:r>
                        <a:rPr sz="12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химия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Использование ранее разработанных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РП</a:t>
                      </a:r>
                      <a:r>
                        <a:rPr sz="1200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по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92710" marR="13462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предметам: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русский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язык, литература, иностранный  язык, история, обществознание, география,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биология,  музыка, технология,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физическая</a:t>
                      </a:r>
                      <a:r>
                        <a:rPr sz="1200" b="1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15" dirty="0">
                          <a:latin typeface="Carlito"/>
                          <a:cs typeface="Carlito"/>
                        </a:rPr>
                        <a:t>культура,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92710" marR="7683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информатика, физика,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математика (алгебра, 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геометрия)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43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9</a:t>
                      </a:r>
                      <a:r>
                        <a:rPr sz="1600" b="1" spc="-1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классы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Разработка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программы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учебного</a:t>
                      </a:r>
                      <a:r>
                        <a:rPr sz="12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20" dirty="0">
                          <a:latin typeface="Carlito"/>
                          <a:cs typeface="Carlito"/>
                        </a:rPr>
                        <a:t>модуля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«Введение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в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новейшую историю России»</a:t>
                      </a:r>
                      <a:r>
                        <a:rPr sz="12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(14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часов)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в 9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классе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(1 или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2-е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полугодие) </a:t>
                      </a:r>
                      <a:r>
                        <a:rPr sz="1200" spc="-5" dirty="0" err="1">
                          <a:latin typeface="Carlito"/>
                          <a:cs typeface="Carlito"/>
                        </a:rPr>
                        <a:t>на</a:t>
                      </a:r>
                      <a:r>
                        <a:rPr sz="1200" spc="1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 err="1" smtClean="0">
                          <a:latin typeface="Carlito"/>
                          <a:cs typeface="Carlito"/>
                        </a:rPr>
                        <a:t>основе</a:t>
                      </a:r>
                      <a:r>
                        <a:rPr lang="ru-RU" sz="1200" spc="-5" dirty="0" smtClean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 smtClean="0">
                          <a:latin typeface="Carlito"/>
                          <a:cs typeface="Carlito"/>
                        </a:rPr>
                        <a:t>ПРП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*</a:t>
                      </a: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Использование ранее разработанных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РП</a:t>
                      </a:r>
                      <a:r>
                        <a:rPr sz="1200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по</a:t>
                      </a:r>
                    </a:p>
                    <a:p>
                      <a:pPr marL="92710" marR="13271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предметам: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русский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язык, литература, иностранный  язык, история, обществознание, география, биология, 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технология,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физическая </a:t>
                      </a:r>
                      <a:r>
                        <a:rPr sz="1200" b="1" spc="-15" dirty="0">
                          <a:latin typeface="Carlito"/>
                          <a:cs typeface="Carlito"/>
                        </a:rPr>
                        <a:t>культура,</a:t>
                      </a:r>
                      <a:r>
                        <a:rPr sz="1200" b="1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информатика,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физика,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математика (алгебра,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геометрия), химия,</a:t>
                      </a:r>
                      <a:r>
                        <a:rPr sz="1200" b="1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ОБЖ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3944" y="1600200"/>
            <a:ext cx="1192945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Carlito"/>
                <a:cs typeface="Carlito"/>
              </a:rPr>
              <a:t>Для </a:t>
            </a:r>
            <a:r>
              <a:rPr sz="1800" b="1" spc="-5" dirty="0">
                <a:solidFill>
                  <a:srgbClr val="006FC0"/>
                </a:solidFill>
                <a:latin typeface="Carlito"/>
                <a:cs typeface="Carlito"/>
              </a:rPr>
              <a:t>разработки РП по </a:t>
            </a:r>
            <a:r>
              <a:rPr sz="1800" b="1" spc="-10" dirty="0">
                <a:solidFill>
                  <a:srgbClr val="006FC0"/>
                </a:solidFill>
                <a:latin typeface="Carlito"/>
                <a:cs typeface="Carlito"/>
              </a:rPr>
              <a:t>предметам </a:t>
            </a:r>
            <a:r>
              <a:rPr sz="1800" b="1" dirty="0">
                <a:solidFill>
                  <a:srgbClr val="006FC0"/>
                </a:solidFill>
                <a:latin typeface="Carlito"/>
                <a:cs typeface="Carlito"/>
              </a:rPr>
              <a:t>в </a:t>
            </a:r>
            <a:r>
              <a:rPr sz="1800" b="1" spc="-15" dirty="0">
                <a:solidFill>
                  <a:srgbClr val="006FC0"/>
                </a:solidFill>
                <a:latin typeface="Carlito"/>
                <a:cs typeface="Carlito"/>
              </a:rPr>
              <a:t>содержательном </a:t>
            </a:r>
            <a:r>
              <a:rPr sz="1800" b="1" spc="-10" dirty="0">
                <a:solidFill>
                  <a:srgbClr val="006FC0"/>
                </a:solidFill>
                <a:latin typeface="Carlito"/>
                <a:cs typeface="Carlito"/>
              </a:rPr>
              <a:t>разделе </a:t>
            </a:r>
            <a:r>
              <a:rPr sz="1800" b="1" spc="-5" dirty="0">
                <a:solidFill>
                  <a:srgbClr val="006FC0"/>
                </a:solidFill>
                <a:latin typeface="Carlito"/>
                <a:cs typeface="Carlito"/>
              </a:rPr>
              <a:t>ООП ООО</a:t>
            </a:r>
            <a:r>
              <a:rPr sz="1800" b="1" spc="8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rlito"/>
                <a:cs typeface="Carlito"/>
              </a:rPr>
              <a:t>используются</a:t>
            </a:r>
            <a:r>
              <a:rPr sz="1800" spc="-10" dirty="0">
                <a:latin typeface="Carlito"/>
                <a:cs typeface="Carlito"/>
              </a:rPr>
              <a:t>: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06780" y="609600"/>
            <a:ext cx="4683760" cy="952500"/>
            <a:chOff x="906780" y="688848"/>
            <a:chExt cx="4683760" cy="952500"/>
          </a:xfrm>
        </p:grpSpPr>
        <p:sp>
          <p:nvSpPr>
            <p:cNvPr id="8" name="object 8"/>
            <p:cNvSpPr/>
            <p:nvPr/>
          </p:nvSpPr>
          <p:spPr>
            <a:xfrm>
              <a:off x="906780" y="688848"/>
              <a:ext cx="4472940" cy="817244"/>
            </a:xfrm>
            <a:custGeom>
              <a:avLst/>
              <a:gdLst/>
              <a:ahLst/>
              <a:cxnLst/>
              <a:rect l="l" t="t" r="r" b="b"/>
              <a:pathLst>
                <a:path w="4472940" h="817244">
                  <a:moveTo>
                    <a:pt x="4336796" y="0"/>
                  </a:moveTo>
                  <a:lnTo>
                    <a:pt x="136144" y="0"/>
                  </a:lnTo>
                  <a:lnTo>
                    <a:pt x="93114" y="6941"/>
                  </a:lnTo>
                  <a:lnTo>
                    <a:pt x="55741" y="26269"/>
                  </a:lnTo>
                  <a:lnTo>
                    <a:pt x="26269" y="55741"/>
                  </a:lnTo>
                  <a:lnTo>
                    <a:pt x="6941" y="93114"/>
                  </a:lnTo>
                  <a:lnTo>
                    <a:pt x="0" y="136143"/>
                  </a:lnTo>
                  <a:lnTo>
                    <a:pt x="0" y="680719"/>
                  </a:lnTo>
                  <a:lnTo>
                    <a:pt x="6941" y="723749"/>
                  </a:lnTo>
                  <a:lnTo>
                    <a:pt x="26269" y="761122"/>
                  </a:lnTo>
                  <a:lnTo>
                    <a:pt x="55741" y="790594"/>
                  </a:lnTo>
                  <a:lnTo>
                    <a:pt x="93114" y="809922"/>
                  </a:lnTo>
                  <a:lnTo>
                    <a:pt x="136144" y="816863"/>
                  </a:lnTo>
                  <a:lnTo>
                    <a:pt x="4336796" y="816863"/>
                  </a:lnTo>
                  <a:lnTo>
                    <a:pt x="4379825" y="809922"/>
                  </a:lnTo>
                  <a:lnTo>
                    <a:pt x="4417198" y="790594"/>
                  </a:lnTo>
                  <a:lnTo>
                    <a:pt x="4446670" y="761122"/>
                  </a:lnTo>
                  <a:lnTo>
                    <a:pt x="4465998" y="723749"/>
                  </a:lnTo>
                  <a:lnTo>
                    <a:pt x="4472940" y="680719"/>
                  </a:lnTo>
                  <a:lnTo>
                    <a:pt x="4472940" y="136143"/>
                  </a:lnTo>
                  <a:lnTo>
                    <a:pt x="4465998" y="93114"/>
                  </a:lnTo>
                  <a:lnTo>
                    <a:pt x="4446670" y="55741"/>
                  </a:lnTo>
                  <a:lnTo>
                    <a:pt x="4417198" y="26269"/>
                  </a:lnTo>
                  <a:lnTo>
                    <a:pt x="4379825" y="6941"/>
                  </a:lnTo>
                  <a:lnTo>
                    <a:pt x="4336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0600" y="777240"/>
              <a:ext cx="4593590" cy="858519"/>
            </a:xfrm>
            <a:custGeom>
              <a:avLst/>
              <a:gdLst/>
              <a:ahLst/>
              <a:cxnLst/>
              <a:rect l="l" t="t" r="r" b="b"/>
              <a:pathLst>
                <a:path w="4593590" h="858519">
                  <a:moveTo>
                    <a:pt x="4450334" y="0"/>
                  </a:moveTo>
                  <a:lnTo>
                    <a:pt x="143002" y="0"/>
                  </a:lnTo>
                  <a:lnTo>
                    <a:pt x="97800" y="7288"/>
                  </a:lnTo>
                  <a:lnTo>
                    <a:pt x="58545" y="27586"/>
                  </a:lnTo>
                  <a:lnTo>
                    <a:pt x="27590" y="58539"/>
                  </a:lnTo>
                  <a:lnTo>
                    <a:pt x="7290" y="97796"/>
                  </a:lnTo>
                  <a:lnTo>
                    <a:pt x="0" y="143001"/>
                  </a:lnTo>
                  <a:lnTo>
                    <a:pt x="0" y="715010"/>
                  </a:lnTo>
                  <a:lnTo>
                    <a:pt x="7290" y="760215"/>
                  </a:lnTo>
                  <a:lnTo>
                    <a:pt x="27590" y="799472"/>
                  </a:lnTo>
                  <a:lnTo>
                    <a:pt x="58545" y="830425"/>
                  </a:lnTo>
                  <a:lnTo>
                    <a:pt x="97800" y="850723"/>
                  </a:lnTo>
                  <a:lnTo>
                    <a:pt x="143002" y="858012"/>
                  </a:lnTo>
                  <a:lnTo>
                    <a:pt x="4450334" y="858012"/>
                  </a:lnTo>
                  <a:lnTo>
                    <a:pt x="4495539" y="850723"/>
                  </a:lnTo>
                  <a:lnTo>
                    <a:pt x="4534796" y="830425"/>
                  </a:lnTo>
                  <a:lnTo>
                    <a:pt x="4565749" y="799472"/>
                  </a:lnTo>
                  <a:lnTo>
                    <a:pt x="4586047" y="760215"/>
                  </a:lnTo>
                  <a:lnTo>
                    <a:pt x="4593336" y="715010"/>
                  </a:lnTo>
                  <a:lnTo>
                    <a:pt x="4593336" y="143001"/>
                  </a:lnTo>
                  <a:lnTo>
                    <a:pt x="4586047" y="97796"/>
                  </a:lnTo>
                  <a:lnTo>
                    <a:pt x="4565749" y="58539"/>
                  </a:lnTo>
                  <a:lnTo>
                    <a:pt x="4534796" y="27586"/>
                  </a:lnTo>
                  <a:lnTo>
                    <a:pt x="4495539" y="7288"/>
                  </a:lnTo>
                  <a:lnTo>
                    <a:pt x="44503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90600" y="777240"/>
              <a:ext cx="4593590" cy="858519"/>
            </a:xfrm>
            <a:custGeom>
              <a:avLst/>
              <a:gdLst/>
              <a:ahLst/>
              <a:cxnLst/>
              <a:rect l="l" t="t" r="r" b="b"/>
              <a:pathLst>
                <a:path w="4593590" h="858519">
                  <a:moveTo>
                    <a:pt x="0" y="143001"/>
                  </a:moveTo>
                  <a:lnTo>
                    <a:pt x="7290" y="97796"/>
                  </a:lnTo>
                  <a:lnTo>
                    <a:pt x="27590" y="58539"/>
                  </a:lnTo>
                  <a:lnTo>
                    <a:pt x="58545" y="27586"/>
                  </a:lnTo>
                  <a:lnTo>
                    <a:pt x="97800" y="7288"/>
                  </a:lnTo>
                  <a:lnTo>
                    <a:pt x="143002" y="0"/>
                  </a:lnTo>
                  <a:lnTo>
                    <a:pt x="4450334" y="0"/>
                  </a:lnTo>
                  <a:lnTo>
                    <a:pt x="4495539" y="7288"/>
                  </a:lnTo>
                  <a:lnTo>
                    <a:pt x="4534796" y="27586"/>
                  </a:lnTo>
                  <a:lnTo>
                    <a:pt x="4565749" y="58539"/>
                  </a:lnTo>
                  <a:lnTo>
                    <a:pt x="4586047" y="97796"/>
                  </a:lnTo>
                  <a:lnTo>
                    <a:pt x="4593336" y="143001"/>
                  </a:lnTo>
                  <a:lnTo>
                    <a:pt x="4593336" y="715010"/>
                  </a:lnTo>
                  <a:lnTo>
                    <a:pt x="4586047" y="760215"/>
                  </a:lnTo>
                  <a:lnTo>
                    <a:pt x="4565749" y="799472"/>
                  </a:lnTo>
                  <a:lnTo>
                    <a:pt x="4534796" y="830425"/>
                  </a:lnTo>
                  <a:lnTo>
                    <a:pt x="4495539" y="850723"/>
                  </a:lnTo>
                  <a:lnTo>
                    <a:pt x="4450334" y="858012"/>
                  </a:lnTo>
                  <a:lnTo>
                    <a:pt x="143002" y="858012"/>
                  </a:lnTo>
                  <a:lnTo>
                    <a:pt x="97800" y="850723"/>
                  </a:lnTo>
                  <a:lnTo>
                    <a:pt x="58545" y="830425"/>
                  </a:lnTo>
                  <a:lnTo>
                    <a:pt x="27590" y="799472"/>
                  </a:lnTo>
                  <a:lnTo>
                    <a:pt x="7290" y="760215"/>
                  </a:lnTo>
                  <a:lnTo>
                    <a:pt x="0" y="715010"/>
                  </a:lnTo>
                  <a:lnTo>
                    <a:pt x="0" y="143001"/>
                  </a:lnTo>
                  <a:close/>
                </a:path>
              </a:pathLst>
            </a:custGeom>
            <a:ln w="12192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12011" y="762000"/>
            <a:ext cx="43199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35" dirty="0">
                <a:latin typeface="Carlito"/>
                <a:cs typeface="Carlito"/>
              </a:rPr>
              <a:t>Так </a:t>
            </a:r>
            <a:r>
              <a:rPr sz="1400" spc="-10" dirty="0">
                <a:latin typeface="Carlito"/>
                <a:cs typeface="Carlito"/>
              </a:rPr>
              <a:t>как содержание предметов обязательной </a:t>
            </a:r>
            <a:r>
              <a:rPr sz="1400" spc="-5" dirty="0">
                <a:latin typeface="Carlito"/>
                <a:cs typeface="Carlito"/>
              </a:rPr>
              <a:t>части </a:t>
            </a:r>
            <a:r>
              <a:rPr sz="1400" spc="-10" dirty="0">
                <a:latin typeface="Carlito"/>
                <a:cs typeface="Carlito"/>
              </a:rPr>
              <a:t>ФУП  определено </a:t>
            </a:r>
            <a:r>
              <a:rPr sz="1400" dirty="0">
                <a:latin typeface="Carlito"/>
                <a:cs typeface="Carlito"/>
              </a:rPr>
              <a:t>по </a:t>
            </a:r>
            <a:r>
              <a:rPr sz="1400" spc="-5" dirty="0">
                <a:latin typeface="Carlito"/>
                <a:cs typeface="Carlito"/>
              </a:rPr>
              <a:t>классам </a:t>
            </a:r>
            <a:r>
              <a:rPr sz="1400" dirty="0">
                <a:latin typeface="Carlito"/>
                <a:cs typeface="Carlito"/>
              </a:rPr>
              <a:t>в </a:t>
            </a:r>
            <a:r>
              <a:rPr sz="1400" spc="-10" dirty="0">
                <a:latin typeface="Carlito"/>
                <a:cs typeface="Carlito"/>
              </a:rPr>
              <a:t>содержательном </a:t>
            </a:r>
            <a:r>
              <a:rPr sz="1400" spc="-15" dirty="0">
                <a:latin typeface="Carlito"/>
                <a:cs typeface="Carlito"/>
              </a:rPr>
              <a:t>разделе</a:t>
            </a:r>
            <a:r>
              <a:rPr sz="1400" spc="-20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ФОП</a:t>
            </a:r>
            <a:endParaRPr sz="1400" dirty="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050023" y="585216"/>
            <a:ext cx="4697095" cy="1030605"/>
            <a:chOff x="7050023" y="707136"/>
            <a:chExt cx="4697095" cy="1030605"/>
          </a:xfrm>
        </p:grpSpPr>
        <p:sp>
          <p:nvSpPr>
            <p:cNvPr id="13" name="object 13"/>
            <p:cNvSpPr/>
            <p:nvPr/>
          </p:nvSpPr>
          <p:spPr>
            <a:xfrm>
              <a:off x="7050023" y="707136"/>
              <a:ext cx="4474845" cy="908685"/>
            </a:xfrm>
            <a:custGeom>
              <a:avLst/>
              <a:gdLst/>
              <a:ahLst/>
              <a:cxnLst/>
              <a:rect l="l" t="t" r="r" b="b"/>
              <a:pathLst>
                <a:path w="4474845" h="908685">
                  <a:moveTo>
                    <a:pt x="4323080" y="0"/>
                  </a:moveTo>
                  <a:lnTo>
                    <a:pt x="151383" y="0"/>
                  </a:lnTo>
                  <a:lnTo>
                    <a:pt x="103550" y="7721"/>
                  </a:lnTo>
                  <a:lnTo>
                    <a:pt x="61996" y="29220"/>
                  </a:lnTo>
                  <a:lnTo>
                    <a:pt x="29220" y="61996"/>
                  </a:lnTo>
                  <a:lnTo>
                    <a:pt x="7721" y="103550"/>
                  </a:lnTo>
                  <a:lnTo>
                    <a:pt x="0" y="151384"/>
                  </a:lnTo>
                  <a:lnTo>
                    <a:pt x="0" y="756919"/>
                  </a:lnTo>
                  <a:lnTo>
                    <a:pt x="7721" y="804753"/>
                  </a:lnTo>
                  <a:lnTo>
                    <a:pt x="29220" y="846307"/>
                  </a:lnTo>
                  <a:lnTo>
                    <a:pt x="61996" y="879083"/>
                  </a:lnTo>
                  <a:lnTo>
                    <a:pt x="103550" y="900582"/>
                  </a:lnTo>
                  <a:lnTo>
                    <a:pt x="151383" y="908303"/>
                  </a:lnTo>
                  <a:lnTo>
                    <a:pt x="4323080" y="908303"/>
                  </a:lnTo>
                  <a:lnTo>
                    <a:pt x="4370913" y="900582"/>
                  </a:lnTo>
                  <a:lnTo>
                    <a:pt x="4412467" y="879083"/>
                  </a:lnTo>
                  <a:lnTo>
                    <a:pt x="4445243" y="846307"/>
                  </a:lnTo>
                  <a:lnTo>
                    <a:pt x="4466742" y="804753"/>
                  </a:lnTo>
                  <a:lnTo>
                    <a:pt x="4474464" y="756919"/>
                  </a:lnTo>
                  <a:lnTo>
                    <a:pt x="4474464" y="151384"/>
                  </a:lnTo>
                  <a:lnTo>
                    <a:pt x="4466742" y="103550"/>
                  </a:lnTo>
                  <a:lnTo>
                    <a:pt x="4445243" y="61996"/>
                  </a:lnTo>
                  <a:lnTo>
                    <a:pt x="4412467" y="29220"/>
                  </a:lnTo>
                  <a:lnTo>
                    <a:pt x="4370913" y="7721"/>
                  </a:lnTo>
                  <a:lnTo>
                    <a:pt x="4323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47559" y="777240"/>
              <a:ext cx="4593590" cy="954405"/>
            </a:xfrm>
            <a:custGeom>
              <a:avLst/>
              <a:gdLst/>
              <a:ahLst/>
              <a:cxnLst/>
              <a:rect l="l" t="t" r="r" b="b"/>
              <a:pathLst>
                <a:path w="4593590" h="954405">
                  <a:moveTo>
                    <a:pt x="4434332" y="0"/>
                  </a:moveTo>
                  <a:lnTo>
                    <a:pt x="159004" y="0"/>
                  </a:lnTo>
                  <a:lnTo>
                    <a:pt x="108768" y="8111"/>
                  </a:lnTo>
                  <a:lnTo>
                    <a:pt x="65123" y="30695"/>
                  </a:lnTo>
                  <a:lnTo>
                    <a:pt x="30695" y="65123"/>
                  </a:lnTo>
                  <a:lnTo>
                    <a:pt x="8111" y="108768"/>
                  </a:lnTo>
                  <a:lnTo>
                    <a:pt x="0" y="159004"/>
                  </a:lnTo>
                  <a:lnTo>
                    <a:pt x="0" y="795020"/>
                  </a:lnTo>
                  <a:lnTo>
                    <a:pt x="8111" y="845255"/>
                  </a:lnTo>
                  <a:lnTo>
                    <a:pt x="30695" y="888900"/>
                  </a:lnTo>
                  <a:lnTo>
                    <a:pt x="65123" y="923328"/>
                  </a:lnTo>
                  <a:lnTo>
                    <a:pt x="108768" y="945912"/>
                  </a:lnTo>
                  <a:lnTo>
                    <a:pt x="159004" y="954024"/>
                  </a:lnTo>
                  <a:lnTo>
                    <a:pt x="4434332" y="954024"/>
                  </a:lnTo>
                  <a:lnTo>
                    <a:pt x="4484567" y="945912"/>
                  </a:lnTo>
                  <a:lnTo>
                    <a:pt x="4528212" y="923328"/>
                  </a:lnTo>
                  <a:lnTo>
                    <a:pt x="4562640" y="888900"/>
                  </a:lnTo>
                  <a:lnTo>
                    <a:pt x="4585224" y="845255"/>
                  </a:lnTo>
                  <a:lnTo>
                    <a:pt x="4593336" y="795020"/>
                  </a:lnTo>
                  <a:lnTo>
                    <a:pt x="4593336" y="159004"/>
                  </a:lnTo>
                  <a:lnTo>
                    <a:pt x="4585224" y="108768"/>
                  </a:lnTo>
                  <a:lnTo>
                    <a:pt x="4562640" y="65123"/>
                  </a:lnTo>
                  <a:lnTo>
                    <a:pt x="4528212" y="30695"/>
                  </a:lnTo>
                  <a:lnTo>
                    <a:pt x="4484567" y="8111"/>
                  </a:lnTo>
                  <a:lnTo>
                    <a:pt x="44343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47559" y="777240"/>
              <a:ext cx="4593590" cy="954405"/>
            </a:xfrm>
            <a:custGeom>
              <a:avLst/>
              <a:gdLst/>
              <a:ahLst/>
              <a:cxnLst/>
              <a:rect l="l" t="t" r="r" b="b"/>
              <a:pathLst>
                <a:path w="4593590" h="954405">
                  <a:moveTo>
                    <a:pt x="0" y="159004"/>
                  </a:moveTo>
                  <a:lnTo>
                    <a:pt x="8111" y="108768"/>
                  </a:lnTo>
                  <a:lnTo>
                    <a:pt x="30695" y="65123"/>
                  </a:lnTo>
                  <a:lnTo>
                    <a:pt x="65123" y="30695"/>
                  </a:lnTo>
                  <a:lnTo>
                    <a:pt x="108768" y="8111"/>
                  </a:lnTo>
                  <a:lnTo>
                    <a:pt x="159004" y="0"/>
                  </a:lnTo>
                  <a:lnTo>
                    <a:pt x="4434332" y="0"/>
                  </a:lnTo>
                  <a:lnTo>
                    <a:pt x="4484567" y="8111"/>
                  </a:lnTo>
                  <a:lnTo>
                    <a:pt x="4528212" y="30695"/>
                  </a:lnTo>
                  <a:lnTo>
                    <a:pt x="4562640" y="65123"/>
                  </a:lnTo>
                  <a:lnTo>
                    <a:pt x="4585224" y="108768"/>
                  </a:lnTo>
                  <a:lnTo>
                    <a:pt x="4593336" y="159004"/>
                  </a:lnTo>
                  <a:lnTo>
                    <a:pt x="4593336" y="795020"/>
                  </a:lnTo>
                  <a:lnTo>
                    <a:pt x="4585224" y="845255"/>
                  </a:lnTo>
                  <a:lnTo>
                    <a:pt x="4562640" y="888900"/>
                  </a:lnTo>
                  <a:lnTo>
                    <a:pt x="4528212" y="923328"/>
                  </a:lnTo>
                  <a:lnTo>
                    <a:pt x="4484567" y="945912"/>
                  </a:lnTo>
                  <a:lnTo>
                    <a:pt x="4434332" y="954024"/>
                  </a:lnTo>
                  <a:lnTo>
                    <a:pt x="159004" y="954024"/>
                  </a:lnTo>
                  <a:lnTo>
                    <a:pt x="108768" y="945912"/>
                  </a:lnTo>
                  <a:lnTo>
                    <a:pt x="65123" y="923328"/>
                  </a:lnTo>
                  <a:lnTo>
                    <a:pt x="30695" y="888900"/>
                  </a:lnTo>
                  <a:lnTo>
                    <a:pt x="8111" y="845255"/>
                  </a:lnTo>
                  <a:lnTo>
                    <a:pt x="0" y="795020"/>
                  </a:lnTo>
                  <a:lnTo>
                    <a:pt x="0" y="159004"/>
                  </a:lnTo>
                  <a:close/>
                </a:path>
              </a:pathLst>
            </a:custGeom>
            <a:ln w="12192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250394" y="697992"/>
            <a:ext cx="430911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rlito"/>
                <a:cs typeface="Carlito"/>
              </a:rPr>
              <a:t>Право </a:t>
            </a:r>
            <a:r>
              <a:rPr sz="1400" spc="-10" dirty="0">
                <a:latin typeface="Carlito"/>
                <a:cs typeface="Carlito"/>
              </a:rPr>
              <a:t>учителя </a:t>
            </a:r>
            <a:r>
              <a:rPr sz="1400" spc="-5" dirty="0">
                <a:latin typeface="Carlito"/>
                <a:cs typeface="Carlito"/>
              </a:rPr>
              <a:t>рабочую программу </a:t>
            </a:r>
            <a:r>
              <a:rPr sz="1400" dirty="0">
                <a:latin typeface="Carlito"/>
                <a:cs typeface="Carlito"/>
              </a:rPr>
              <a:t>по </a:t>
            </a:r>
            <a:r>
              <a:rPr sz="1400" spc="-5" dirty="0">
                <a:latin typeface="Carlito"/>
                <a:cs typeface="Carlito"/>
              </a:rPr>
              <a:t>предмету  разрабатывать </a:t>
            </a:r>
            <a:r>
              <a:rPr sz="1400" dirty="0">
                <a:latin typeface="Carlito"/>
                <a:cs typeface="Carlito"/>
              </a:rPr>
              <a:t>на </a:t>
            </a:r>
            <a:r>
              <a:rPr sz="1400" spc="-5" dirty="0">
                <a:latin typeface="Carlito"/>
                <a:cs typeface="Carlito"/>
              </a:rPr>
              <a:t>класс, </a:t>
            </a:r>
            <a:r>
              <a:rPr sz="1400" dirty="0">
                <a:latin typeface="Carlito"/>
                <a:cs typeface="Carlito"/>
              </a:rPr>
              <a:t>а не на </a:t>
            </a:r>
            <a:r>
              <a:rPr sz="1400" spc="-5" dirty="0">
                <a:latin typeface="Carlito"/>
                <a:cs typeface="Carlito"/>
              </a:rPr>
              <a:t>уровень </a:t>
            </a:r>
            <a:r>
              <a:rPr sz="1400" spc="-10" dirty="0">
                <a:latin typeface="Carlito"/>
                <a:cs typeface="Carlito"/>
              </a:rPr>
              <a:t>(действительно  </a:t>
            </a:r>
            <a:r>
              <a:rPr sz="1400" spc="-15" dirty="0">
                <a:latin typeface="Carlito"/>
                <a:cs typeface="Carlito"/>
              </a:rPr>
              <a:t>только </a:t>
            </a:r>
            <a:r>
              <a:rPr sz="1400" spc="-5" dirty="0">
                <a:latin typeface="Carlito"/>
                <a:cs typeface="Carlito"/>
              </a:rPr>
              <a:t>для </a:t>
            </a:r>
            <a:r>
              <a:rPr sz="1400" spc="-10" dirty="0">
                <a:latin typeface="Carlito"/>
                <a:cs typeface="Carlito"/>
              </a:rPr>
              <a:t>предметов </a:t>
            </a:r>
            <a:r>
              <a:rPr sz="1400" dirty="0">
                <a:latin typeface="Carlito"/>
                <a:cs typeface="Carlito"/>
              </a:rPr>
              <a:t>по </a:t>
            </a:r>
            <a:r>
              <a:rPr sz="1400" spc="-10" dirty="0">
                <a:latin typeface="Carlito"/>
                <a:cs typeface="Carlito"/>
              </a:rPr>
              <a:t>которым </a:t>
            </a:r>
            <a:r>
              <a:rPr sz="1400" spc="-5" dirty="0">
                <a:latin typeface="Carlito"/>
                <a:cs typeface="Carlito"/>
              </a:rPr>
              <a:t>РП разработаны </a:t>
            </a:r>
            <a:r>
              <a:rPr sz="1400" dirty="0">
                <a:latin typeface="Carlito"/>
                <a:cs typeface="Carlito"/>
              </a:rPr>
              <a:t>по  </a:t>
            </a:r>
            <a:r>
              <a:rPr sz="1400" spc="-5" dirty="0">
                <a:latin typeface="Carlito"/>
                <a:cs typeface="Carlito"/>
              </a:rPr>
              <a:t>ФРП или </a:t>
            </a:r>
            <a:r>
              <a:rPr sz="1400" dirty="0">
                <a:latin typeface="Carlito"/>
                <a:cs typeface="Carlito"/>
              </a:rPr>
              <a:t>ПРП)</a:t>
            </a:r>
          </a:p>
        </p:txBody>
      </p:sp>
      <p:sp>
        <p:nvSpPr>
          <p:cNvPr id="17" name="object 17"/>
          <p:cNvSpPr/>
          <p:nvPr/>
        </p:nvSpPr>
        <p:spPr>
          <a:xfrm>
            <a:off x="5854446" y="1194816"/>
            <a:ext cx="1015365" cy="105410"/>
          </a:xfrm>
          <a:custGeom>
            <a:avLst/>
            <a:gdLst/>
            <a:ahLst/>
            <a:cxnLst/>
            <a:rect l="l" t="t" r="r" b="b"/>
            <a:pathLst>
              <a:path w="1015365" h="105409">
                <a:moveTo>
                  <a:pt x="35051" y="35051"/>
                </a:moveTo>
                <a:lnTo>
                  <a:pt x="0" y="35051"/>
                </a:lnTo>
                <a:lnTo>
                  <a:pt x="0" y="70104"/>
                </a:lnTo>
                <a:lnTo>
                  <a:pt x="35051" y="70104"/>
                </a:lnTo>
                <a:lnTo>
                  <a:pt x="35051" y="35051"/>
                </a:lnTo>
                <a:close/>
              </a:path>
              <a:path w="1015365" h="105409">
                <a:moveTo>
                  <a:pt x="105155" y="35051"/>
                </a:moveTo>
                <a:lnTo>
                  <a:pt x="70103" y="35051"/>
                </a:lnTo>
                <a:lnTo>
                  <a:pt x="70103" y="70104"/>
                </a:lnTo>
                <a:lnTo>
                  <a:pt x="105155" y="70104"/>
                </a:lnTo>
                <a:lnTo>
                  <a:pt x="105155" y="35051"/>
                </a:lnTo>
                <a:close/>
              </a:path>
              <a:path w="1015365" h="105409">
                <a:moveTo>
                  <a:pt x="175259" y="35051"/>
                </a:moveTo>
                <a:lnTo>
                  <a:pt x="140207" y="35051"/>
                </a:lnTo>
                <a:lnTo>
                  <a:pt x="140207" y="70104"/>
                </a:lnTo>
                <a:lnTo>
                  <a:pt x="175259" y="70104"/>
                </a:lnTo>
                <a:lnTo>
                  <a:pt x="175259" y="35051"/>
                </a:lnTo>
                <a:close/>
              </a:path>
              <a:path w="1015365" h="105409">
                <a:moveTo>
                  <a:pt x="245363" y="35051"/>
                </a:moveTo>
                <a:lnTo>
                  <a:pt x="210312" y="35051"/>
                </a:lnTo>
                <a:lnTo>
                  <a:pt x="210312" y="70104"/>
                </a:lnTo>
                <a:lnTo>
                  <a:pt x="245363" y="70104"/>
                </a:lnTo>
                <a:lnTo>
                  <a:pt x="245363" y="35051"/>
                </a:lnTo>
                <a:close/>
              </a:path>
              <a:path w="1015365" h="105409">
                <a:moveTo>
                  <a:pt x="315467" y="35051"/>
                </a:moveTo>
                <a:lnTo>
                  <a:pt x="280415" y="35051"/>
                </a:lnTo>
                <a:lnTo>
                  <a:pt x="280415" y="70104"/>
                </a:lnTo>
                <a:lnTo>
                  <a:pt x="315467" y="70104"/>
                </a:lnTo>
                <a:lnTo>
                  <a:pt x="315467" y="35051"/>
                </a:lnTo>
                <a:close/>
              </a:path>
              <a:path w="1015365" h="105409">
                <a:moveTo>
                  <a:pt x="385571" y="35051"/>
                </a:moveTo>
                <a:lnTo>
                  <a:pt x="350519" y="35051"/>
                </a:lnTo>
                <a:lnTo>
                  <a:pt x="350519" y="70104"/>
                </a:lnTo>
                <a:lnTo>
                  <a:pt x="385571" y="70104"/>
                </a:lnTo>
                <a:lnTo>
                  <a:pt x="385571" y="35051"/>
                </a:lnTo>
                <a:close/>
              </a:path>
              <a:path w="1015365" h="105409">
                <a:moveTo>
                  <a:pt x="455675" y="35051"/>
                </a:moveTo>
                <a:lnTo>
                  <a:pt x="420624" y="35051"/>
                </a:lnTo>
                <a:lnTo>
                  <a:pt x="420624" y="70104"/>
                </a:lnTo>
                <a:lnTo>
                  <a:pt x="455675" y="70104"/>
                </a:lnTo>
                <a:lnTo>
                  <a:pt x="455675" y="35051"/>
                </a:lnTo>
                <a:close/>
              </a:path>
              <a:path w="1015365" h="105409">
                <a:moveTo>
                  <a:pt x="525779" y="35051"/>
                </a:moveTo>
                <a:lnTo>
                  <a:pt x="490727" y="35051"/>
                </a:lnTo>
                <a:lnTo>
                  <a:pt x="490727" y="70104"/>
                </a:lnTo>
                <a:lnTo>
                  <a:pt x="525779" y="70104"/>
                </a:lnTo>
                <a:lnTo>
                  <a:pt x="525779" y="35051"/>
                </a:lnTo>
                <a:close/>
              </a:path>
              <a:path w="1015365" h="105409">
                <a:moveTo>
                  <a:pt x="595883" y="35051"/>
                </a:moveTo>
                <a:lnTo>
                  <a:pt x="560831" y="35051"/>
                </a:lnTo>
                <a:lnTo>
                  <a:pt x="560831" y="70104"/>
                </a:lnTo>
                <a:lnTo>
                  <a:pt x="595883" y="70104"/>
                </a:lnTo>
                <a:lnTo>
                  <a:pt x="595883" y="35051"/>
                </a:lnTo>
                <a:close/>
              </a:path>
              <a:path w="1015365" h="105409">
                <a:moveTo>
                  <a:pt x="665987" y="35051"/>
                </a:moveTo>
                <a:lnTo>
                  <a:pt x="630936" y="35051"/>
                </a:lnTo>
                <a:lnTo>
                  <a:pt x="630936" y="70104"/>
                </a:lnTo>
                <a:lnTo>
                  <a:pt x="665987" y="70104"/>
                </a:lnTo>
                <a:lnTo>
                  <a:pt x="665987" y="35051"/>
                </a:lnTo>
                <a:close/>
              </a:path>
              <a:path w="1015365" h="105409">
                <a:moveTo>
                  <a:pt x="736092" y="35051"/>
                </a:moveTo>
                <a:lnTo>
                  <a:pt x="701039" y="35051"/>
                </a:lnTo>
                <a:lnTo>
                  <a:pt x="701039" y="70104"/>
                </a:lnTo>
                <a:lnTo>
                  <a:pt x="736092" y="70104"/>
                </a:lnTo>
                <a:lnTo>
                  <a:pt x="736092" y="35051"/>
                </a:lnTo>
                <a:close/>
              </a:path>
              <a:path w="1015365" h="105409">
                <a:moveTo>
                  <a:pt x="806196" y="35051"/>
                </a:moveTo>
                <a:lnTo>
                  <a:pt x="771144" y="35051"/>
                </a:lnTo>
                <a:lnTo>
                  <a:pt x="771144" y="70104"/>
                </a:lnTo>
                <a:lnTo>
                  <a:pt x="806196" y="70104"/>
                </a:lnTo>
                <a:lnTo>
                  <a:pt x="806196" y="35051"/>
                </a:lnTo>
                <a:close/>
              </a:path>
              <a:path w="1015365" h="105409">
                <a:moveTo>
                  <a:pt x="876300" y="35051"/>
                </a:moveTo>
                <a:lnTo>
                  <a:pt x="841248" y="35051"/>
                </a:lnTo>
                <a:lnTo>
                  <a:pt x="841248" y="70104"/>
                </a:lnTo>
                <a:lnTo>
                  <a:pt x="876300" y="70104"/>
                </a:lnTo>
                <a:lnTo>
                  <a:pt x="876300" y="35051"/>
                </a:lnTo>
                <a:close/>
              </a:path>
              <a:path w="1015365" h="105409">
                <a:moveTo>
                  <a:pt x="910208" y="0"/>
                </a:moveTo>
                <a:lnTo>
                  <a:pt x="910208" y="105156"/>
                </a:lnTo>
                <a:lnTo>
                  <a:pt x="980312" y="70104"/>
                </a:lnTo>
                <a:lnTo>
                  <a:pt x="911351" y="70104"/>
                </a:lnTo>
                <a:lnTo>
                  <a:pt x="911351" y="35051"/>
                </a:lnTo>
                <a:lnTo>
                  <a:pt x="980312" y="35051"/>
                </a:lnTo>
                <a:lnTo>
                  <a:pt x="910208" y="0"/>
                </a:lnTo>
                <a:close/>
              </a:path>
              <a:path w="1015365" h="105409">
                <a:moveTo>
                  <a:pt x="927734" y="35051"/>
                </a:moveTo>
                <a:lnTo>
                  <a:pt x="911351" y="35051"/>
                </a:lnTo>
                <a:lnTo>
                  <a:pt x="911351" y="70104"/>
                </a:lnTo>
                <a:lnTo>
                  <a:pt x="927734" y="70104"/>
                </a:lnTo>
                <a:lnTo>
                  <a:pt x="927734" y="35051"/>
                </a:lnTo>
                <a:close/>
              </a:path>
              <a:path w="1015365" h="105409">
                <a:moveTo>
                  <a:pt x="980312" y="35051"/>
                </a:moveTo>
                <a:lnTo>
                  <a:pt x="927734" y="35051"/>
                </a:lnTo>
                <a:lnTo>
                  <a:pt x="927734" y="70104"/>
                </a:lnTo>
                <a:lnTo>
                  <a:pt x="980312" y="70104"/>
                </a:lnTo>
                <a:lnTo>
                  <a:pt x="1015364" y="52578"/>
                </a:lnTo>
                <a:lnTo>
                  <a:pt x="980312" y="35051"/>
                </a:lnTo>
                <a:close/>
              </a:path>
            </a:pathLst>
          </a:custGeom>
          <a:solidFill>
            <a:srgbClr val="255AB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407" y="876122"/>
            <a:ext cx="11414760" cy="58817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6070"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3399"/>
                </a:solidFill>
                <a:latin typeface="Carlito"/>
                <a:cs typeface="Carlito"/>
              </a:rPr>
              <a:t>Учебный период: </a:t>
            </a: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01.09 - 20.05, 34</a:t>
            </a:r>
            <a:r>
              <a:rPr sz="2000" b="1" spc="-9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b="1" spc="-15" dirty="0">
                <a:solidFill>
                  <a:srgbClr val="003399"/>
                </a:solidFill>
                <a:latin typeface="Carlito"/>
                <a:cs typeface="Carlito"/>
              </a:rPr>
              <a:t>недели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 dirty="0">
              <a:latin typeface="Carlito"/>
              <a:cs typeface="Carlito"/>
            </a:endParaRPr>
          </a:p>
          <a:p>
            <a:pPr marL="214629" algn="ctr">
              <a:lnSpc>
                <a:spcPts val="2280"/>
              </a:lnSpc>
            </a:pPr>
            <a:r>
              <a:rPr sz="2000" b="1" spc="-10" dirty="0">
                <a:solidFill>
                  <a:srgbClr val="C00000"/>
                </a:solidFill>
                <a:latin typeface="Carlito"/>
                <a:cs typeface="Carlito"/>
              </a:rPr>
              <a:t>ФЕДЕРАЛЬНЫЙ </a:t>
            </a: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УЧЕБНЫЙ</a:t>
            </a:r>
            <a:r>
              <a:rPr sz="2000" b="1" spc="1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ПЛАН</a:t>
            </a:r>
            <a:endParaRPr sz="2000" dirty="0">
              <a:latin typeface="Carlito"/>
              <a:cs typeface="Carlito"/>
            </a:endParaRPr>
          </a:p>
          <a:p>
            <a:pPr marL="210185" algn="ctr">
              <a:lnSpc>
                <a:spcPts val="2280"/>
              </a:lnSpc>
            </a:pP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(6</a:t>
            </a:r>
            <a:r>
              <a:rPr sz="2000" b="1" spc="-1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000" b="1" dirty="0" err="1">
                <a:solidFill>
                  <a:srgbClr val="C00000"/>
                </a:solidFill>
                <a:latin typeface="Carlito"/>
                <a:cs typeface="Carlito"/>
              </a:rPr>
              <a:t>вариантов</a:t>
            </a:r>
            <a:r>
              <a:rPr sz="2000" b="1" dirty="0" smtClean="0">
                <a:solidFill>
                  <a:srgbClr val="C00000"/>
                </a:solidFill>
                <a:latin typeface="Carlito"/>
                <a:cs typeface="Carlito"/>
              </a:rPr>
              <a:t>)</a:t>
            </a:r>
            <a:endParaRPr sz="2000" dirty="0">
              <a:latin typeface="Carlito"/>
              <a:cs typeface="Carlito"/>
            </a:endParaRPr>
          </a:p>
          <a:p>
            <a:pPr marL="355600" indent="-342900">
              <a:lnSpc>
                <a:spcPts val="2280"/>
              </a:lnSpc>
              <a:spcBef>
                <a:spcPts val="163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вариант 1, 2 </a:t>
            </a:r>
            <a:r>
              <a:rPr sz="2000" b="1" dirty="0">
                <a:latin typeface="Carlito"/>
                <a:cs typeface="Carlito"/>
              </a:rPr>
              <a:t>- </a:t>
            </a:r>
            <a:r>
              <a:rPr sz="2000" b="1" spc="-5" dirty="0">
                <a:latin typeface="Carlito"/>
                <a:cs typeface="Carlito"/>
              </a:rPr>
              <a:t>для образовательных организаций, </a:t>
            </a:r>
            <a:r>
              <a:rPr sz="2000" b="1" dirty="0">
                <a:latin typeface="Carlito"/>
                <a:cs typeface="Carlito"/>
              </a:rPr>
              <a:t>в </a:t>
            </a:r>
            <a:r>
              <a:rPr sz="2000" b="1" spc="-10" dirty="0">
                <a:latin typeface="Carlito"/>
                <a:cs typeface="Carlito"/>
              </a:rPr>
              <a:t>которых </a:t>
            </a:r>
            <a:r>
              <a:rPr sz="2000" b="1" spc="-5" dirty="0">
                <a:latin typeface="Carlito"/>
                <a:cs typeface="Carlito"/>
              </a:rPr>
              <a:t>обучение </a:t>
            </a:r>
            <a:r>
              <a:rPr sz="2000" b="1" spc="-10" dirty="0">
                <a:latin typeface="Carlito"/>
                <a:cs typeface="Carlito"/>
              </a:rPr>
              <a:t>ведется </a:t>
            </a:r>
            <a:r>
              <a:rPr sz="2000" b="1" spc="-5" dirty="0">
                <a:latin typeface="Carlito"/>
                <a:cs typeface="Carlito"/>
              </a:rPr>
              <a:t>на </a:t>
            </a:r>
            <a:r>
              <a:rPr sz="2000" b="1" spc="-15" dirty="0">
                <a:latin typeface="Carlito"/>
                <a:cs typeface="Carlito"/>
              </a:rPr>
              <a:t>русском</a:t>
            </a:r>
            <a:r>
              <a:rPr sz="2000" b="1" spc="-100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языке</a:t>
            </a:r>
            <a:endParaRPr sz="2000" dirty="0">
              <a:latin typeface="Carlito"/>
              <a:cs typeface="Carlito"/>
            </a:endParaRPr>
          </a:p>
          <a:p>
            <a:pPr marL="355600">
              <a:lnSpc>
                <a:spcPts val="2280"/>
              </a:lnSpc>
            </a:pPr>
            <a:r>
              <a:rPr sz="2000" b="1" spc="-5" dirty="0">
                <a:latin typeface="Carlito"/>
                <a:cs typeface="Carlito"/>
              </a:rPr>
              <a:t>(5-дневная </a:t>
            </a:r>
            <a:r>
              <a:rPr sz="2000" b="1" dirty="0">
                <a:latin typeface="Carlito"/>
                <a:cs typeface="Carlito"/>
              </a:rPr>
              <a:t>и </a:t>
            </a:r>
            <a:r>
              <a:rPr sz="2000" b="1" spc="-5" dirty="0">
                <a:latin typeface="Carlito"/>
                <a:cs typeface="Carlito"/>
              </a:rPr>
              <a:t>6-дневная </a:t>
            </a:r>
            <a:r>
              <a:rPr sz="2000" b="1" dirty="0">
                <a:latin typeface="Carlito"/>
                <a:cs typeface="Carlito"/>
              </a:rPr>
              <a:t>учебная</a:t>
            </a:r>
            <a:r>
              <a:rPr sz="2000" b="1" spc="-70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неделя);</a:t>
            </a:r>
            <a:endParaRPr sz="2000" dirty="0">
              <a:latin typeface="Carlito"/>
              <a:cs typeface="Carlito"/>
            </a:endParaRPr>
          </a:p>
          <a:p>
            <a:pPr marL="355600" indent="-342900">
              <a:lnSpc>
                <a:spcPts val="2280"/>
              </a:lnSpc>
              <a:spcBef>
                <a:spcPts val="9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вариант 3 </a:t>
            </a:r>
            <a:r>
              <a:rPr sz="2000" b="1" dirty="0">
                <a:latin typeface="Carlito"/>
                <a:cs typeface="Carlito"/>
              </a:rPr>
              <a:t>- для </a:t>
            </a:r>
            <a:r>
              <a:rPr sz="2000" b="1" spc="-5" dirty="0">
                <a:latin typeface="Carlito"/>
                <a:cs typeface="Carlito"/>
              </a:rPr>
              <a:t>образовательных организаций, </a:t>
            </a:r>
            <a:r>
              <a:rPr sz="2000" b="1" dirty="0">
                <a:latin typeface="Carlito"/>
                <a:cs typeface="Carlito"/>
              </a:rPr>
              <a:t>в </a:t>
            </a:r>
            <a:r>
              <a:rPr sz="2000" b="1" spc="-10" dirty="0">
                <a:latin typeface="Carlito"/>
                <a:cs typeface="Carlito"/>
              </a:rPr>
              <a:t>которых </a:t>
            </a:r>
            <a:r>
              <a:rPr sz="2000" b="1" dirty="0">
                <a:latin typeface="Carlito"/>
                <a:cs typeface="Carlito"/>
              </a:rPr>
              <a:t>обучение </a:t>
            </a:r>
            <a:r>
              <a:rPr sz="2000" b="1" spc="-10" dirty="0">
                <a:latin typeface="Carlito"/>
                <a:cs typeface="Carlito"/>
              </a:rPr>
              <a:t>ведется </a:t>
            </a:r>
            <a:r>
              <a:rPr sz="2000" b="1" dirty="0">
                <a:latin typeface="Carlito"/>
                <a:cs typeface="Carlito"/>
              </a:rPr>
              <a:t>на </a:t>
            </a:r>
            <a:r>
              <a:rPr sz="2000" b="1" spc="-15" dirty="0">
                <a:latin typeface="Carlito"/>
                <a:cs typeface="Carlito"/>
              </a:rPr>
              <a:t>русском </a:t>
            </a:r>
            <a:r>
              <a:rPr sz="2000" b="1" spc="-10" dirty="0">
                <a:latin typeface="Carlito"/>
                <a:cs typeface="Carlito"/>
              </a:rPr>
              <a:t>языке</a:t>
            </a:r>
            <a:r>
              <a:rPr sz="2000" b="1" spc="-15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и</a:t>
            </a:r>
            <a:endParaRPr sz="2000" dirty="0">
              <a:latin typeface="Carlito"/>
              <a:cs typeface="Carlito"/>
            </a:endParaRPr>
          </a:p>
          <a:p>
            <a:pPr marL="355600">
              <a:lnSpc>
                <a:spcPts val="2280"/>
              </a:lnSpc>
            </a:pPr>
            <a:r>
              <a:rPr sz="2000" b="1" spc="-5" dirty="0">
                <a:latin typeface="Carlito"/>
                <a:cs typeface="Carlito"/>
              </a:rPr>
              <a:t>изучается </a:t>
            </a:r>
            <a:r>
              <a:rPr sz="2000" b="1" dirty="0">
                <a:latin typeface="Carlito"/>
                <a:cs typeface="Carlito"/>
              </a:rPr>
              <a:t>второй иностранный</a:t>
            </a:r>
            <a:r>
              <a:rPr sz="2000" b="1" spc="-105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язык;</a:t>
            </a:r>
            <a:endParaRPr sz="2000" dirty="0">
              <a:latin typeface="Carlito"/>
              <a:cs typeface="Carlito"/>
            </a:endParaRPr>
          </a:p>
          <a:p>
            <a:pPr marL="355600" indent="-342900">
              <a:lnSpc>
                <a:spcPts val="2280"/>
              </a:lnSpc>
              <a:spcBef>
                <a:spcPts val="9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вариант 4, 5 </a:t>
            </a:r>
            <a:r>
              <a:rPr sz="2000" b="1" dirty="0">
                <a:latin typeface="Carlito"/>
                <a:cs typeface="Carlito"/>
              </a:rPr>
              <a:t>- </a:t>
            </a:r>
            <a:r>
              <a:rPr sz="2000" b="1" spc="-5" dirty="0">
                <a:latin typeface="Carlito"/>
                <a:cs typeface="Carlito"/>
              </a:rPr>
              <a:t>для образовательных организаций, </a:t>
            </a:r>
            <a:r>
              <a:rPr sz="2000" b="1" dirty="0">
                <a:latin typeface="Carlito"/>
                <a:cs typeface="Carlito"/>
              </a:rPr>
              <a:t>в </a:t>
            </a:r>
            <a:r>
              <a:rPr sz="2000" b="1" spc="-10" dirty="0">
                <a:latin typeface="Carlito"/>
                <a:cs typeface="Carlito"/>
              </a:rPr>
              <a:t>которых </a:t>
            </a:r>
            <a:r>
              <a:rPr sz="2000" b="1" spc="-5" dirty="0">
                <a:latin typeface="Carlito"/>
                <a:cs typeface="Carlito"/>
              </a:rPr>
              <a:t>обучение </a:t>
            </a:r>
            <a:r>
              <a:rPr sz="2000" b="1" spc="-10" dirty="0">
                <a:latin typeface="Carlito"/>
                <a:cs typeface="Carlito"/>
              </a:rPr>
              <a:t>ведется </a:t>
            </a:r>
            <a:r>
              <a:rPr sz="2000" b="1" spc="-5" dirty="0">
                <a:latin typeface="Carlito"/>
                <a:cs typeface="Carlito"/>
              </a:rPr>
              <a:t>на </a:t>
            </a:r>
            <a:r>
              <a:rPr sz="2000" b="1" spc="-15" dirty="0">
                <a:latin typeface="Carlito"/>
                <a:cs typeface="Carlito"/>
              </a:rPr>
              <a:t>русском</a:t>
            </a:r>
            <a:r>
              <a:rPr sz="2000" b="1" spc="-114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или</a:t>
            </a:r>
            <a:endParaRPr sz="2000" dirty="0">
              <a:latin typeface="Carlito"/>
              <a:cs typeface="Carlito"/>
            </a:endParaRPr>
          </a:p>
          <a:p>
            <a:pPr marL="355600">
              <a:lnSpc>
                <a:spcPts val="2160"/>
              </a:lnSpc>
            </a:pPr>
            <a:r>
              <a:rPr sz="2000" b="1" spc="-10" dirty="0">
                <a:latin typeface="Carlito"/>
                <a:cs typeface="Carlito"/>
              </a:rPr>
              <a:t>родном языке, </a:t>
            </a:r>
            <a:r>
              <a:rPr sz="2000" b="1" spc="-5" dirty="0">
                <a:latin typeface="Carlito"/>
                <a:cs typeface="Carlito"/>
              </a:rPr>
              <a:t>но наряду </a:t>
            </a:r>
            <a:r>
              <a:rPr sz="2000" b="1" dirty="0">
                <a:latin typeface="Carlito"/>
                <a:cs typeface="Carlito"/>
              </a:rPr>
              <a:t>с </a:t>
            </a:r>
            <a:r>
              <a:rPr sz="2000" b="1" spc="-5" dirty="0">
                <a:latin typeface="Carlito"/>
                <a:cs typeface="Carlito"/>
              </a:rPr>
              <a:t>ним изучается </a:t>
            </a:r>
            <a:r>
              <a:rPr sz="2000" b="1" spc="-15" dirty="0">
                <a:latin typeface="Carlito"/>
                <a:cs typeface="Carlito"/>
              </a:rPr>
              <a:t>один </a:t>
            </a:r>
            <a:r>
              <a:rPr sz="2000" b="1" dirty="0">
                <a:latin typeface="Carlito"/>
                <a:cs typeface="Carlito"/>
              </a:rPr>
              <a:t>из </a:t>
            </a:r>
            <a:r>
              <a:rPr sz="2000" b="1" spc="-10" dirty="0">
                <a:latin typeface="Carlito"/>
                <a:cs typeface="Carlito"/>
              </a:rPr>
              <a:t>языков </a:t>
            </a:r>
            <a:r>
              <a:rPr sz="2000" b="1" spc="-15" dirty="0">
                <a:latin typeface="Carlito"/>
                <a:cs typeface="Carlito"/>
              </a:rPr>
              <a:t>народов </a:t>
            </a:r>
            <a:r>
              <a:rPr sz="2000" b="1" spc="-5" dirty="0">
                <a:latin typeface="Carlito"/>
                <a:cs typeface="Carlito"/>
              </a:rPr>
              <a:t>России (5-дневная </a:t>
            </a:r>
            <a:r>
              <a:rPr sz="2000" b="1" dirty="0">
                <a:latin typeface="Carlito"/>
                <a:cs typeface="Carlito"/>
              </a:rPr>
              <a:t>и</a:t>
            </a:r>
            <a:r>
              <a:rPr sz="2000" b="1" spc="-75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6-дневная</a:t>
            </a:r>
            <a:endParaRPr sz="2000" dirty="0">
              <a:latin typeface="Carlito"/>
              <a:cs typeface="Carlito"/>
            </a:endParaRPr>
          </a:p>
          <a:p>
            <a:pPr marL="355600">
              <a:lnSpc>
                <a:spcPts val="2280"/>
              </a:lnSpc>
            </a:pPr>
            <a:r>
              <a:rPr sz="2000" b="1" dirty="0">
                <a:latin typeface="Carlito"/>
                <a:cs typeface="Carlito"/>
              </a:rPr>
              <a:t>учебная</a:t>
            </a:r>
            <a:r>
              <a:rPr sz="2000" b="1" spc="-25" dirty="0">
                <a:latin typeface="Carlito"/>
                <a:cs typeface="Carlito"/>
              </a:rPr>
              <a:t> </a:t>
            </a:r>
            <a:r>
              <a:rPr sz="2000" b="1" spc="-15" dirty="0">
                <a:latin typeface="Carlito"/>
                <a:cs typeface="Carlito"/>
              </a:rPr>
              <a:t>неделя);</a:t>
            </a:r>
            <a:endParaRPr sz="2000" dirty="0">
              <a:latin typeface="Carlito"/>
              <a:cs typeface="Carlito"/>
            </a:endParaRPr>
          </a:p>
          <a:p>
            <a:pPr marL="355600" indent="-342900">
              <a:lnSpc>
                <a:spcPts val="2280"/>
              </a:lnSpc>
              <a:spcBef>
                <a:spcPts val="9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вариант 6 </a:t>
            </a:r>
            <a:r>
              <a:rPr sz="2000" b="1" dirty="0">
                <a:latin typeface="Carlito"/>
                <a:cs typeface="Carlito"/>
              </a:rPr>
              <a:t>- </a:t>
            </a:r>
            <a:r>
              <a:rPr sz="2000" b="1" spc="-5" dirty="0">
                <a:latin typeface="Carlito"/>
                <a:cs typeface="Carlito"/>
              </a:rPr>
              <a:t>для образовательных организаций, </a:t>
            </a:r>
            <a:r>
              <a:rPr sz="2000" b="1" dirty="0">
                <a:latin typeface="Carlito"/>
                <a:cs typeface="Carlito"/>
              </a:rPr>
              <a:t>в </a:t>
            </a:r>
            <a:r>
              <a:rPr sz="2000" b="1" spc="-10" dirty="0">
                <a:latin typeface="Carlito"/>
                <a:cs typeface="Carlito"/>
              </a:rPr>
              <a:t>которых </a:t>
            </a:r>
            <a:r>
              <a:rPr sz="2000" b="1" spc="-5" dirty="0">
                <a:latin typeface="Carlito"/>
                <a:cs typeface="Carlito"/>
              </a:rPr>
              <a:t>обучение </a:t>
            </a:r>
            <a:r>
              <a:rPr sz="2000" b="1" spc="-10" dirty="0">
                <a:latin typeface="Carlito"/>
                <a:cs typeface="Carlito"/>
              </a:rPr>
              <a:t>ведется </a:t>
            </a:r>
            <a:r>
              <a:rPr sz="2000" b="1" spc="-5" dirty="0">
                <a:latin typeface="Carlito"/>
                <a:cs typeface="Carlito"/>
              </a:rPr>
              <a:t>на </a:t>
            </a:r>
            <a:r>
              <a:rPr sz="2000" b="1" spc="-10" dirty="0">
                <a:latin typeface="Carlito"/>
                <a:cs typeface="Carlito"/>
              </a:rPr>
              <a:t>родном</a:t>
            </a:r>
            <a:r>
              <a:rPr sz="2000" b="1" spc="-40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(нерусском)</a:t>
            </a:r>
            <a:endParaRPr sz="2000" dirty="0">
              <a:latin typeface="Carlito"/>
              <a:cs typeface="Carlito"/>
            </a:endParaRPr>
          </a:p>
          <a:p>
            <a:pPr marL="355600">
              <a:lnSpc>
                <a:spcPts val="2280"/>
              </a:lnSpc>
            </a:pPr>
            <a:r>
              <a:rPr sz="2000" b="1" spc="-10" dirty="0">
                <a:latin typeface="Carlito"/>
                <a:cs typeface="Carlito"/>
              </a:rPr>
              <a:t>языке </a:t>
            </a:r>
            <a:r>
              <a:rPr sz="2000" b="1" spc="-5" dirty="0">
                <a:latin typeface="Carlito"/>
                <a:cs typeface="Carlito"/>
              </a:rPr>
              <a:t>(6-дневная </a:t>
            </a:r>
            <a:r>
              <a:rPr sz="2000" b="1" dirty="0">
                <a:latin typeface="Carlito"/>
                <a:cs typeface="Carlito"/>
              </a:rPr>
              <a:t>учебная</a:t>
            </a:r>
            <a:r>
              <a:rPr sz="2000" b="1" spc="-35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неделя).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3554" y="250063"/>
            <a:ext cx="10586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Организационный </a:t>
            </a:r>
            <a:r>
              <a:rPr sz="2400" spc="-15" dirty="0"/>
              <a:t>раздел </a:t>
            </a:r>
            <a:r>
              <a:rPr sz="2400" dirty="0"/>
              <a:t>ФОП </a:t>
            </a:r>
            <a:r>
              <a:rPr sz="2400" spc="-5" dirty="0"/>
              <a:t>основного </a:t>
            </a:r>
            <a:r>
              <a:rPr sz="2400" spc="-10" dirty="0"/>
              <a:t>общего </a:t>
            </a:r>
            <a:r>
              <a:rPr sz="2400" spc="-5" dirty="0"/>
              <a:t>образования. </a:t>
            </a:r>
            <a:r>
              <a:rPr sz="2400" spc="-10" dirty="0"/>
              <a:t>Учебный</a:t>
            </a:r>
            <a:r>
              <a:rPr sz="2400" spc="60" dirty="0"/>
              <a:t> </a:t>
            </a:r>
            <a:r>
              <a:rPr sz="2400" spc="-5" dirty="0"/>
              <a:t>план.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18063"/>
              </p:ext>
            </p:extLst>
          </p:nvPr>
        </p:nvGraphicFramePr>
        <p:xfrm>
          <a:off x="152400" y="562877"/>
          <a:ext cx="6972336" cy="62189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9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8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590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050" dirty="0">
                          <a:latin typeface="Carlito"/>
                          <a:cs typeface="Carlito"/>
                        </a:rPr>
                        <a:t>Предметные</a:t>
                      </a:r>
                      <a:r>
                        <a:rPr sz="105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50" dirty="0">
                          <a:latin typeface="Carlito"/>
                          <a:cs typeface="Carlito"/>
                        </a:rPr>
                        <a:t>области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0543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050" dirty="0">
                          <a:latin typeface="Carlito"/>
                          <a:cs typeface="Carlito"/>
                        </a:rPr>
                        <a:t>Учебные</a:t>
                      </a:r>
                      <a:r>
                        <a:rPr sz="105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50" dirty="0">
                          <a:latin typeface="Carlito"/>
                          <a:cs typeface="Carlito"/>
                        </a:rPr>
                        <a:t>предметы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196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050" dirty="0">
                          <a:latin typeface="Carlito"/>
                          <a:cs typeface="Carlito"/>
                        </a:rPr>
                        <a:t>Учебные</a:t>
                      </a:r>
                      <a:r>
                        <a:rPr sz="105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50" spc="-5" dirty="0">
                          <a:latin typeface="Carlito"/>
                          <a:cs typeface="Carlito"/>
                        </a:rPr>
                        <a:t>модули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115" algn="ctr">
                        <a:lnSpc>
                          <a:spcPts val="1240"/>
                        </a:lnSpc>
                      </a:pPr>
                      <a:r>
                        <a:rPr sz="1050" dirty="0">
                          <a:latin typeface="Carlito"/>
                          <a:cs typeface="Carlito"/>
                        </a:rPr>
                        <a:t>Классы</a:t>
                      </a:r>
                      <a:endParaRPr sz="1050">
                        <a:latin typeface="Carlito"/>
                        <a:cs typeface="Carlito"/>
                      </a:endParaRPr>
                    </a:p>
                    <a:p>
                      <a:pPr marL="25400" marR="18415" indent="1270"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rlito"/>
                          <a:cs typeface="Carlito"/>
                        </a:rPr>
                        <a:t>(количество  </a:t>
                      </a:r>
                      <a:r>
                        <a:rPr sz="1050" spc="-5" dirty="0">
                          <a:latin typeface="Carlito"/>
                          <a:cs typeface="Carlito"/>
                        </a:rPr>
                        <a:t>часов </a:t>
                      </a:r>
                      <a:r>
                        <a:rPr sz="1050" dirty="0">
                          <a:latin typeface="Carlito"/>
                          <a:cs typeface="Carlito"/>
                        </a:rPr>
                        <a:t>в</a:t>
                      </a:r>
                      <a:r>
                        <a:rPr sz="105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50" dirty="0">
                          <a:latin typeface="Carlito"/>
                          <a:cs typeface="Carlito"/>
                        </a:rPr>
                        <a:t>неделю)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8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05"/>
                        </a:lnSpc>
                      </a:pPr>
                      <a:r>
                        <a:rPr sz="1050" dirty="0">
                          <a:latin typeface="Carlito"/>
                          <a:cs typeface="Carlito"/>
                        </a:rPr>
                        <a:t>V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3515" algn="r">
                        <a:lnSpc>
                          <a:spcPts val="1205"/>
                        </a:lnSpc>
                      </a:pPr>
                      <a:r>
                        <a:rPr sz="1050" dirty="0">
                          <a:latin typeface="Carlito"/>
                          <a:cs typeface="Carlito"/>
                        </a:rPr>
                        <a:t>VI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815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50" b="1" dirty="0">
                          <a:latin typeface="Carlito"/>
                          <a:cs typeface="Carlito"/>
                        </a:rPr>
                        <a:t>Обязательная</a:t>
                      </a:r>
                      <a:r>
                        <a:rPr sz="1050" b="1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50" b="1" spc="-5" dirty="0">
                          <a:latin typeface="Carlito"/>
                          <a:cs typeface="Carlito"/>
                        </a:rPr>
                        <a:t>часть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722">
                <a:tc rowSpan="2">
                  <a:txBody>
                    <a:bodyPr/>
                    <a:lstStyle/>
                    <a:p>
                      <a:pPr marL="402590" marR="393065" indent="-3175">
                        <a:lnSpc>
                          <a:spcPct val="101000"/>
                        </a:lnSpc>
                        <a:spcBef>
                          <a:spcPts val="160"/>
                        </a:spcBef>
                      </a:pPr>
                      <a:r>
                        <a:rPr sz="1050" dirty="0">
                          <a:latin typeface="Carlito"/>
                          <a:cs typeface="Carlito"/>
                        </a:rPr>
                        <a:t>Русский</a:t>
                      </a:r>
                      <a:r>
                        <a:rPr sz="1050" spc="-9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50" dirty="0">
                          <a:latin typeface="Carlito"/>
                          <a:cs typeface="Carlito"/>
                        </a:rPr>
                        <a:t>язык  и</a:t>
                      </a:r>
                      <a:r>
                        <a:rPr sz="1050" spc="-8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50" dirty="0">
                          <a:latin typeface="Carlito"/>
                          <a:cs typeface="Carlito"/>
                        </a:rPr>
                        <a:t>литература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dirty="0">
                          <a:latin typeface="Carlito"/>
                          <a:cs typeface="Carlito"/>
                        </a:rPr>
                        <a:t>Русский</a:t>
                      </a:r>
                      <a:r>
                        <a:rPr sz="1100" b="1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spc="-5" dirty="0">
                          <a:latin typeface="Carlito"/>
                          <a:cs typeface="Carlito"/>
                        </a:rPr>
                        <a:t>язык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5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0002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6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7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dirty="0">
                          <a:latin typeface="Carlito"/>
                          <a:cs typeface="Carlito"/>
                        </a:rPr>
                        <a:t>Литература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0002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7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50" dirty="0">
                          <a:latin typeface="Carlito"/>
                          <a:cs typeface="Carlito"/>
                        </a:rPr>
                        <a:t>Иностранные</a:t>
                      </a:r>
                      <a:r>
                        <a:rPr sz="105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50" dirty="0">
                          <a:latin typeface="Carlito"/>
                          <a:cs typeface="Carlito"/>
                        </a:rPr>
                        <a:t>языки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spc="-5" dirty="0">
                          <a:latin typeface="Carlito"/>
                          <a:cs typeface="Carlito"/>
                        </a:rPr>
                        <a:t>Иностранный</a:t>
                      </a:r>
                      <a:r>
                        <a:rPr sz="1100" b="1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spc="-5" dirty="0">
                          <a:latin typeface="Carlito"/>
                          <a:cs typeface="Carlito"/>
                        </a:rPr>
                        <a:t>язык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20002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59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88620" marR="367665" indent="-15240">
                        <a:lnSpc>
                          <a:spcPct val="101000"/>
                        </a:lnSpc>
                        <a:spcBef>
                          <a:spcPts val="685"/>
                        </a:spcBef>
                      </a:pPr>
                      <a:r>
                        <a:rPr sz="1050" dirty="0">
                          <a:latin typeface="Carlito"/>
                          <a:cs typeface="Carlito"/>
                        </a:rPr>
                        <a:t>Математика</a:t>
                      </a:r>
                      <a:r>
                        <a:rPr sz="1050" spc="-10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50" dirty="0">
                          <a:latin typeface="Carlito"/>
                          <a:cs typeface="Carlito"/>
                        </a:rPr>
                        <a:t>и  инф</a:t>
                      </a:r>
                      <a:r>
                        <a:rPr sz="1050" spc="-5" dirty="0">
                          <a:latin typeface="Carlito"/>
                          <a:cs typeface="Carlito"/>
                        </a:rPr>
                        <a:t>ор</a:t>
                      </a:r>
                      <a:r>
                        <a:rPr sz="1050" dirty="0">
                          <a:latin typeface="Carlito"/>
                          <a:cs typeface="Carlito"/>
                        </a:rPr>
                        <a:t>мат</a:t>
                      </a:r>
                      <a:r>
                        <a:rPr sz="1050" spc="-10" dirty="0">
                          <a:latin typeface="Carlito"/>
                          <a:cs typeface="Carlito"/>
                        </a:rPr>
                        <a:t>ик</a:t>
                      </a:r>
                      <a:r>
                        <a:rPr sz="1050" dirty="0">
                          <a:latin typeface="Carlito"/>
                          <a:cs typeface="Carlito"/>
                        </a:rPr>
                        <a:t>а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819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latin typeface="Carlito"/>
                          <a:cs typeface="Carlito"/>
                        </a:rPr>
                        <a:t>Математика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385"/>
                        </a:lnSpc>
                      </a:pPr>
                      <a:r>
                        <a:rPr sz="1200" b="1" spc="-10" dirty="0">
                          <a:latin typeface="Carlito"/>
                          <a:cs typeface="Carlito"/>
                        </a:rPr>
                        <a:t>Алгебра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5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5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7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385"/>
                        </a:lnSpc>
                      </a:pPr>
                      <a:r>
                        <a:rPr sz="1200" b="1" spc="-15" dirty="0">
                          <a:latin typeface="Carlito"/>
                          <a:cs typeface="Carlito"/>
                        </a:rPr>
                        <a:t>Геометрия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18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430"/>
                        </a:lnSpc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Вероятность и</a:t>
                      </a:r>
                      <a:r>
                        <a:rPr sz="1200" b="1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статистика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7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100" b="1" spc="-5" dirty="0">
                          <a:latin typeface="Carlito"/>
                          <a:cs typeface="Carlito"/>
                        </a:rPr>
                        <a:t>Информатика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8722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3234" marR="113664" indent="-36322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050" spc="-5" dirty="0">
                          <a:latin typeface="Carlito"/>
                          <a:cs typeface="Carlito"/>
                        </a:rPr>
                        <a:t>Обществ</a:t>
                      </a:r>
                      <a:r>
                        <a:rPr sz="1050" dirty="0">
                          <a:latin typeface="Carlito"/>
                          <a:cs typeface="Carlito"/>
                        </a:rPr>
                        <a:t>енн</a:t>
                      </a:r>
                      <a:r>
                        <a:rPr sz="1050" spc="-5" dirty="0">
                          <a:latin typeface="Carlito"/>
                          <a:cs typeface="Carlito"/>
                        </a:rPr>
                        <a:t>о</a:t>
                      </a:r>
                      <a:r>
                        <a:rPr sz="1050" dirty="0">
                          <a:latin typeface="Carlito"/>
                          <a:cs typeface="Carlito"/>
                        </a:rPr>
                        <a:t>-нау</a:t>
                      </a:r>
                      <a:r>
                        <a:rPr sz="1050" spc="-5" dirty="0">
                          <a:latin typeface="Carlito"/>
                          <a:cs typeface="Carlito"/>
                        </a:rPr>
                        <a:t>ч</a:t>
                      </a:r>
                      <a:r>
                        <a:rPr sz="1050" dirty="0">
                          <a:latin typeface="Carlito"/>
                          <a:cs typeface="Carlito"/>
                        </a:rPr>
                        <a:t>ные  предметы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100" b="1" dirty="0">
                          <a:latin typeface="Carlito"/>
                          <a:cs typeface="Carlito"/>
                        </a:rPr>
                        <a:t>История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385"/>
                        </a:lnSpc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История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России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704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68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Всеобщая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история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60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87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spc="-5" dirty="0">
                          <a:latin typeface="Carlito"/>
                          <a:cs typeface="Carlito"/>
                        </a:rPr>
                        <a:t>Обществознание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002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87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5" dirty="0">
                          <a:latin typeface="Carlito"/>
                          <a:cs typeface="Carlito"/>
                        </a:rPr>
                        <a:t>География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20002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8594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83234" marR="177800" indent="-299085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Carlito"/>
                          <a:cs typeface="Carlito"/>
                        </a:rPr>
                        <a:t>Естественнонаучные  </a:t>
                      </a:r>
                      <a:r>
                        <a:rPr sz="1050" dirty="0">
                          <a:latin typeface="Carlito"/>
                          <a:cs typeface="Carlito"/>
                        </a:rPr>
                        <a:t>предметы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dirty="0">
                          <a:latin typeface="Carlito"/>
                          <a:cs typeface="Carlito"/>
                        </a:rPr>
                        <a:t>Физика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872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dirty="0">
                          <a:latin typeface="Carlito"/>
                          <a:cs typeface="Carlito"/>
                        </a:rPr>
                        <a:t>Химия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87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5" dirty="0">
                          <a:latin typeface="Carlito"/>
                          <a:cs typeface="Carlito"/>
                        </a:rPr>
                        <a:t>Биология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20002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87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50" dirty="0">
                          <a:latin typeface="Carlito"/>
                          <a:cs typeface="Carlito"/>
                        </a:rPr>
                        <a:t>ОДНКНР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dirty="0">
                          <a:latin typeface="Carlito"/>
                          <a:cs typeface="Carlito"/>
                        </a:rPr>
                        <a:t>ОДНКНР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7109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9212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rlito"/>
                          <a:cs typeface="Carlito"/>
                        </a:rPr>
                        <a:t>Искусство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100" b="1" spc="-5" dirty="0">
                          <a:latin typeface="Carlito"/>
                          <a:cs typeface="Carlito"/>
                        </a:rPr>
                        <a:t>Изобразительное</a:t>
                      </a:r>
                      <a:r>
                        <a:rPr sz="1100" b="1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dirty="0">
                          <a:latin typeface="Carlito"/>
                          <a:cs typeface="Carlito"/>
                        </a:rPr>
                        <a:t>искусство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200025" algn="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87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dirty="0">
                          <a:latin typeface="Carlito"/>
                          <a:cs typeface="Carlito"/>
                        </a:rPr>
                        <a:t>Музыка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20002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87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50" spc="-5" dirty="0">
                          <a:latin typeface="Carlito"/>
                          <a:cs typeface="Carlito"/>
                        </a:rPr>
                        <a:t>Технология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5" dirty="0">
                          <a:latin typeface="Carlito"/>
                          <a:cs typeface="Carlito"/>
                        </a:rPr>
                        <a:t>Технология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20002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8722">
                <a:tc rowSpan="2">
                  <a:txBody>
                    <a:bodyPr/>
                    <a:lstStyle/>
                    <a:p>
                      <a:pPr marL="160020" marR="118745" indent="-35560" algn="just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rlito"/>
                          <a:cs typeface="Carlito"/>
                        </a:rPr>
                        <a:t>Физическая культура</a:t>
                      </a:r>
                      <a:r>
                        <a:rPr sz="1050" spc="-1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50" dirty="0">
                          <a:latin typeface="Carlito"/>
                          <a:cs typeface="Carlito"/>
                        </a:rPr>
                        <a:t>и  основы безопасности  жизнедеятельности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5" dirty="0">
                          <a:latin typeface="Carlito"/>
                          <a:cs typeface="Carlito"/>
                        </a:rPr>
                        <a:t>Физическая</a:t>
                      </a:r>
                      <a:r>
                        <a:rPr sz="1100" b="1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dirty="0">
                          <a:latin typeface="Carlito"/>
                          <a:cs typeface="Carlito"/>
                        </a:rPr>
                        <a:t>культура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20002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971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100" b="1" spc="-5" dirty="0">
                          <a:latin typeface="Carlito"/>
                          <a:cs typeface="Carlito"/>
                        </a:rPr>
                        <a:t>ОБЖ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5785">
                <a:tc gridSpan="3">
                  <a:txBody>
                    <a:bodyPr/>
                    <a:lstStyle/>
                    <a:p>
                      <a:pPr marL="635" algn="ctr">
                        <a:lnSpc>
                          <a:spcPts val="1200"/>
                        </a:lnSpc>
                      </a:pPr>
                      <a:r>
                        <a:rPr sz="1050" b="1" i="1" dirty="0">
                          <a:latin typeface="Carlito"/>
                          <a:cs typeface="Carlito"/>
                        </a:rPr>
                        <a:t>Итого, </a:t>
                      </a:r>
                      <a:r>
                        <a:rPr sz="1050" b="1" i="1" spc="-5" dirty="0">
                          <a:latin typeface="Carlito"/>
                          <a:cs typeface="Carlito"/>
                        </a:rPr>
                        <a:t>обязательная</a:t>
                      </a:r>
                      <a:r>
                        <a:rPr sz="1050" b="1" i="1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50" b="1" i="1" dirty="0">
                          <a:latin typeface="Carlito"/>
                          <a:cs typeface="Carlito"/>
                        </a:rPr>
                        <a:t>часть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00"/>
                        </a:lnSpc>
                      </a:pPr>
                      <a:r>
                        <a:rPr sz="1050" b="1" i="1" dirty="0">
                          <a:latin typeface="Carlito"/>
                          <a:cs typeface="Carlito"/>
                        </a:rPr>
                        <a:t>27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R="170180" algn="r">
                        <a:lnSpc>
                          <a:spcPts val="1200"/>
                        </a:lnSpc>
                      </a:pPr>
                      <a:r>
                        <a:rPr sz="1050" b="1" i="1" dirty="0">
                          <a:latin typeface="Carlito"/>
                          <a:cs typeface="Carlito"/>
                        </a:rPr>
                        <a:t>29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81559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5836">
                <a:tc gridSpan="3">
                  <a:txBody>
                    <a:bodyPr/>
                    <a:lstStyle/>
                    <a:p>
                      <a:pPr marL="29209" algn="ctr">
                        <a:lnSpc>
                          <a:spcPts val="1190"/>
                        </a:lnSpc>
                        <a:spcBef>
                          <a:spcPts val="15"/>
                        </a:spcBef>
                      </a:pPr>
                      <a:r>
                        <a:rPr sz="1050" b="1" spc="-5" dirty="0">
                          <a:latin typeface="Carlito"/>
                          <a:cs typeface="Carlito"/>
                        </a:rPr>
                        <a:t>Часть, </a:t>
                      </a:r>
                      <a:r>
                        <a:rPr sz="1050" b="1" dirty="0">
                          <a:latin typeface="Carlito"/>
                          <a:cs typeface="Carlito"/>
                        </a:rPr>
                        <a:t>формируемая участниками образовательных</a:t>
                      </a:r>
                      <a:r>
                        <a:rPr sz="1050" b="1" spc="-1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50" b="1" spc="-5" dirty="0">
                          <a:latin typeface="Carlito"/>
                          <a:cs typeface="Carlito"/>
                        </a:rPr>
                        <a:t>отношений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</a:pPr>
                      <a:r>
                        <a:rPr sz="1050" dirty="0">
                          <a:latin typeface="Carlito"/>
                          <a:cs typeface="Carlito"/>
                        </a:rPr>
                        <a:t>2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1205"/>
                        </a:lnSpc>
                      </a:pPr>
                      <a:r>
                        <a:rPr sz="1050" dirty="0">
                          <a:latin typeface="Carlito"/>
                          <a:cs typeface="Carlito"/>
                        </a:rPr>
                        <a:t>1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5836">
                <a:tc gridSpan="3"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Bef>
                          <a:spcPts val="15"/>
                        </a:spcBef>
                      </a:pPr>
                      <a:r>
                        <a:rPr sz="1050" b="1" i="1" dirty="0">
                          <a:latin typeface="Carlito"/>
                          <a:cs typeface="Carlito"/>
                        </a:rPr>
                        <a:t>ИТОГО, </a:t>
                      </a:r>
                      <a:r>
                        <a:rPr sz="1050" b="1" i="1" spc="-5" dirty="0">
                          <a:latin typeface="Carlito"/>
                          <a:cs typeface="Carlito"/>
                        </a:rPr>
                        <a:t>учебная нагрузка при </a:t>
                      </a:r>
                      <a:r>
                        <a:rPr sz="1050" b="1" i="1" dirty="0">
                          <a:latin typeface="Carlito"/>
                          <a:cs typeface="Carlito"/>
                        </a:rPr>
                        <a:t>5-дневной </a:t>
                      </a:r>
                      <a:r>
                        <a:rPr sz="1050" b="1" i="1" spc="-5" dirty="0">
                          <a:latin typeface="Carlito"/>
                          <a:cs typeface="Carlito"/>
                        </a:rPr>
                        <a:t>учебной</a:t>
                      </a:r>
                      <a:r>
                        <a:rPr sz="1050" b="1" i="1" spc="-1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50" b="1" i="1" spc="-5" dirty="0">
                          <a:latin typeface="Carlito"/>
                          <a:cs typeface="Carlito"/>
                        </a:rPr>
                        <a:t>неделе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05"/>
                        </a:lnSpc>
                      </a:pPr>
                      <a:r>
                        <a:rPr sz="1050" b="1" i="1" dirty="0">
                          <a:latin typeface="Carlito"/>
                          <a:cs typeface="Carlito"/>
                        </a:rPr>
                        <a:t>29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R="170180" algn="r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50" b="1" i="1" dirty="0">
                          <a:latin typeface="Carlito"/>
                          <a:cs typeface="Carlito"/>
                        </a:rPr>
                        <a:t>30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00076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507085">
                <a:tc gridSpan="3">
                  <a:txBody>
                    <a:bodyPr/>
                    <a:lstStyle/>
                    <a:p>
                      <a:pPr marL="821055" marR="522605" indent="-29273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Учебная нагрузка, предусмотренная Гигиеническими 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нормативами</a:t>
                      </a:r>
                      <a:r>
                        <a:rPr sz="1100" spc="-10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и  Санитарно-эпидемиологическими требованиями, </a:t>
                      </a:r>
                      <a:r>
                        <a:rPr sz="1100" b="1" spc="-5" dirty="0">
                          <a:latin typeface="Carlito"/>
                          <a:cs typeface="Carlito"/>
                        </a:rPr>
                        <a:t>не</a:t>
                      </a:r>
                      <a:r>
                        <a:rPr sz="1100" b="1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spc="-5" dirty="0">
                          <a:latin typeface="Carlito"/>
                          <a:cs typeface="Carlito"/>
                        </a:rPr>
                        <a:t>более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400" b="1" spc="-5" dirty="0">
                          <a:latin typeface="Carlito"/>
                          <a:cs typeface="Carlito"/>
                        </a:rPr>
                        <a:t>29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R="149225" algn="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b="1" spc="-5" dirty="0">
                          <a:latin typeface="Carlito"/>
                          <a:cs typeface="Carlito"/>
                        </a:rPr>
                        <a:t>30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576" y="48260"/>
            <a:ext cx="119098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u="heavy" spc="-500" dirty="0">
                <a:uFill>
                  <a:solidFill>
                    <a:srgbClr val="003399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spc="-5" dirty="0">
                <a:uFill>
                  <a:solidFill>
                    <a:srgbClr val="003399"/>
                  </a:solidFill>
                </a:uFill>
              </a:rPr>
              <a:t>Федеральный</a:t>
            </a:r>
            <a:r>
              <a:rPr spc="-5" dirty="0"/>
              <a:t> </a:t>
            </a:r>
            <a:r>
              <a:rPr dirty="0"/>
              <a:t>учебный </a:t>
            </a:r>
            <a:r>
              <a:rPr spc="-5" dirty="0"/>
              <a:t>план (выдержка) основного общего </a:t>
            </a:r>
            <a:r>
              <a:rPr dirty="0"/>
              <a:t>образования,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i="1" spc="-5" dirty="0" smtClean="0">
                <a:latin typeface="Carlito"/>
                <a:cs typeface="Carlito"/>
              </a:rPr>
              <a:t>5-дневная </a:t>
            </a:r>
            <a:r>
              <a:rPr i="1" spc="-5" dirty="0">
                <a:latin typeface="Carlito"/>
                <a:cs typeface="Carlito"/>
              </a:rPr>
              <a:t>учебная</a:t>
            </a:r>
            <a:r>
              <a:rPr i="1" spc="-170" dirty="0">
                <a:latin typeface="Carlito"/>
                <a:cs typeface="Carlito"/>
              </a:rPr>
              <a:t> </a:t>
            </a:r>
            <a:r>
              <a:rPr i="1" spc="-10" dirty="0">
                <a:latin typeface="Carlito"/>
                <a:cs typeface="Carlito"/>
              </a:rPr>
              <a:t>неделя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15200" y="3753485"/>
            <a:ext cx="4762246" cy="1373453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8001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630"/>
              </a:spcBef>
            </a:pPr>
            <a:r>
              <a:rPr sz="1600" b="1" spc="-5" dirty="0">
                <a:solidFill>
                  <a:srgbClr val="006FC0"/>
                </a:solidFill>
                <a:latin typeface="Carlito"/>
                <a:cs typeface="Carlito"/>
              </a:rPr>
              <a:t>Часть, </a:t>
            </a:r>
            <a:r>
              <a:rPr sz="1600" b="1" spc="-15" dirty="0">
                <a:solidFill>
                  <a:srgbClr val="006FC0"/>
                </a:solidFill>
                <a:latin typeface="Carlito"/>
                <a:cs typeface="Carlito"/>
              </a:rPr>
              <a:t>формируемую</a:t>
            </a:r>
            <a:r>
              <a:rPr sz="1600" b="1" spc="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rlito"/>
                <a:cs typeface="Carlito"/>
              </a:rPr>
              <a:t>участниками</a:t>
            </a:r>
            <a:endParaRPr sz="1600" dirty="0">
              <a:latin typeface="Carlito"/>
              <a:cs typeface="Carlito"/>
            </a:endParaRPr>
          </a:p>
          <a:p>
            <a:pPr marL="46990">
              <a:lnSpc>
                <a:spcPct val="100000"/>
              </a:lnSpc>
            </a:pPr>
            <a:r>
              <a:rPr sz="1600" b="1" spc="-10" dirty="0">
                <a:solidFill>
                  <a:srgbClr val="006FC0"/>
                </a:solidFill>
                <a:latin typeface="Carlito"/>
                <a:cs typeface="Carlito"/>
              </a:rPr>
              <a:t>образовательных </a:t>
            </a:r>
            <a:r>
              <a:rPr sz="1600" b="1" spc="-5" dirty="0">
                <a:solidFill>
                  <a:srgbClr val="006FC0"/>
                </a:solidFill>
                <a:latin typeface="Carlito"/>
                <a:cs typeface="Carlito"/>
              </a:rPr>
              <a:t>отношений, </a:t>
            </a:r>
            <a:r>
              <a:rPr sz="1600" b="1" spc="-10" dirty="0">
                <a:solidFill>
                  <a:srgbClr val="006FC0"/>
                </a:solidFill>
                <a:latin typeface="Carlito"/>
                <a:cs typeface="Carlito"/>
              </a:rPr>
              <a:t>которая</a:t>
            </a:r>
            <a:r>
              <a:rPr sz="1600" b="1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rlito"/>
                <a:cs typeface="Carlito"/>
              </a:rPr>
              <a:t>позволяет:</a:t>
            </a:r>
            <a:endParaRPr sz="1600" dirty="0">
              <a:latin typeface="Carlito"/>
              <a:cs typeface="Carlito"/>
            </a:endParaRPr>
          </a:p>
          <a:p>
            <a:pPr marL="360680" marR="358140" indent="-314325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33375" algn="l"/>
                <a:tab pos="334010" algn="l"/>
              </a:tabLst>
            </a:pPr>
            <a:r>
              <a:rPr sz="1200" b="1" spc="-5" dirty="0">
                <a:latin typeface="Carlito"/>
                <a:cs typeface="Carlito"/>
              </a:rPr>
              <a:t>обеспечить реализацию стандарта по физической </a:t>
            </a:r>
            <a:r>
              <a:rPr sz="1200" b="1" spc="-15" dirty="0">
                <a:latin typeface="Carlito"/>
                <a:cs typeface="Carlito"/>
              </a:rPr>
              <a:t>культуре  </a:t>
            </a:r>
            <a:r>
              <a:rPr sz="1200" b="1" dirty="0">
                <a:latin typeface="Carlito"/>
                <a:cs typeface="Carlito"/>
              </a:rPr>
              <a:t>в 5-6 </a:t>
            </a:r>
            <a:r>
              <a:rPr sz="1200" b="1" spc="-10" dirty="0">
                <a:latin typeface="Carlito"/>
                <a:cs typeface="Carlito"/>
              </a:rPr>
              <a:t>классах </a:t>
            </a:r>
            <a:r>
              <a:rPr sz="1200" b="1" dirty="0">
                <a:latin typeface="Carlito"/>
                <a:cs typeface="Carlito"/>
              </a:rPr>
              <a:t>в </a:t>
            </a:r>
            <a:r>
              <a:rPr sz="1200" b="1" spc="-5" dirty="0">
                <a:latin typeface="Carlito"/>
                <a:cs typeface="Carlito"/>
              </a:rPr>
              <a:t>полном объеме </a:t>
            </a:r>
            <a:r>
              <a:rPr sz="1200" b="1" dirty="0">
                <a:latin typeface="Carlito"/>
                <a:cs typeface="Carlito"/>
              </a:rPr>
              <a:t>(3 </a:t>
            </a:r>
            <a:r>
              <a:rPr sz="1200" b="1" spc="-5" dirty="0">
                <a:latin typeface="Carlito"/>
                <a:cs typeface="Carlito"/>
              </a:rPr>
              <a:t>часа </a:t>
            </a:r>
            <a:r>
              <a:rPr sz="1200" b="1" dirty="0">
                <a:latin typeface="Carlito"/>
                <a:cs typeface="Carlito"/>
              </a:rPr>
              <a:t>в</a:t>
            </a:r>
            <a:r>
              <a:rPr sz="1200" b="1" spc="-50" dirty="0">
                <a:latin typeface="Carlito"/>
                <a:cs typeface="Carlito"/>
              </a:rPr>
              <a:t> </a:t>
            </a:r>
            <a:r>
              <a:rPr sz="1200" b="1" spc="-10" dirty="0">
                <a:latin typeface="Carlito"/>
                <a:cs typeface="Carlito"/>
              </a:rPr>
              <a:t>неделю)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65492" y="5173517"/>
            <a:ext cx="4826508" cy="770083"/>
          </a:xfrm>
          <a:prstGeom prst="rect">
            <a:avLst/>
          </a:prstGeom>
          <a:solidFill>
            <a:srgbClr val="FAE4D5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600" b="1" spc="-15" dirty="0">
                <a:solidFill>
                  <a:srgbClr val="C00000"/>
                </a:solidFill>
                <a:latin typeface="Carlito"/>
                <a:cs typeface="Carlito"/>
              </a:rPr>
              <a:t>ФГОС </a:t>
            </a:r>
            <a:r>
              <a:rPr sz="1600" b="1" dirty="0">
                <a:solidFill>
                  <a:srgbClr val="C00000"/>
                </a:solidFill>
                <a:latin typeface="Carlito"/>
                <a:cs typeface="Carlito"/>
              </a:rPr>
              <a:t>НОО и ФОП </a:t>
            </a:r>
            <a:r>
              <a:rPr sz="1600" b="1" spc="-5" dirty="0">
                <a:solidFill>
                  <a:srgbClr val="C00000"/>
                </a:solidFill>
                <a:latin typeface="Carlito"/>
                <a:cs typeface="Carlito"/>
              </a:rPr>
              <a:t>не </a:t>
            </a:r>
            <a:r>
              <a:rPr sz="1600" b="1" spc="-10" dirty="0">
                <a:solidFill>
                  <a:srgbClr val="C00000"/>
                </a:solidFill>
                <a:latin typeface="Carlito"/>
                <a:cs typeface="Carlito"/>
              </a:rPr>
              <a:t>позволяют</a:t>
            </a:r>
            <a:r>
              <a:rPr sz="1600" b="1" spc="-3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rlito"/>
                <a:cs typeface="Carlito"/>
              </a:rPr>
              <a:t>реализовать</a:t>
            </a:r>
            <a:endParaRPr sz="1600" dirty="0">
              <a:latin typeface="Carlito"/>
              <a:cs typeface="Carlito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C00000"/>
                </a:solidFill>
                <a:latin typeface="Carlito"/>
                <a:cs typeface="Carlito"/>
              </a:rPr>
              <a:t>углублённое </a:t>
            </a:r>
            <a:r>
              <a:rPr sz="1600" b="1" spc="-5" dirty="0">
                <a:solidFill>
                  <a:srgbClr val="C00000"/>
                </a:solidFill>
                <a:latin typeface="Carlito"/>
                <a:cs typeface="Carlito"/>
              </a:rPr>
              <a:t>изучение </a:t>
            </a:r>
            <a:r>
              <a:rPr sz="1600" b="1" spc="-10" dirty="0">
                <a:solidFill>
                  <a:srgbClr val="C00000"/>
                </a:solidFill>
                <a:latin typeface="Carlito"/>
                <a:cs typeface="Carlito"/>
              </a:rPr>
              <a:t>предметов</a:t>
            </a:r>
            <a:r>
              <a:rPr sz="1600" b="1" spc="-6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rlito"/>
                <a:cs typeface="Carlito"/>
              </a:rPr>
              <a:t>при</a:t>
            </a:r>
            <a:endParaRPr sz="1600" dirty="0">
              <a:latin typeface="Carlito"/>
              <a:cs typeface="Carlito"/>
            </a:endParaRPr>
          </a:p>
          <a:p>
            <a:pPr marL="92075">
              <a:lnSpc>
                <a:spcPct val="100000"/>
              </a:lnSpc>
            </a:pPr>
            <a:r>
              <a:rPr sz="1600" b="1" spc="-5" dirty="0">
                <a:solidFill>
                  <a:srgbClr val="C00000"/>
                </a:solidFill>
                <a:latin typeface="Carlito"/>
                <a:cs typeface="Carlito"/>
              </a:rPr>
              <a:t>5-дневной учебной</a:t>
            </a:r>
            <a:r>
              <a:rPr sz="1600" b="1" spc="-2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rlito"/>
                <a:cs typeface="Carlito"/>
              </a:rPr>
              <a:t>неделе!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39000" y="2209800"/>
            <a:ext cx="4838445" cy="1646605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762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600"/>
              </a:spcBef>
            </a:pPr>
            <a:r>
              <a:rPr sz="1800" b="1" spc="-10" dirty="0">
                <a:solidFill>
                  <a:srgbClr val="006FC0"/>
                </a:solidFill>
                <a:latin typeface="Carlito"/>
                <a:cs typeface="Carlito"/>
              </a:rPr>
              <a:t>Обязательную</a:t>
            </a:r>
            <a:r>
              <a:rPr sz="1800" b="1" spc="-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rlito"/>
                <a:cs typeface="Carlito"/>
              </a:rPr>
              <a:t>часть:</a:t>
            </a:r>
            <a:endParaRPr sz="1800" dirty="0">
              <a:latin typeface="Carlito"/>
              <a:cs typeface="Carlito"/>
            </a:endParaRPr>
          </a:p>
          <a:p>
            <a:pPr marL="332740" marR="628650" indent="-287020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332740" algn="l"/>
                <a:tab pos="333375" algn="l"/>
              </a:tabLst>
            </a:pPr>
            <a:r>
              <a:rPr sz="1200" b="1" spc="-10" dirty="0">
                <a:solidFill>
                  <a:srgbClr val="C00000"/>
                </a:solidFill>
                <a:latin typeface="Carlito"/>
                <a:cs typeface="Carlito"/>
              </a:rPr>
              <a:t>количество </a:t>
            </a:r>
            <a:r>
              <a:rPr sz="1200" b="1" spc="-5" dirty="0">
                <a:solidFill>
                  <a:srgbClr val="C00000"/>
                </a:solidFill>
                <a:latin typeface="Carlito"/>
                <a:cs typeface="Carlito"/>
              </a:rPr>
              <a:t>часов по </a:t>
            </a:r>
            <a:r>
              <a:rPr sz="1200" b="1" spc="-10" dirty="0">
                <a:solidFill>
                  <a:srgbClr val="C00000"/>
                </a:solidFill>
                <a:latin typeface="Carlito"/>
                <a:cs typeface="Carlito"/>
              </a:rPr>
              <a:t>каждому </a:t>
            </a:r>
            <a:r>
              <a:rPr sz="1200" b="1" spc="-5" dirty="0">
                <a:solidFill>
                  <a:srgbClr val="C00000"/>
                </a:solidFill>
                <a:latin typeface="Carlito"/>
                <a:cs typeface="Carlito"/>
              </a:rPr>
              <a:t>предмету </a:t>
            </a:r>
            <a:r>
              <a:rPr sz="1200" b="1" dirty="0">
                <a:solidFill>
                  <a:srgbClr val="C00000"/>
                </a:solidFill>
                <a:latin typeface="Carlito"/>
                <a:cs typeface="Carlito"/>
              </a:rPr>
              <a:t>не </a:t>
            </a:r>
            <a:r>
              <a:rPr sz="1200" b="1" spc="-10" dirty="0">
                <a:solidFill>
                  <a:srgbClr val="C00000"/>
                </a:solidFill>
                <a:latin typeface="Carlito"/>
                <a:cs typeface="Carlito"/>
              </a:rPr>
              <a:t>может </a:t>
            </a:r>
            <a:r>
              <a:rPr sz="1200" b="1" spc="-5" dirty="0">
                <a:solidFill>
                  <a:srgbClr val="C00000"/>
                </a:solidFill>
                <a:latin typeface="Carlito"/>
                <a:cs typeface="Carlito"/>
              </a:rPr>
              <a:t>быть  меньше, </a:t>
            </a:r>
            <a:r>
              <a:rPr sz="1200" b="1" spc="-10" dirty="0">
                <a:solidFill>
                  <a:srgbClr val="C00000"/>
                </a:solidFill>
                <a:latin typeface="Carlito"/>
                <a:cs typeface="Carlito"/>
              </a:rPr>
              <a:t>чем предусмотрено </a:t>
            </a:r>
            <a:r>
              <a:rPr sz="1200" b="1" spc="-5" dirty="0">
                <a:solidFill>
                  <a:srgbClr val="C00000"/>
                </a:solidFill>
                <a:latin typeface="Carlito"/>
                <a:cs typeface="Carlito"/>
              </a:rPr>
              <a:t>ФРП </a:t>
            </a:r>
            <a:r>
              <a:rPr sz="1200" b="1" dirty="0">
                <a:solidFill>
                  <a:srgbClr val="C00000"/>
                </a:solidFill>
                <a:latin typeface="Carlito"/>
                <a:cs typeface="Carlito"/>
              </a:rPr>
              <a:t>и</a:t>
            </a:r>
            <a:r>
              <a:rPr sz="1200" b="1" spc="-1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rlito"/>
                <a:cs typeface="Carlito"/>
              </a:rPr>
              <a:t>ПРП</a:t>
            </a:r>
            <a:endParaRPr sz="1200" dirty="0">
              <a:latin typeface="Carlito"/>
              <a:cs typeface="Carlito"/>
            </a:endParaRPr>
          </a:p>
          <a:p>
            <a:pPr marL="332740" marR="9906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32740" algn="l"/>
                <a:tab pos="333375" algn="l"/>
              </a:tabLst>
            </a:pPr>
            <a:r>
              <a:rPr sz="1200" b="1" spc="-5" dirty="0">
                <a:latin typeface="Carlito"/>
                <a:cs typeface="Carlito"/>
              </a:rPr>
              <a:t>Изучение </a:t>
            </a:r>
            <a:r>
              <a:rPr sz="1200" b="1" spc="-10" dirty="0">
                <a:latin typeface="Carlito"/>
                <a:cs typeface="Carlito"/>
              </a:rPr>
              <a:t>родного языка </a:t>
            </a:r>
            <a:r>
              <a:rPr sz="1200" b="1" dirty="0">
                <a:latin typeface="Carlito"/>
                <a:cs typeface="Carlito"/>
              </a:rPr>
              <a:t>и </a:t>
            </a:r>
            <a:r>
              <a:rPr sz="1200" b="1" spc="-5" dirty="0">
                <a:latin typeface="Carlito"/>
                <a:cs typeface="Carlito"/>
              </a:rPr>
              <a:t>родной литературы </a:t>
            </a:r>
            <a:r>
              <a:rPr sz="1200" b="1" dirty="0">
                <a:latin typeface="Carlito"/>
                <a:cs typeface="Carlito"/>
              </a:rPr>
              <a:t>из </a:t>
            </a:r>
            <a:r>
              <a:rPr sz="1200" b="1" spc="-5" dirty="0">
                <a:latin typeface="Carlito"/>
                <a:cs typeface="Carlito"/>
              </a:rPr>
              <a:t>числа </a:t>
            </a:r>
            <a:r>
              <a:rPr sz="1200" b="1" spc="-10" dirty="0">
                <a:latin typeface="Carlito"/>
                <a:cs typeface="Carlito"/>
              </a:rPr>
              <a:t>языков  народов </a:t>
            </a:r>
            <a:r>
              <a:rPr sz="1200" b="1" spc="-5" dirty="0">
                <a:latin typeface="Carlito"/>
                <a:cs typeface="Carlito"/>
              </a:rPr>
              <a:t>РФ </a:t>
            </a:r>
            <a:r>
              <a:rPr sz="1200" b="1" spc="-10" dirty="0">
                <a:latin typeface="Carlito"/>
                <a:cs typeface="Carlito"/>
              </a:rPr>
              <a:t>осуществляется </a:t>
            </a:r>
            <a:r>
              <a:rPr sz="1200" b="1" spc="-5" dirty="0">
                <a:latin typeface="Carlito"/>
                <a:cs typeface="Carlito"/>
              </a:rPr>
              <a:t>при наличии возможностей </a:t>
            </a:r>
            <a:r>
              <a:rPr sz="1200" b="1" spc="-10" dirty="0">
                <a:latin typeface="Carlito"/>
                <a:cs typeface="Carlito"/>
              </a:rPr>
              <a:t>ОУ </a:t>
            </a:r>
            <a:r>
              <a:rPr sz="1200" b="1" dirty="0">
                <a:latin typeface="Carlito"/>
                <a:cs typeface="Carlito"/>
              </a:rPr>
              <a:t>и  </a:t>
            </a:r>
            <a:r>
              <a:rPr sz="1200" b="1" spc="-5" dirty="0">
                <a:latin typeface="Carlito"/>
                <a:cs typeface="Carlito"/>
              </a:rPr>
              <a:t>по заявлению </a:t>
            </a:r>
            <a:r>
              <a:rPr sz="1200" b="1" spc="-10" dirty="0">
                <a:latin typeface="Carlito"/>
                <a:cs typeface="Carlito"/>
              </a:rPr>
              <a:t>родителей </a:t>
            </a:r>
            <a:r>
              <a:rPr sz="1200" b="1" spc="-5" dirty="0">
                <a:latin typeface="Carlito"/>
                <a:cs typeface="Carlito"/>
              </a:rPr>
              <a:t>(законных </a:t>
            </a:r>
            <a:r>
              <a:rPr sz="1200" b="1" spc="-10" dirty="0">
                <a:latin typeface="Carlito"/>
                <a:cs typeface="Carlito"/>
              </a:rPr>
              <a:t>представителей)  </a:t>
            </a:r>
            <a:r>
              <a:rPr sz="1200" b="1" spc="-5" dirty="0">
                <a:latin typeface="Carlito"/>
                <a:cs typeface="Carlito"/>
              </a:rPr>
              <a:t>несовершеннолетних </a:t>
            </a:r>
            <a:r>
              <a:rPr sz="1200" b="1" spc="-10" dirty="0">
                <a:latin typeface="Carlito"/>
                <a:cs typeface="Carlito"/>
              </a:rPr>
              <a:t>обучающихся </a:t>
            </a:r>
            <a:r>
              <a:rPr sz="1200" b="1" spc="-5" dirty="0">
                <a:latin typeface="Carlito"/>
                <a:cs typeface="Carlito"/>
              </a:rPr>
              <a:t>(см. вариант </a:t>
            </a:r>
            <a:r>
              <a:rPr sz="1200" b="1" dirty="0">
                <a:latin typeface="Carlito"/>
                <a:cs typeface="Carlito"/>
              </a:rPr>
              <a:t>4 </a:t>
            </a:r>
            <a:r>
              <a:rPr sz="1200" b="1" spc="-15" dirty="0">
                <a:latin typeface="Carlito"/>
                <a:cs typeface="Carlito"/>
              </a:rPr>
              <a:t>ФУП</a:t>
            </a:r>
            <a:r>
              <a:rPr sz="1200" b="1" spc="-60" dirty="0">
                <a:latin typeface="Carlito"/>
                <a:cs typeface="Carlito"/>
              </a:rPr>
              <a:t> </a:t>
            </a:r>
            <a:r>
              <a:rPr sz="1200" b="1" dirty="0">
                <a:latin typeface="Carlito"/>
                <a:cs typeface="Carlito"/>
              </a:rPr>
              <a:t>ООО).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22566" y="358279"/>
            <a:ext cx="4754880" cy="1501693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578860">
              <a:lnSpc>
                <a:spcPct val="100000"/>
              </a:lnSpc>
              <a:spcBef>
                <a:spcPts val="550"/>
              </a:spcBef>
            </a:pPr>
            <a:r>
              <a:rPr sz="1400" b="1" dirty="0" err="1" smtClean="0">
                <a:solidFill>
                  <a:srgbClr val="003399"/>
                </a:solidFill>
                <a:latin typeface="Carlito"/>
                <a:cs typeface="Carlito"/>
              </a:rPr>
              <a:t>Вариант</a:t>
            </a:r>
            <a:r>
              <a:rPr lang="ru-RU" sz="1400" b="1" dirty="0" smtClean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400" b="1" spc="-50" dirty="0" smtClean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003399"/>
                </a:solidFill>
                <a:latin typeface="Carlito"/>
                <a:cs typeface="Carlito"/>
              </a:rPr>
              <a:t>1</a:t>
            </a:r>
            <a:endParaRPr sz="14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800" spc="-5" dirty="0">
                <a:solidFill>
                  <a:srgbClr val="C00000"/>
                </a:solidFill>
                <a:latin typeface="Carlito"/>
                <a:cs typeface="Carlito"/>
              </a:rPr>
              <a:t>5-6 классы </a:t>
            </a:r>
            <a:r>
              <a:rPr sz="1800" dirty="0">
                <a:solidFill>
                  <a:srgbClr val="C00000"/>
                </a:solidFill>
                <a:latin typeface="Carlito"/>
                <a:cs typeface="Carlito"/>
              </a:rPr>
              <a:t>2023-2024 учебный</a:t>
            </a:r>
            <a:r>
              <a:rPr sz="1800" spc="2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C00000"/>
                </a:solidFill>
                <a:latin typeface="Carlito"/>
                <a:cs typeface="Carlito"/>
              </a:rPr>
              <a:t>год</a:t>
            </a:r>
            <a:endParaRPr sz="1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800" dirty="0">
              <a:latin typeface="Carlito"/>
              <a:cs typeface="Carlito"/>
            </a:endParaRPr>
          </a:p>
          <a:p>
            <a:pPr marL="73025">
              <a:lnSpc>
                <a:spcPct val="100000"/>
              </a:lnSpc>
              <a:spcBef>
                <a:spcPts val="1440"/>
              </a:spcBef>
            </a:pPr>
            <a:r>
              <a:rPr sz="1400" b="1" dirty="0">
                <a:latin typeface="Carlito"/>
                <a:cs typeface="Carlito"/>
              </a:rPr>
              <a:t>При </a:t>
            </a:r>
            <a:r>
              <a:rPr sz="1400" b="1" spc="-5" dirty="0">
                <a:latin typeface="Carlito"/>
                <a:cs typeface="Carlito"/>
              </a:rPr>
              <a:t>разработке учебного </a:t>
            </a:r>
            <a:r>
              <a:rPr sz="1400" b="1" dirty="0">
                <a:latin typeface="Carlito"/>
                <a:cs typeface="Carlito"/>
              </a:rPr>
              <a:t>плана </a:t>
            </a:r>
            <a:r>
              <a:rPr sz="1400" b="1" spc="-15" dirty="0">
                <a:latin typeface="Carlito"/>
                <a:cs typeface="Carlito"/>
              </a:rPr>
              <a:t>ОУ </a:t>
            </a:r>
            <a:r>
              <a:rPr sz="1400" b="1" dirty="0">
                <a:latin typeface="Carlito"/>
                <a:cs typeface="Carlito"/>
              </a:rPr>
              <a:t>обращаем внимание</a:t>
            </a:r>
            <a:r>
              <a:rPr sz="1400" b="1" spc="-21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на: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50480" y="6237732"/>
            <a:ext cx="1788160" cy="498475"/>
          </a:xfrm>
          <a:custGeom>
            <a:avLst/>
            <a:gdLst/>
            <a:ahLst/>
            <a:cxnLst/>
            <a:rect l="l" t="t" r="r" b="b"/>
            <a:pathLst>
              <a:path w="1788159" h="498475">
                <a:moveTo>
                  <a:pt x="1787652" y="0"/>
                </a:moveTo>
                <a:lnTo>
                  <a:pt x="0" y="0"/>
                </a:lnTo>
                <a:lnTo>
                  <a:pt x="0" y="498348"/>
                </a:lnTo>
                <a:lnTo>
                  <a:pt x="1787652" y="498348"/>
                </a:lnTo>
                <a:lnTo>
                  <a:pt x="1787652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45043" y="6265875"/>
            <a:ext cx="1398905" cy="424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Использование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ФРП</a:t>
            </a:r>
            <a:endParaRPr sz="14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2"/>
              </a:rPr>
              <a:t>https://edsoo.ru/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052579" y="6248400"/>
            <a:ext cx="1828800" cy="498475"/>
          </a:xfrm>
          <a:custGeom>
            <a:avLst/>
            <a:gdLst/>
            <a:ahLst/>
            <a:cxnLst/>
            <a:rect l="l" t="t" r="r" b="b"/>
            <a:pathLst>
              <a:path w="1828800" h="498475">
                <a:moveTo>
                  <a:pt x="1828800" y="0"/>
                </a:moveTo>
                <a:lnTo>
                  <a:pt x="0" y="0"/>
                </a:lnTo>
                <a:lnTo>
                  <a:pt x="0" y="498348"/>
                </a:lnTo>
                <a:lnTo>
                  <a:pt x="1828800" y="498348"/>
                </a:lnTo>
                <a:lnTo>
                  <a:pt x="182880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266044" y="6272580"/>
            <a:ext cx="1381760" cy="424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Использование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ПРП</a:t>
            </a:r>
            <a:endParaRPr sz="14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2"/>
              </a:rPr>
              <a:t>https://edsoo.ru/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584230"/>
              </p:ext>
            </p:extLst>
          </p:nvPr>
        </p:nvGraphicFramePr>
        <p:xfrm>
          <a:off x="2" y="311071"/>
          <a:ext cx="6781799" cy="63945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3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8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9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83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9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0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635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rlito"/>
                          <a:cs typeface="Carlito"/>
                        </a:rPr>
                        <a:t>Предметные</a:t>
                      </a:r>
                      <a:r>
                        <a:rPr sz="105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50" dirty="0">
                          <a:latin typeface="Carlito"/>
                          <a:cs typeface="Carlito"/>
                        </a:rPr>
                        <a:t>области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66700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rlito"/>
                          <a:cs typeface="Carlito"/>
                        </a:rPr>
                        <a:t>Учебные</a:t>
                      </a:r>
                      <a:r>
                        <a:rPr sz="105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50" dirty="0">
                          <a:latin typeface="Carlito"/>
                          <a:cs typeface="Carlito"/>
                        </a:rPr>
                        <a:t>предметы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rlito"/>
                          <a:cs typeface="Carlito"/>
                        </a:rPr>
                        <a:t>Учебные</a:t>
                      </a:r>
                      <a:r>
                        <a:rPr sz="105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50" spc="-5" dirty="0">
                          <a:latin typeface="Carlito"/>
                          <a:cs typeface="Carlito"/>
                        </a:rPr>
                        <a:t>модули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67640" marR="158750" indent="514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dirty="0">
                          <a:latin typeface="Carlito"/>
                          <a:cs typeface="Carlito"/>
                        </a:rPr>
                        <a:t>Классы (кол-во  </a:t>
                      </a:r>
                      <a:r>
                        <a:rPr sz="1050" spc="-5" dirty="0">
                          <a:latin typeface="Carlito"/>
                          <a:cs typeface="Carlito"/>
                        </a:rPr>
                        <a:t>часов </a:t>
                      </a:r>
                      <a:r>
                        <a:rPr sz="1050" dirty="0">
                          <a:latin typeface="Carlito"/>
                          <a:cs typeface="Carlito"/>
                        </a:rPr>
                        <a:t>в</a:t>
                      </a:r>
                      <a:r>
                        <a:rPr sz="105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50" dirty="0">
                          <a:latin typeface="Carlito"/>
                          <a:cs typeface="Carlito"/>
                        </a:rPr>
                        <a:t>неделю)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7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1205"/>
                        </a:lnSpc>
                      </a:pPr>
                      <a:r>
                        <a:rPr sz="1050" spc="-5" dirty="0">
                          <a:latin typeface="Carlito"/>
                          <a:cs typeface="Carlito"/>
                        </a:rPr>
                        <a:t>VII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205"/>
                        </a:lnSpc>
                      </a:pPr>
                      <a:r>
                        <a:rPr sz="1050" spc="-5" dirty="0">
                          <a:latin typeface="Carlito"/>
                          <a:cs typeface="Carlito"/>
                        </a:rPr>
                        <a:t>VIII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05"/>
                        </a:lnSpc>
                      </a:pPr>
                      <a:r>
                        <a:rPr sz="1050" spc="-5" dirty="0">
                          <a:latin typeface="Carlito"/>
                          <a:cs typeface="Carlito"/>
                        </a:rPr>
                        <a:t>IX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898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50" b="1" dirty="0">
                          <a:latin typeface="Carlito"/>
                          <a:cs typeface="Carlito"/>
                        </a:rPr>
                        <a:t>Обязательная</a:t>
                      </a:r>
                      <a:r>
                        <a:rPr sz="1050" b="1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50" b="1" spc="-5" dirty="0">
                          <a:latin typeface="Carlito"/>
                          <a:cs typeface="Carlito"/>
                        </a:rPr>
                        <a:t>часть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198">
                <a:tc rowSpan="2">
                  <a:txBody>
                    <a:bodyPr/>
                    <a:lstStyle/>
                    <a:p>
                      <a:pPr marL="421005" marR="308610" indent="-105410">
                        <a:lnSpc>
                          <a:spcPct val="101000"/>
                        </a:lnSpc>
                        <a:spcBef>
                          <a:spcPts val="160"/>
                        </a:spcBef>
                      </a:pPr>
                      <a:r>
                        <a:rPr sz="1050" dirty="0">
                          <a:latin typeface="Carlito"/>
                          <a:cs typeface="Carlito"/>
                        </a:rPr>
                        <a:t>Русский язык</a:t>
                      </a:r>
                      <a:r>
                        <a:rPr sz="1050" spc="-1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50" dirty="0">
                          <a:latin typeface="Carlito"/>
                          <a:cs typeface="Carlito"/>
                        </a:rPr>
                        <a:t>и  литература</a:t>
                      </a: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dirty="0">
                          <a:latin typeface="Carlito"/>
                          <a:cs typeface="Carlito"/>
                        </a:rPr>
                        <a:t>Русский</a:t>
                      </a:r>
                      <a:r>
                        <a:rPr sz="1100" b="1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spc="-5" dirty="0">
                          <a:latin typeface="Carlito"/>
                          <a:cs typeface="Carlito"/>
                        </a:rPr>
                        <a:t>язык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4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1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dirty="0">
                          <a:latin typeface="Carlito"/>
                          <a:cs typeface="Carlito"/>
                        </a:rPr>
                        <a:t>Литература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50" dirty="0">
                          <a:latin typeface="Carlito"/>
                          <a:cs typeface="Carlito"/>
                        </a:rPr>
                        <a:t>Иностранные</a:t>
                      </a:r>
                      <a:r>
                        <a:rPr sz="105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50" dirty="0">
                          <a:latin typeface="Carlito"/>
                          <a:cs typeface="Carlito"/>
                        </a:rPr>
                        <a:t>языки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spc="-5" dirty="0">
                          <a:latin typeface="Carlito"/>
                          <a:cs typeface="Carlito"/>
                        </a:rPr>
                        <a:t>Иностранный</a:t>
                      </a:r>
                      <a:r>
                        <a:rPr sz="1100" b="1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spc="-5" dirty="0">
                          <a:latin typeface="Carlito"/>
                          <a:cs typeface="Carlito"/>
                        </a:rPr>
                        <a:t>язык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199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4965" marR="332740" indent="-15240">
                        <a:lnSpc>
                          <a:spcPct val="101000"/>
                        </a:lnSpc>
                        <a:spcBef>
                          <a:spcPts val="685"/>
                        </a:spcBef>
                      </a:pPr>
                      <a:r>
                        <a:rPr sz="1050" dirty="0">
                          <a:latin typeface="Carlito"/>
                          <a:cs typeface="Carlito"/>
                        </a:rPr>
                        <a:t>Математика</a:t>
                      </a:r>
                      <a:r>
                        <a:rPr sz="1050" spc="-10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50" dirty="0">
                          <a:latin typeface="Carlito"/>
                          <a:cs typeface="Carlito"/>
                        </a:rPr>
                        <a:t>и  инф</a:t>
                      </a:r>
                      <a:r>
                        <a:rPr sz="1050" spc="-5" dirty="0">
                          <a:latin typeface="Carlito"/>
                          <a:cs typeface="Carlito"/>
                        </a:rPr>
                        <a:t>ор</a:t>
                      </a:r>
                      <a:r>
                        <a:rPr sz="1050" dirty="0">
                          <a:latin typeface="Carlito"/>
                          <a:cs typeface="Carlito"/>
                        </a:rPr>
                        <a:t>мат</a:t>
                      </a:r>
                      <a:r>
                        <a:rPr sz="1050" spc="-10" dirty="0">
                          <a:latin typeface="Carlito"/>
                          <a:cs typeface="Carlito"/>
                        </a:rPr>
                        <a:t>ик</a:t>
                      </a:r>
                      <a:r>
                        <a:rPr sz="1050" dirty="0">
                          <a:latin typeface="Carlito"/>
                          <a:cs typeface="Carlito"/>
                        </a:rPr>
                        <a:t>а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32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latin typeface="Carlito"/>
                          <a:cs typeface="Carlito"/>
                        </a:rPr>
                        <a:t>Математика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385"/>
                        </a:lnSpc>
                      </a:pPr>
                      <a:r>
                        <a:rPr sz="1200" b="1" spc="-10" dirty="0">
                          <a:latin typeface="Carlito"/>
                          <a:cs typeface="Carlito"/>
                        </a:rPr>
                        <a:t>Алгебра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19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385"/>
                        </a:lnSpc>
                      </a:pPr>
                      <a:r>
                        <a:rPr sz="1200" b="1" spc="-15" dirty="0">
                          <a:latin typeface="Carlito"/>
                          <a:cs typeface="Carlito"/>
                        </a:rPr>
                        <a:t>Геометрия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8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430"/>
                        </a:lnSpc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Вероятность и</a:t>
                      </a:r>
                      <a:r>
                        <a:rPr sz="1200" b="1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статистика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430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66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b="1" spc="-5" dirty="0">
                          <a:latin typeface="Carlito"/>
                          <a:cs typeface="Carlito"/>
                        </a:rPr>
                        <a:t>Информатика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198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49580" marR="78740" indent="-363220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Carlito"/>
                          <a:cs typeface="Carlito"/>
                        </a:rPr>
                        <a:t>Обществ</a:t>
                      </a:r>
                      <a:r>
                        <a:rPr sz="1050" dirty="0">
                          <a:latin typeface="Carlito"/>
                          <a:cs typeface="Carlito"/>
                        </a:rPr>
                        <a:t>енн</a:t>
                      </a:r>
                      <a:r>
                        <a:rPr sz="1050" spc="-5" dirty="0">
                          <a:latin typeface="Carlito"/>
                          <a:cs typeface="Carlito"/>
                        </a:rPr>
                        <a:t>о</a:t>
                      </a:r>
                      <a:r>
                        <a:rPr sz="1050" dirty="0">
                          <a:latin typeface="Carlito"/>
                          <a:cs typeface="Carlito"/>
                        </a:rPr>
                        <a:t>-нау</a:t>
                      </a:r>
                      <a:r>
                        <a:rPr sz="1050" spc="-5" dirty="0">
                          <a:latin typeface="Carlito"/>
                          <a:cs typeface="Carlito"/>
                        </a:rPr>
                        <a:t>ч</a:t>
                      </a:r>
                      <a:r>
                        <a:rPr sz="1050" dirty="0">
                          <a:latin typeface="Carlito"/>
                          <a:cs typeface="Carlito"/>
                        </a:rPr>
                        <a:t>ные  предметы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rlito"/>
                          <a:cs typeface="Carlito"/>
                        </a:rPr>
                        <a:t>История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385"/>
                        </a:lnSpc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История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России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200" i="1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79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Всеобщая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история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89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420"/>
                        </a:lnSpc>
                      </a:pPr>
                      <a:r>
                        <a:rPr sz="1200" b="1" spc="-10" dirty="0">
                          <a:latin typeface="Carlito"/>
                          <a:cs typeface="Carlito"/>
                        </a:rPr>
                        <a:t>Введение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в</a:t>
                      </a:r>
                      <a:r>
                        <a:rPr sz="1200" b="1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новейшую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350">
                        <a:lnSpc>
                          <a:spcPts val="1405"/>
                        </a:lnSpc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историю</a:t>
                      </a:r>
                      <a:r>
                        <a:rPr sz="1200" b="1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России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2715" algn="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0,5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0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5" dirty="0">
                          <a:latin typeface="Carlito"/>
                          <a:cs typeface="Carlito"/>
                        </a:rPr>
                        <a:t>Обществознание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19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5" dirty="0">
                          <a:latin typeface="Carlito"/>
                          <a:cs typeface="Carlito"/>
                        </a:rPr>
                        <a:t>География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198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latin typeface="Carlito"/>
                          <a:cs typeface="Carlito"/>
                        </a:rPr>
                        <a:t>Естественнонаучные</a:t>
                      </a:r>
                      <a:endParaRPr sz="1050">
                        <a:latin typeface="Carlito"/>
                        <a:cs typeface="Carlito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rlito"/>
                          <a:cs typeface="Carlito"/>
                        </a:rPr>
                        <a:t>предметы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dirty="0">
                          <a:latin typeface="Carlito"/>
                          <a:cs typeface="Carlito"/>
                        </a:rPr>
                        <a:t>Физика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1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dirty="0">
                          <a:latin typeface="Carlito"/>
                          <a:cs typeface="Carlito"/>
                        </a:rPr>
                        <a:t>Химия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19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5" dirty="0">
                          <a:latin typeface="Carlito"/>
                          <a:cs typeface="Carlito"/>
                        </a:rPr>
                        <a:t>Биология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7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50" dirty="0">
                          <a:latin typeface="Carlito"/>
                          <a:cs typeface="Carlito"/>
                        </a:rPr>
                        <a:t>ОДНКНР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5" dirty="0">
                          <a:latin typeface="Carlito"/>
                          <a:cs typeface="Carlito"/>
                        </a:rPr>
                        <a:t>ОДНКНР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4855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459105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Carlito"/>
                          <a:cs typeface="Carlito"/>
                        </a:rPr>
                        <a:t>Искусство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780" marR="279400" indent="-2393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100" b="1" dirty="0">
                          <a:latin typeface="Carlito"/>
                          <a:cs typeface="Carlito"/>
                        </a:rPr>
                        <a:t>Из</a:t>
                      </a:r>
                      <a:r>
                        <a:rPr sz="1100" b="1" spc="-10" dirty="0">
                          <a:latin typeface="Carlito"/>
                          <a:cs typeface="Carlito"/>
                        </a:rPr>
                        <a:t>о</a:t>
                      </a:r>
                      <a:r>
                        <a:rPr sz="1100" b="1" spc="-5" dirty="0">
                          <a:latin typeface="Carlito"/>
                          <a:cs typeface="Carlito"/>
                        </a:rPr>
                        <a:t>бр</a:t>
                      </a:r>
                      <a:r>
                        <a:rPr sz="1100" b="1" spc="-10" dirty="0">
                          <a:latin typeface="Carlito"/>
                          <a:cs typeface="Carlito"/>
                        </a:rPr>
                        <a:t>а</a:t>
                      </a:r>
                      <a:r>
                        <a:rPr sz="1100" b="1" spc="-5" dirty="0">
                          <a:latin typeface="Carlito"/>
                          <a:cs typeface="Carlito"/>
                        </a:rPr>
                        <a:t>з</a:t>
                      </a:r>
                      <a:r>
                        <a:rPr sz="1100" b="1" dirty="0">
                          <a:latin typeface="Carlito"/>
                          <a:cs typeface="Carlito"/>
                        </a:rPr>
                        <a:t>ит</a:t>
                      </a:r>
                      <a:r>
                        <a:rPr sz="1100" b="1" spc="-5" dirty="0">
                          <a:latin typeface="Carlito"/>
                          <a:cs typeface="Carlito"/>
                        </a:rPr>
                        <a:t>ел</a:t>
                      </a:r>
                      <a:r>
                        <a:rPr sz="1100" b="1" dirty="0">
                          <a:latin typeface="Carlito"/>
                          <a:cs typeface="Carlito"/>
                        </a:rPr>
                        <a:t>ь</a:t>
                      </a:r>
                      <a:r>
                        <a:rPr sz="1100" b="1" spc="-5" dirty="0">
                          <a:latin typeface="Carlito"/>
                          <a:cs typeface="Carlito"/>
                        </a:rPr>
                        <a:t>н</a:t>
                      </a:r>
                      <a:r>
                        <a:rPr sz="1100" b="1" spc="-10" dirty="0">
                          <a:latin typeface="Carlito"/>
                          <a:cs typeface="Carlito"/>
                        </a:rPr>
                        <a:t>о</a:t>
                      </a:r>
                      <a:r>
                        <a:rPr sz="1100" b="1" dirty="0">
                          <a:latin typeface="Carlito"/>
                          <a:cs typeface="Carlito"/>
                        </a:rPr>
                        <a:t>е  искусство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719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dirty="0">
                          <a:latin typeface="Carlito"/>
                          <a:cs typeface="Carlito"/>
                        </a:rPr>
                        <a:t>Музыка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7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50" spc="-5" dirty="0">
                          <a:latin typeface="Carlito"/>
                          <a:cs typeface="Carlito"/>
                        </a:rPr>
                        <a:t>Технология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5" dirty="0">
                          <a:latin typeface="Carlito"/>
                          <a:cs typeface="Carlito"/>
                        </a:rPr>
                        <a:t>Технология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7198">
                <a:tc rowSpan="2">
                  <a:txBody>
                    <a:bodyPr/>
                    <a:lstStyle/>
                    <a:p>
                      <a:pPr marL="126364" marR="83820" indent="-35560" algn="just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rlito"/>
                          <a:cs typeface="Carlito"/>
                        </a:rPr>
                        <a:t>Физическая культура</a:t>
                      </a:r>
                      <a:r>
                        <a:rPr sz="1050" spc="-1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50" dirty="0">
                          <a:latin typeface="Carlito"/>
                          <a:cs typeface="Carlito"/>
                        </a:rPr>
                        <a:t>и  основы безопасности  жизнедеятельности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5" dirty="0">
                          <a:latin typeface="Carlito"/>
                          <a:cs typeface="Carlito"/>
                        </a:rPr>
                        <a:t>Физическая</a:t>
                      </a:r>
                      <a:r>
                        <a:rPr sz="1100" b="1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dirty="0">
                          <a:latin typeface="Carlito"/>
                          <a:cs typeface="Carlito"/>
                        </a:rPr>
                        <a:t>культура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3*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ts val="138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3*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3*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423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100" b="1" spc="-5" dirty="0">
                          <a:latin typeface="Carlito"/>
                          <a:cs typeface="Carlito"/>
                        </a:rPr>
                        <a:t>ОБЖ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5710">
                <a:tc gridSpan="3"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</a:pPr>
                      <a:r>
                        <a:rPr sz="1050" b="1" i="1" dirty="0">
                          <a:latin typeface="Carlito"/>
                          <a:cs typeface="Carlito"/>
                        </a:rPr>
                        <a:t>Итого, </a:t>
                      </a:r>
                      <a:r>
                        <a:rPr sz="1050" b="1" i="1" spc="-5" dirty="0">
                          <a:latin typeface="Carlito"/>
                          <a:cs typeface="Carlito"/>
                        </a:rPr>
                        <a:t>обязательная</a:t>
                      </a:r>
                      <a:r>
                        <a:rPr sz="1050" b="1" i="1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50" b="1" i="1" dirty="0">
                          <a:latin typeface="Carlito"/>
                          <a:cs typeface="Carlito"/>
                        </a:rPr>
                        <a:t>часть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014" algn="r">
                        <a:lnSpc>
                          <a:spcPts val="1205"/>
                        </a:lnSpc>
                      </a:pPr>
                      <a:r>
                        <a:rPr sz="1050" b="1" i="1" dirty="0">
                          <a:latin typeface="Carlito"/>
                          <a:cs typeface="Carlito"/>
                        </a:rPr>
                        <a:t>31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205"/>
                        </a:lnSpc>
                      </a:pPr>
                      <a:r>
                        <a:rPr sz="1050" b="1" i="1" dirty="0">
                          <a:latin typeface="Carlito"/>
                          <a:cs typeface="Carlito"/>
                        </a:rPr>
                        <a:t>32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R="108585" algn="r">
                        <a:lnSpc>
                          <a:spcPts val="1205"/>
                        </a:lnSpc>
                      </a:pPr>
                      <a:r>
                        <a:rPr sz="1050" b="1" i="1" dirty="0">
                          <a:latin typeface="Carlito"/>
                          <a:cs typeface="Carlito"/>
                        </a:rPr>
                        <a:t>32,5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76591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7174">
                <a:tc gridSpan="3"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50" b="1" spc="-5" dirty="0">
                          <a:latin typeface="Carlito"/>
                          <a:cs typeface="Carlito"/>
                        </a:rPr>
                        <a:t>Часть, </a:t>
                      </a:r>
                      <a:r>
                        <a:rPr sz="1050" b="1" dirty="0">
                          <a:latin typeface="Carlito"/>
                          <a:cs typeface="Carlito"/>
                        </a:rPr>
                        <a:t>формируемая </a:t>
                      </a:r>
                      <a:r>
                        <a:rPr sz="1050" b="1" spc="-5" dirty="0">
                          <a:latin typeface="Carlito"/>
                          <a:cs typeface="Carlito"/>
                        </a:rPr>
                        <a:t>участниками образовательных</a:t>
                      </a:r>
                      <a:r>
                        <a:rPr sz="1050" b="1" spc="-8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50" b="1" spc="-5" dirty="0">
                          <a:latin typeface="Carlito"/>
                          <a:cs typeface="Carlito"/>
                        </a:rPr>
                        <a:t>отношений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1*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ts val="138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1*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ts val="1385"/>
                        </a:lnSpc>
                      </a:pPr>
                      <a:r>
                        <a:rPr sz="1200" i="1" dirty="0">
                          <a:latin typeface="Times New Roman"/>
                          <a:cs typeface="Times New Roman"/>
                        </a:rPr>
                        <a:t>0,5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*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5710">
                <a:tc gridSpan="3"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Bef>
                          <a:spcPts val="15"/>
                        </a:spcBef>
                      </a:pPr>
                      <a:r>
                        <a:rPr sz="1050" b="1" i="1" dirty="0">
                          <a:latin typeface="Carlito"/>
                          <a:cs typeface="Carlito"/>
                        </a:rPr>
                        <a:t>ИТОГО, </a:t>
                      </a:r>
                      <a:r>
                        <a:rPr sz="1050" b="1" i="1" spc="-5" dirty="0">
                          <a:latin typeface="Carlito"/>
                          <a:cs typeface="Carlito"/>
                        </a:rPr>
                        <a:t>учебная нагрузка при </a:t>
                      </a:r>
                      <a:r>
                        <a:rPr sz="1050" b="1" i="1" dirty="0">
                          <a:latin typeface="Carlito"/>
                          <a:cs typeface="Carlito"/>
                        </a:rPr>
                        <a:t>5-дневной </a:t>
                      </a:r>
                      <a:r>
                        <a:rPr sz="1050" b="1" i="1" spc="-5" dirty="0">
                          <a:latin typeface="Carlito"/>
                          <a:cs typeface="Carlito"/>
                        </a:rPr>
                        <a:t>учебной</a:t>
                      </a:r>
                      <a:r>
                        <a:rPr sz="1050" b="1" i="1" spc="-1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50" b="1" i="1" spc="-5" dirty="0">
                          <a:latin typeface="Carlito"/>
                          <a:cs typeface="Carlito"/>
                        </a:rPr>
                        <a:t>неделе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014" algn="r">
                        <a:lnSpc>
                          <a:spcPts val="1205"/>
                        </a:lnSpc>
                      </a:pPr>
                      <a:r>
                        <a:rPr sz="1050" b="1" i="1" dirty="0">
                          <a:latin typeface="Carlito"/>
                          <a:cs typeface="Carlito"/>
                        </a:rPr>
                        <a:t>32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205"/>
                        </a:lnSpc>
                      </a:pPr>
                      <a:r>
                        <a:rPr sz="1050" b="1" i="1" dirty="0">
                          <a:latin typeface="Carlito"/>
                          <a:cs typeface="Carlito"/>
                        </a:rPr>
                        <a:t>33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05"/>
                        </a:lnSpc>
                      </a:pPr>
                      <a:r>
                        <a:rPr sz="1050" b="1" i="1" dirty="0">
                          <a:latin typeface="Carlito"/>
                          <a:cs typeface="Carlito"/>
                        </a:rPr>
                        <a:t>33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9396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476124"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Учебная нагрузка, предусмотренная Гигиеническими 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нормативами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и</a:t>
                      </a:r>
                      <a:r>
                        <a:rPr sz="1100" spc="-8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Санитарно-</a:t>
                      </a:r>
                      <a:endParaRPr sz="1100">
                        <a:latin typeface="Carlito"/>
                        <a:cs typeface="Carlito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эпидемиологическими требованиями, </a:t>
                      </a:r>
                      <a:r>
                        <a:rPr sz="1100" b="1" dirty="0">
                          <a:latin typeface="Carlito"/>
                          <a:cs typeface="Carlito"/>
                        </a:rPr>
                        <a:t>не</a:t>
                      </a:r>
                      <a:r>
                        <a:rPr sz="1100" b="1" spc="-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spc="-5" dirty="0">
                          <a:latin typeface="Carlito"/>
                          <a:cs typeface="Carlito"/>
                        </a:rPr>
                        <a:t>более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8425" algn="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b="1" spc="-5" dirty="0">
                          <a:latin typeface="Carlito"/>
                          <a:cs typeface="Carlito"/>
                        </a:rPr>
                        <a:t>32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400" b="1" spc="-5" dirty="0">
                          <a:latin typeface="Carlito"/>
                          <a:cs typeface="Carlito"/>
                        </a:rPr>
                        <a:t>33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R="137795" algn="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b="1" spc="-5" dirty="0">
                          <a:latin typeface="Carlito"/>
                          <a:cs typeface="Carlito"/>
                        </a:rPr>
                        <a:t>33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740" y="48261"/>
            <a:ext cx="1187185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Учебный </a:t>
            </a:r>
            <a:r>
              <a:rPr spc="-5" dirty="0"/>
              <a:t>план основного общего </a:t>
            </a:r>
            <a:r>
              <a:rPr dirty="0"/>
              <a:t>образования, </a:t>
            </a:r>
            <a:r>
              <a:rPr i="1" spc="-5" dirty="0">
                <a:latin typeface="Carlito"/>
                <a:cs typeface="Carlito"/>
              </a:rPr>
              <a:t>5-дневная учебная</a:t>
            </a:r>
            <a:r>
              <a:rPr i="1" spc="-85" dirty="0">
                <a:latin typeface="Carlito"/>
                <a:cs typeface="Carlito"/>
              </a:rPr>
              <a:t> </a:t>
            </a:r>
            <a:r>
              <a:rPr i="1" spc="-10" dirty="0">
                <a:latin typeface="Carlito"/>
                <a:cs typeface="Carlito"/>
              </a:rPr>
              <a:t>неделя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33259" y="3683508"/>
            <a:ext cx="4639310" cy="1047115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8001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630"/>
              </a:spcBef>
            </a:pPr>
            <a:r>
              <a:rPr sz="1600" b="1" spc="-5" dirty="0">
                <a:solidFill>
                  <a:srgbClr val="006FC0"/>
                </a:solidFill>
                <a:latin typeface="Carlito"/>
                <a:cs typeface="Carlito"/>
              </a:rPr>
              <a:t>Часть, </a:t>
            </a:r>
            <a:r>
              <a:rPr sz="1600" b="1" spc="-15" dirty="0">
                <a:solidFill>
                  <a:srgbClr val="006FC0"/>
                </a:solidFill>
                <a:latin typeface="Carlito"/>
                <a:cs typeface="Carlito"/>
              </a:rPr>
              <a:t>формируемую</a:t>
            </a:r>
            <a:r>
              <a:rPr sz="1600" b="1" spc="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rlito"/>
                <a:cs typeface="Carlito"/>
              </a:rPr>
              <a:t>участниками</a:t>
            </a:r>
            <a:endParaRPr sz="1600">
              <a:latin typeface="Carlito"/>
              <a:cs typeface="Carlito"/>
            </a:endParaRPr>
          </a:p>
          <a:p>
            <a:pPr marL="45720">
              <a:lnSpc>
                <a:spcPct val="100000"/>
              </a:lnSpc>
            </a:pPr>
            <a:r>
              <a:rPr sz="1600" b="1" spc="-10" dirty="0">
                <a:solidFill>
                  <a:srgbClr val="006FC0"/>
                </a:solidFill>
                <a:latin typeface="Carlito"/>
                <a:cs typeface="Carlito"/>
              </a:rPr>
              <a:t>образовательных </a:t>
            </a:r>
            <a:r>
              <a:rPr sz="1600" b="1" spc="-5" dirty="0">
                <a:solidFill>
                  <a:srgbClr val="006FC0"/>
                </a:solidFill>
                <a:latin typeface="Carlito"/>
                <a:cs typeface="Carlito"/>
              </a:rPr>
              <a:t>отношений, </a:t>
            </a:r>
            <a:r>
              <a:rPr sz="1600" b="1" spc="-10" dirty="0">
                <a:solidFill>
                  <a:srgbClr val="006FC0"/>
                </a:solidFill>
                <a:latin typeface="Carlito"/>
                <a:cs typeface="Carlito"/>
              </a:rPr>
              <a:t>которая</a:t>
            </a:r>
            <a:r>
              <a:rPr sz="1600" b="1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rlito"/>
                <a:cs typeface="Carlito"/>
              </a:rPr>
              <a:t>позволяет:</a:t>
            </a:r>
            <a:endParaRPr sz="1600">
              <a:latin typeface="Carlito"/>
              <a:cs typeface="Carlito"/>
            </a:endParaRPr>
          </a:p>
          <a:p>
            <a:pPr marL="359410" marR="358140" indent="-314325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32105" algn="l"/>
                <a:tab pos="332740" algn="l"/>
              </a:tabLst>
            </a:pPr>
            <a:r>
              <a:rPr sz="1200" b="1" spc="-5" dirty="0">
                <a:latin typeface="Carlito"/>
                <a:cs typeface="Carlito"/>
              </a:rPr>
              <a:t>обеспечить реализацию стандарта по физической </a:t>
            </a:r>
            <a:r>
              <a:rPr sz="1200" b="1" spc="-15" dirty="0">
                <a:latin typeface="Carlito"/>
                <a:cs typeface="Carlito"/>
              </a:rPr>
              <a:t>культуре  </a:t>
            </a:r>
            <a:r>
              <a:rPr sz="1200" b="1" dirty="0">
                <a:latin typeface="Carlito"/>
                <a:cs typeface="Carlito"/>
              </a:rPr>
              <a:t>в 7-9 </a:t>
            </a:r>
            <a:r>
              <a:rPr sz="1200" b="1" spc="-10" dirty="0">
                <a:latin typeface="Carlito"/>
                <a:cs typeface="Carlito"/>
              </a:rPr>
              <a:t>классах </a:t>
            </a:r>
            <a:r>
              <a:rPr sz="1200" b="1" dirty="0">
                <a:latin typeface="Carlito"/>
                <a:cs typeface="Carlito"/>
              </a:rPr>
              <a:t>в </a:t>
            </a:r>
            <a:r>
              <a:rPr sz="1200" b="1" spc="-5" dirty="0">
                <a:latin typeface="Carlito"/>
                <a:cs typeface="Carlito"/>
              </a:rPr>
              <a:t>полном объеме </a:t>
            </a:r>
            <a:r>
              <a:rPr sz="1200" b="1" dirty="0">
                <a:latin typeface="Carlito"/>
                <a:cs typeface="Carlito"/>
              </a:rPr>
              <a:t>(3 </a:t>
            </a:r>
            <a:r>
              <a:rPr sz="1200" b="1" spc="-5" dirty="0">
                <a:latin typeface="Carlito"/>
                <a:cs typeface="Carlito"/>
              </a:rPr>
              <a:t>часа </a:t>
            </a:r>
            <a:r>
              <a:rPr sz="1200" b="1" dirty="0">
                <a:latin typeface="Carlito"/>
                <a:cs typeface="Carlito"/>
              </a:rPr>
              <a:t>в</a:t>
            </a:r>
            <a:r>
              <a:rPr sz="1200" b="1" spc="-50" dirty="0">
                <a:latin typeface="Carlito"/>
                <a:cs typeface="Carlito"/>
              </a:rPr>
              <a:t> </a:t>
            </a:r>
            <a:r>
              <a:rPr sz="1200" b="1" spc="-10" dirty="0">
                <a:latin typeface="Carlito"/>
                <a:cs typeface="Carlito"/>
              </a:rPr>
              <a:t>неделю)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53600" y="249174"/>
            <a:ext cx="213334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Вариант</a:t>
            </a:r>
            <a:r>
              <a:rPr sz="2000" b="1" spc="-9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1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19543" y="4899659"/>
            <a:ext cx="4653280" cy="923925"/>
          </a:xfrm>
          <a:prstGeom prst="rect">
            <a:avLst/>
          </a:prstGeom>
          <a:solidFill>
            <a:srgbClr val="FAE4D5"/>
          </a:solidFill>
        </p:spPr>
        <p:txBody>
          <a:bodyPr vert="horz" wrap="square" lIns="0" tIns="31750" rIns="0" bIns="0" rtlCol="0">
            <a:spAutoFit/>
          </a:bodyPr>
          <a:lstStyle/>
          <a:p>
            <a:pPr marL="91440" marR="111125">
              <a:lnSpc>
                <a:spcPct val="100000"/>
              </a:lnSpc>
              <a:spcBef>
                <a:spcPts val="250"/>
              </a:spcBef>
            </a:pPr>
            <a:r>
              <a:rPr sz="1800" b="1" spc="-15" dirty="0">
                <a:solidFill>
                  <a:srgbClr val="C00000"/>
                </a:solidFill>
                <a:latin typeface="Carlito"/>
                <a:cs typeface="Carlito"/>
              </a:rPr>
              <a:t>ФГОС </a:t>
            </a:r>
            <a:r>
              <a:rPr sz="1800" b="1" dirty="0">
                <a:solidFill>
                  <a:srgbClr val="C00000"/>
                </a:solidFill>
                <a:latin typeface="Carlito"/>
                <a:cs typeface="Carlito"/>
              </a:rPr>
              <a:t>НОО и ФОП </a:t>
            </a:r>
            <a:r>
              <a:rPr sz="1800" b="1" spc="-5" dirty="0">
                <a:solidFill>
                  <a:srgbClr val="C00000"/>
                </a:solidFill>
                <a:latin typeface="Carlito"/>
                <a:cs typeface="Carlito"/>
              </a:rPr>
              <a:t>не </a:t>
            </a:r>
            <a:r>
              <a:rPr sz="1800" b="1" spc="-10" dirty="0">
                <a:solidFill>
                  <a:srgbClr val="C00000"/>
                </a:solidFill>
                <a:latin typeface="Carlito"/>
                <a:cs typeface="Carlito"/>
              </a:rPr>
              <a:t>позволяют </a:t>
            </a:r>
            <a:r>
              <a:rPr sz="1800" b="1" spc="-5" dirty="0">
                <a:solidFill>
                  <a:srgbClr val="C00000"/>
                </a:solidFill>
                <a:latin typeface="Carlito"/>
                <a:cs typeface="Carlito"/>
              </a:rPr>
              <a:t>реализовать  </a:t>
            </a:r>
            <a:r>
              <a:rPr sz="1800" b="1" spc="-10" dirty="0">
                <a:solidFill>
                  <a:srgbClr val="C00000"/>
                </a:solidFill>
                <a:latin typeface="Carlito"/>
                <a:cs typeface="Carlito"/>
              </a:rPr>
              <a:t>углублённое </a:t>
            </a:r>
            <a:r>
              <a:rPr sz="1800" b="1" spc="-5" dirty="0">
                <a:solidFill>
                  <a:srgbClr val="C00000"/>
                </a:solidFill>
                <a:latin typeface="Carlito"/>
                <a:cs typeface="Carlito"/>
              </a:rPr>
              <a:t>изучение </a:t>
            </a:r>
            <a:r>
              <a:rPr sz="1800" b="1" spc="-10" dirty="0">
                <a:solidFill>
                  <a:srgbClr val="C00000"/>
                </a:solidFill>
                <a:latin typeface="Carlito"/>
                <a:cs typeface="Carlito"/>
              </a:rPr>
              <a:t>предметов</a:t>
            </a:r>
            <a:r>
              <a:rPr sz="1800" b="1" spc="-6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rlito"/>
                <a:cs typeface="Carlito"/>
              </a:rPr>
              <a:t>при</a:t>
            </a:r>
            <a:endParaRPr sz="1800">
              <a:latin typeface="Carlito"/>
              <a:cs typeface="Carlito"/>
            </a:endParaRPr>
          </a:p>
          <a:p>
            <a:pPr marL="91440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Carlito"/>
                <a:cs typeface="Carlito"/>
              </a:rPr>
              <a:t>5-дневной учебной</a:t>
            </a:r>
            <a:r>
              <a:rPr sz="1800" b="1" spc="-2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rlito"/>
                <a:cs typeface="Carlito"/>
              </a:rPr>
              <a:t>неделе!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33259" y="1574291"/>
            <a:ext cx="4655820" cy="194056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7747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610"/>
              </a:spcBef>
            </a:pPr>
            <a:r>
              <a:rPr sz="1800" b="1" spc="-10" dirty="0">
                <a:solidFill>
                  <a:srgbClr val="006FC0"/>
                </a:solidFill>
                <a:latin typeface="Carlito"/>
                <a:cs typeface="Carlito"/>
              </a:rPr>
              <a:t>Обязательную</a:t>
            </a:r>
            <a:r>
              <a:rPr sz="1800" b="1" spc="-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rlito"/>
                <a:cs typeface="Carlito"/>
              </a:rPr>
              <a:t>часть:</a:t>
            </a:r>
            <a:endParaRPr sz="1800">
              <a:latin typeface="Carlito"/>
              <a:cs typeface="Carlito"/>
            </a:endParaRPr>
          </a:p>
          <a:p>
            <a:pPr marL="332105" marR="629285" indent="-287020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332105" algn="l"/>
                <a:tab pos="332740" algn="l"/>
              </a:tabLst>
            </a:pPr>
            <a:r>
              <a:rPr sz="1200" b="1" spc="-10" dirty="0">
                <a:solidFill>
                  <a:srgbClr val="C00000"/>
                </a:solidFill>
                <a:latin typeface="Carlito"/>
                <a:cs typeface="Carlito"/>
              </a:rPr>
              <a:t>количество </a:t>
            </a:r>
            <a:r>
              <a:rPr sz="1200" b="1" spc="-5" dirty="0">
                <a:solidFill>
                  <a:srgbClr val="C00000"/>
                </a:solidFill>
                <a:latin typeface="Carlito"/>
                <a:cs typeface="Carlito"/>
              </a:rPr>
              <a:t>часов по </a:t>
            </a:r>
            <a:r>
              <a:rPr sz="1200" b="1" spc="-10" dirty="0">
                <a:solidFill>
                  <a:srgbClr val="C00000"/>
                </a:solidFill>
                <a:latin typeface="Carlito"/>
                <a:cs typeface="Carlito"/>
              </a:rPr>
              <a:t>каждому </a:t>
            </a:r>
            <a:r>
              <a:rPr sz="1200" b="1" spc="-5" dirty="0">
                <a:solidFill>
                  <a:srgbClr val="C00000"/>
                </a:solidFill>
                <a:latin typeface="Carlito"/>
                <a:cs typeface="Carlito"/>
              </a:rPr>
              <a:t>предмету </a:t>
            </a:r>
            <a:r>
              <a:rPr sz="1200" b="1" dirty="0">
                <a:solidFill>
                  <a:srgbClr val="C00000"/>
                </a:solidFill>
                <a:latin typeface="Carlito"/>
                <a:cs typeface="Carlito"/>
              </a:rPr>
              <a:t>не </a:t>
            </a:r>
            <a:r>
              <a:rPr sz="1200" b="1" spc="-10" dirty="0">
                <a:solidFill>
                  <a:srgbClr val="C00000"/>
                </a:solidFill>
                <a:latin typeface="Carlito"/>
                <a:cs typeface="Carlito"/>
              </a:rPr>
              <a:t>может </a:t>
            </a:r>
            <a:r>
              <a:rPr sz="1200" b="1" spc="-5" dirty="0">
                <a:solidFill>
                  <a:srgbClr val="C00000"/>
                </a:solidFill>
                <a:latin typeface="Carlito"/>
                <a:cs typeface="Carlito"/>
              </a:rPr>
              <a:t>быть  меньше, </a:t>
            </a:r>
            <a:r>
              <a:rPr sz="1200" b="1" spc="-10" dirty="0">
                <a:solidFill>
                  <a:srgbClr val="C00000"/>
                </a:solidFill>
                <a:latin typeface="Carlito"/>
                <a:cs typeface="Carlito"/>
              </a:rPr>
              <a:t>чем предусмотрено </a:t>
            </a:r>
            <a:r>
              <a:rPr sz="1200" b="1" spc="-5" dirty="0">
                <a:solidFill>
                  <a:srgbClr val="C00000"/>
                </a:solidFill>
                <a:latin typeface="Carlito"/>
                <a:cs typeface="Carlito"/>
              </a:rPr>
              <a:t>ФРП </a:t>
            </a:r>
            <a:r>
              <a:rPr sz="1200" b="1" dirty="0">
                <a:solidFill>
                  <a:srgbClr val="C00000"/>
                </a:solidFill>
                <a:latin typeface="Carlito"/>
                <a:cs typeface="Carlito"/>
              </a:rPr>
              <a:t>и</a:t>
            </a:r>
            <a:r>
              <a:rPr sz="1200" b="1" spc="-1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rlito"/>
                <a:cs typeface="Carlito"/>
              </a:rPr>
              <a:t>ПРП</a:t>
            </a:r>
            <a:endParaRPr sz="1200">
              <a:latin typeface="Carlito"/>
              <a:cs typeface="Carlito"/>
            </a:endParaRPr>
          </a:p>
          <a:p>
            <a:pPr marL="332105" marR="97155" indent="-287020">
              <a:lnSpc>
                <a:spcPct val="100000"/>
              </a:lnSpc>
              <a:buFont typeface="Arial"/>
              <a:buChar char="•"/>
              <a:tabLst>
                <a:tab pos="332105" algn="l"/>
                <a:tab pos="332740" algn="l"/>
              </a:tabLst>
            </a:pPr>
            <a:r>
              <a:rPr sz="1200" b="1" spc="-5" dirty="0">
                <a:latin typeface="Carlito"/>
                <a:cs typeface="Carlito"/>
              </a:rPr>
              <a:t>Изучение </a:t>
            </a:r>
            <a:r>
              <a:rPr sz="1200" b="1" spc="-10" dirty="0">
                <a:latin typeface="Carlito"/>
                <a:cs typeface="Carlito"/>
              </a:rPr>
              <a:t>родного </a:t>
            </a:r>
            <a:r>
              <a:rPr sz="1200" b="1" spc="-5" dirty="0">
                <a:latin typeface="Carlito"/>
                <a:cs typeface="Carlito"/>
              </a:rPr>
              <a:t>языка </a:t>
            </a:r>
            <a:r>
              <a:rPr sz="1200" b="1" dirty="0">
                <a:latin typeface="Carlito"/>
                <a:cs typeface="Carlito"/>
              </a:rPr>
              <a:t>и </a:t>
            </a:r>
            <a:r>
              <a:rPr sz="1200" b="1" spc="-5" dirty="0">
                <a:latin typeface="Carlito"/>
                <a:cs typeface="Carlito"/>
              </a:rPr>
              <a:t>родной литературы </a:t>
            </a:r>
            <a:r>
              <a:rPr sz="1200" b="1" dirty="0">
                <a:latin typeface="Carlito"/>
                <a:cs typeface="Carlito"/>
              </a:rPr>
              <a:t>из </a:t>
            </a:r>
            <a:r>
              <a:rPr sz="1200" b="1" spc="-5" dirty="0">
                <a:latin typeface="Carlito"/>
                <a:cs typeface="Carlito"/>
              </a:rPr>
              <a:t>числа </a:t>
            </a:r>
            <a:r>
              <a:rPr sz="1200" b="1" spc="-10" dirty="0">
                <a:latin typeface="Carlito"/>
                <a:cs typeface="Carlito"/>
              </a:rPr>
              <a:t>языков  народов </a:t>
            </a:r>
            <a:r>
              <a:rPr sz="1200" b="1" spc="-5" dirty="0">
                <a:latin typeface="Carlito"/>
                <a:cs typeface="Carlito"/>
              </a:rPr>
              <a:t>РФ </a:t>
            </a:r>
            <a:r>
              <a:rPr sz="1200" b="1" spc="-10" dirty="0">
                <a:latin typeface="Carlito"/>
                <a:cs typeface="Carlito"/>
              </a:rPr>
              <a:t>осуществляется </a:t>
            </a:r>
            <a:r>
              <a:rPr sz="1200" b="1" spc="-5" dirty="0">
                <a:latin typeface="Carlito"/>
                <a:cs typeface="Carlito"/>
              </a:rPr>
              <a:t>при наличии возможностей </a:t>
            </a:r>
            <a:r>
              <a:rPr sz="1200" b="1" spc="-10" dirty="0">
                <a:latin typeface="Carlito"/>
                <a:cs typeface="Carlito"/>
              </a:rPr>
              <a:t>ОУ </a:t>
            </a:r>
            <a:r>
              <a:rPr sz="1200" b="1" dirty="0">
                <a:latin typeface="Carlito"/>
                <a:cs typeface="Carlito"/>
              </a:rPr>
              <a:t>и  </a:t>
            </a:r>
            <a:r>
              <a:rPr sz="1200" b="1" spc="-5" dirty="0">
                <a:latin typeface="Carlito"/>
                <a:cs typeface="Carlito"/>
              </a:rPr>
              <a:t>по заявлению </a:t>
            </a:r>
            <a:r>
              <a:rPr sz="1200" b="1" spc="-10" dirty="0">
                <a:latin typeface="Carlito"/>
                <a:cs typeface="Carlito"/>
              </a:rPr>
              <a:t>родителей </a:t>
            </a:r>
            <a:r>
              <a:rPr sz="1200" b="1" spc="-5" dirty="0">
                <a:latin typeface="Carlito"/>
                <a:cs typeface="Carlito"/>
              </a:rPr>
              <a:t>(законных </a:t>
            </a:r>
            <a:r>
              <a:rPr sz="1200" b="1" spc="-10" dirty="0">
                <a:latin typeface="Carlito"/>
                <a:cs typeface="Carlito"/>
              </a:rPr>
              <a:t>представителей)  </a:t>
            </a:r>
            <a:r>
              <a:rPr sz="1200" b="1" spc="-5" dirty="0">
                <a:latin typeface="Carlito"/>
                <a:cs typeface="Carlito"/>
              </a:rPr>
              <a:t>несовершеннолетних</a:t>
            </a:r>
            <a:r>
              <a:rPr sz="1200" b="1" spc="-50" dirty="0">
                <a:latin typeface="Carlito"/>
                <a:cs typeface="Carlito"/>
              </a:rPr>
              <a:t> </a:t>
            </a:r>
            <a:r>
              <a:rPr sz="1200" b="1" spc="-10" dirty="0">
                <a:latin typeface="Carlito"/>
                <a:cs typeface="Carlito"/>
              </a:rPr>
              <a:t>обучающихся.</a:t>
            </a:r>
            <a:endParaRPr sz="1200">
              <a:latin typeface="Carlito"/>
              <a:cs typeface="Carlito"/>
            </a:endParaRPr>
          </a:p>
          <a:p>
            <a:pPr marL="33210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32105" algn="l"/>
                <a:tab pos="332740" algn="l"/>
              </a:tabLst>
            </a:pPr>
            <a:r>
              <a:rPr sz="1200" b="1" spc="-10" dirty="0">
                <a:latin typeface="Carlito"/>
                <a:cs typeface="Carlito"/>
              </a:rPr>
              <a:t>Учебный </a:t>
            </a:r>
            <a:r>
              <a:rPr sz="1200" b="1" spc="-15" dirty="0">
                <a:latin typeface="Carlito"/>
                <a:cs typeface="Carlito"/>
              </a:rPr>
              <a:t>модуль </a:t>
            </a:r>
            <a:r>
              <a:rPr sz="1200" b="1" spc="-10" dirty="0">
                <a:latin typeface="Carlito"/>
                <a:cs typeface="Carlito"/>
              </a:rPr>
              <a:t>«Введение </a:t>
            </a:r>
            <a:r>
              <a:rPr sz="1200" b="1" dirty="0">
                <a:latin typeface="Carlito"/>
                <a:cs typeface="Carlito"/>
              </a:rPr>
              <a:t>в </a:t>
            </a:r>
            <a:r>
              <a:rPr sz="1200" b="1" spc="-5" dirty="0">
                <a:latin typeface="Carlito"/>
                <a:cs typeface="Carlito"/>
              </a:rPr>
              <a:t>новейшую историю</a:t>
            </a:r>
            <a:r>
              <a:rPr sz="1200" b="1" spc="-70" dirty="0">
                <a:latin typeface="Carlito"/>
                <a:cs typeface="Carlito"/>
              </a:rPr>
              <a:t> </a:t>
            </a:r>
            <a:r>
              <a:rPr sz="1200" b="1" spc="-5" dirty="0">
                <a:latin typeface="Carlito"/>
                <a:cs typeface="Carlito"/>
              </a:rPr>
              <a:t>России»</a:t>
            </a:r>
            <a:endParaRPr sz="1200">
              <a:latin typeface="Carlito"/>
              <a:cs typeface="Carlito"/>
            </a:endParaRPr>
          </a:p>
          <a:p>
            <a:pPr marL="332105">
              <a:lnSpc>
                <a:spcPct val="100000"/>
              </a:lnSpc>
            </a:pPr>
            <a:r>
              <a:rPr sz="1200" b="1" spc="-5" dirty="0">
                <a:latin typeface="Carlito"/>
                <a:cs typeface="Carlito"/>
              </a:rPr>
              <a:t>(min </a:t>
            </a:r>
            <a:r>
              <a:rPr sz="1200" b="1" dirty="0">
                <a:latin typeface="Carlito"/>
                <a:cs typeface="Carlito"/>
              </a:rPr>
              <a:t>14 </a:t>
            </a:r>
            <a:r>
              <a:rPr sz="1200" b="1" spc="-5" dirty="0">
                <a:latin typeface="Carlito"/>
                <a:cs typeface="Carlito"/>
              </a:rPr>
              <a:t>часов) </a:t>
            </a:r>
            <a:r>
              <a:rPr sz="1200" b="1" dirty="0">
                <a:latin typeface="Carlito"/>
                <a:cs typeface="Carlito"/>
              </a:rPr>
              <a:t>в 9 </a:t>
            </a:r>
            <a:r>
              <a:rPr sz="1200" b="1" spc="-10" dirty="0">
                <a:latin typeface="Carlito"/>
                <a:cs typeface="Carlito"/>
              </a:rPr>
              <a:t>классе </a:t>
            </a:r>
            <a:r>
              <a:rPr sz="1200" b="1" dirty="0">
                <a:latin typeface="Carlito"/>
                <a:cs typeface="Carlito"/>
              </a:rPr>
              <a:t>(1 или </a:t>
            </a:r>
            <a:r>
              <a:rPr sz="1200" b="1" spc="5" dirty="0">
                <a:latin typeface="Carlito"/>
                <a:cs typeface="Carlito"/>
              </a:rPr>
              <a:t>2-е</a:t>
            </a:r>
            <a:r>
              <a:rPr sz="1200" b="1" dirty="0">
                <a:latin typeface="Carlito"/>
                <a:cs typeface="Carlito"/>
              </a:rPr>
              <a:t> </a:t>
            </a:r>
            <a:r>
              <a:rPr sz="1200" b="1" spc="-10" dirty="0">
                <a:latin typeface="Carlito"/>
                <a:cs typeface="Carlito"/>
              </a:rPr>
              <a:t>полугодие)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06540" y="6179820"/>
            <a:ext cx="1788160" cy="497205"/>
          </a:xfrm>
          <a:prstGeom prst="rect">
            <a:avLst/>
          </a:prstGeom>
          <a:solidFill>
            <a:srgbClr val="C5DFB4"/>
          </a:solidFill>
          <a:ln w="12192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200" spc="-5" dirty="0">
                <a:latin typeface="Carlito"/>
                <a:cs typeface="Carlito"/>
              </a:rPr>
              <a:t>Использование</a:t>
            </a:r>
            <a:r>
              <a:rPr sz="1200" spc="1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ФРП</a:t>
            </a:r>
            <a:endParaRPr sz="14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2"/>
              </a:rPr>
              <a:t>https://edsoo.ru/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46007" y="6170676"/>
            <a:ext cx="1828800" cy="498475"/>
          </a:xfrm>
          <a:prstGeom prst="rect">
            <a:avLst/>
          </a:prstGeom>
          <a:solidFill>
            <a:srgbClr val="FFFF99"/>
          </a:solidFill>
          <a:ln w="12192">
            <a:solidFill>
              <a:srgbClr val="000000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459"/>
              </a:spcBef>
            </a:pPr>
            <a:r>
              <a:rPr sz="1200" spc="-5" dirty="0">
                <a:latin typeface="Carlito"/>
                <a:cs typeface="Carlito"/>
              </a:rPr>
              <a:t>Использование</a:t>
            </a:r>
            <a:r>
              <a:rPr sz="1200" spc="15" dirty="0">
                <a:latin typeface="Carlito"/>
                <a:cs typeface="Carlito"/>
              </a:rPr>
              <a:t> </a:t>
            </a:r>
            <a:r>
              <a:rPr sz="1200" b="1" dirty="0">
                <a:latin typeface="Carlito"/>
                <a:cs typeface="Carlito"/>
              </a:rPr>
              <a:t>ПРП</a:t>
            </a:r>
            <a:endParaRPr sz="1200">
              <a:latin typeface="Carlito"/>
              <a:cs typeface="Carlito"/>
            </a:endParaRPr>
          </a:p>
          <a:p>
            <a:pPr marL="1270" algn="ctr">
              <a:lnSpc>
                <a:spcPct val="100000"/>
              </a:lnSpc>
            </a:pP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2"/>
              </a:rPr>
              <a:t>https://edsoo.ru/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1980" y="776732"/>
            <a:ext cx="4693920" cy="781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C00000"/>
                </a:solidFill>
                <a:latin typeface="Carlito"/>
                <a:cs typeface="Carlito"/>
              </a:rPr>
              <a:t>7-9 классы </a:t>
            </a:r>
            <a:r>
              <a:rPr sz="1800" dirty="0">
                <a:solidFill>
                  <a:srgbClr val="C00000"/>
                </a:solidFill>
                <a:latin typeface="Carlito"/>
                <a:cs typeface="Carlito"/>
              </a:rPr>
              <a:t>2023-2024 учебный</a:t>
            </a:r>
            <a:r>
              <a:rPr sz="1800" spc="2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C00000"/>
                </a:solidFill>
                <a:latin typeface="Carlito"/>
                <a:cs typeface="Carlito"/>
              </a:rPr>
              <a:t>год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rlito"/>
                <a:cs typeface="Carlito"/>
              </a:rPr>
              <a:t>При </a:t>
            </a:r>
            <a:r>
              <a:rPr sz="1400" b="1" spc="-5" dirty="0">
                <a:latin typeface="Carlito"/>
                <a:cs typeface="Carlito"/>
              </a:rPr>
              <a:t>разработке учебного </a:t>
            </a:r>
            <a:r>
              <a:rPr sz="1400" b="1" dirty="0">
                <a:latin typeface="Carlito"/>
                <a:cs typeface="Carlito"/>
              </a:rPr>
              <a:t>плана </a:t>
            </a:r>
            <a:r>
              <a:rPr sz="1400" b="1" spc="-15" dirty="0">
                <a:latin typeface="Carlito"/>
                <a:cs typeface="Carlito"/>
              </a:rPr>
              <a:t>ОУ </a:t>
            </a:r>
            <a:r>
              <a:rPr sz="1400" b="1" dirty="0">
                <a:latin typeface="Carlito"/>
                <a:cs typeface="Carlito"/>
              </a:rPr>
              <a:t>обращаем внимание</a:t>
            </a:r>
            <a:r>
              <a:rPr sz="1400" b="1" spc="-21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на: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28147" y="6170676"/>
            <a:ext cx="1828800" cy="49847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312420" marR="191770" indent="-110489">
              <a:lnSpc>
                <a:spcPct val="100000"/>
              </a:lnSpc>
              <a:spcBef>
                <a:spcPts val="459"/>
              </a:spcBef>
            </a:pPr>
            <a:r>
              <a:rPr sz="1200" spc="-5" dirty="0">
                <a:latin typeface="Carlito"/>
                <a:cs typeface="Carlito"/>
              </a:rPr>
              <a:t>Использование </a:t>
            </a:r>
            <a:r>
              <a:rPr sz="1200" dirty="0">
                <a:latin typeface="Carlito"/>
                <a:cs typeface="Carlito"/>
              </a:rPr>
              <a:t>ранее  </a:t>
            </a:r>
            <a:r>
              <a:rPr sz="1200" spc="-5" dirty="0">
                <a:latin typeface="Carlito"/>
                <a:cs typeface="Carlito"/>
              </a:rPr>
              <a:t>разработанных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b="1" spc="-5" dirty="0">
                <a:latin typeface="Carlito"/>
                <a:cs typeface="Carlito"/>
              </a:rPr>
              <a:t>РП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936382"/>
              </p:ext>
            </p:extLst>
          </p:nvPr>
        </p:nvGraphicFramePr>
        <p:xfrm>
          <a:off x="76201" y="533400"/>
          <a:ext cx="11962125" cy="69071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901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1122">
                <a:tc rowSpan="2">
                  <a:txBody>
                    <a:bodyPr/>
                    <a:lstStyle/>
                    <a:p>
                      <a:pPr marL="360045" marR="354965" indent="4572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Учебные  п</a:t>
                      </a:r>
                      <a:r>
                        <a:rPr sz="1000" b="1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р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е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дм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е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ты</a:t>
                      </a:r>
                      <a:endParaRPr sz="1000" dirty="0">
                        <a:latin typeface="Carlito"/>
                        <a:cs typeface="Carlito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97180" marR="258445" indent="-3048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Учеб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н</a:t>
                      </a:r>
                      <a:r>
                        <a:rPr sz="1000" b="1" spc="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ы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е  модули</a:t>
                      </a:r>
                      <a:endParaRPr sz="1000" dirty="0">
                        <a:latin typeface="Carlito"/>
                        <a:cs typeface="Carlito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876935" marR="247015" indent="-591820">
                        <a:lnSpc>
                          <a:spcPts val="1320"/>
                        </a:lnSpc>
                        <a:spcBef>
                          <a:spcPts val="25"/>
                        </a:spcBef>
                      </a:pPr>
                      <a:r>
                        <a:rPr sz="1000" b="1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Классы /количество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часов</a:t>
                      </a:r>
                      <a:r>
                        <a:rPr sz="1000" b="1" spc="-12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в 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неделю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073400" marR="574675" indent="-249047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b="1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Количество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часов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в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неделю (год, уровень)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в соответствии с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примерными рабочими программами  базового</a:t>
                      </a:r>
                      <a:r>
                        <a:rPr sz="1000" b="1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уровня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20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b="1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V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VI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VII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b="1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VIII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b="1" spc="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IX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Русский</a:t>
                      </a:r>
                      <a:r>
                        <a:rPr sz="1000" b="1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язык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5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6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4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3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3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86055" marR="5143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Carlito"/>
                          <a:cs typeface="Carlito"/>
                        </a:rPr>
                        <a:t>Всего </a:t>
                      </a:r>
                      <a:r>
                        <a:rPr sz="1000" spc="5" dirty="0">
                          <a:latin typeface="Carlito"/>
                          <a:cs typeface="Carlito"/>
                        </a:rPr>
                        <a:t>714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часов: в 5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классе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— 170 часов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(5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часов в неделю), в 6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классе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— 204 часа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(6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часов в неделю), в 7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классе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136  часов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(4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часа в неделю), в 8 классе — </a:t>
                      </a:r>
                      <a:r>
                        <a:rPr sz="1000" spc="5" dirty="0">
                          <a:latin typeface="Carlito"/>
                          <a:cs typeface="Carlito"/>
                        </a:rPr>
                        <a:t>102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часа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(3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часа в неделю), в 9 классе — 102 часа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(3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часа в</a:t>
                      </a:r>
                      <a:r>
                        <a:rPr sz="1000" spc="-1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неделю)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853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Литература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3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3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2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2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3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dirty="0">
                          <a:latin typeface="Carlito"/>
                          <a:cs typeface="Carlito"/>
                        </a:rPr>
                        <a:t>Всего </a:t>
                      </a:r>
                      <a:r>
                        <a:rPr sz="1000" spc="5" dirty="0">
                          <a:latin typeface="Carlito"/>
                          <a:cs typeface="Carlito"/>
                        </a:rPr>
                        <a:t>442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часа: в 5, 6, 9 классах - 3 часа в неделю, в 7 и 8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классах -2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часа в</a:t>
                      </a:r>
                      <a:r>
                        <a:rPr sz="1000" spc="-1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неделю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981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spc="-5" dirty="0">
                          <a:latin typeface="Carlito"/>
                          <a:cs typeface="Carlito"/>
                        </a:rPr>
                        <a:t>Иностранный</a:t>
                      </a:r>
                      <a:r>
                        <a:rPr sz="1000" b="1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язык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3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3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3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3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3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Carlito"/>
                          <a:cs typeface="Carlito"/>
                        </a:rPr>
                        <a:t>Всего </a:t>
                      </a:r>
                      <a:r>
                        <a:rPr sz="1000" spc="5" dirty="0">
                          <a:latin typeface="Carlito"/>
                          <a:cs typeface="Carlito"/>
                        </a:rPr>
                        <a:t>510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часов в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5-9 классах,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по 3 часа в</a:t>
                      </a:r>
                      <a:r>
                        <a:rPr sz="1000" spc="-1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неделю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107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50495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Математика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Алгебра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5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5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3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3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3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6055" marR="13760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Carlito"/>
                          <a:cs typeface="Carlito"/>
                        </a:rPr>
                        <a:t>Математика: 5-6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классы,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всего 340 часов, 5 часов в неделю в течение каждого года</a:t>
                      </a:r>
                      <a:r>
                        <a:rPr sz="1000" spc="-1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обучения  Алгебра: 7-9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классы,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всего 306 часов, 3 часа в неделю в течение каждого года</a:t>
                      </a:r>
                      <a:r>
                        <a:rPr sz="1000" spc="-18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обучения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9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spc="-5" dirty="0">
                          <a:latin typeface="Carlito"/>
                          <a:cs typeface="Carlito"/>
                        </a:rPr>
                        <a:t>Геометрия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2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2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2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Carlito"/>
                          <a:cs typeface="Carlito"/>
                        </a:rPr>
                        <a:t>Геометрия: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7-9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классы,</a:t>
                      </a:r>
                      <a:r>
                        <a:rPr sz="10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всего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204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часа,</a:t>
                      </a:r>
                      <a:r>
                        <a:rPr sz="10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2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часа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в неделю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в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течение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каждого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года</a:t>
                      </a:r>
                      <a:r>
                        <a:rPr sz="10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обучения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12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12090" marR="95250" indent="-108585">
                        <a:lnSpc>
                          <a:spcPts val="1320"/>
                        </a:lnSpc>
                        <a:spcBef>
                          <a:spcPts val="25"/>
                        </a:spcBef>
                      </a:pPr>
                      <a:r>
                        <a:rPr sz="1000" b="1" spc="-5" dirty="0">
                          <a:latin typeface="Carlito"/>
                          <a:cs typeface="Carlito"/>
                        </a:rPr>
                        <a:t>Вероятность</a:t>
                      </a:r>
                      <a:r>
                        <a:rPr sz="1000" b="1" spc="-8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dirty="0">
                          <a:latin typeface="Carlito"/>
                          <a:cs typeface="Carlito"/>
                        </a:rPr>
                        <a:t>и  статистика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1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1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1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000" dirty="0">
                          <a:latin typeface="Carlito"/>
                          <a:cs typeface="Carlito"/>
                        </a:rPr>
                        <a:t>Вероятность</a:t>
                      </a:r>
                      <a:r>
                        <a:rPr sz="10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и</a:t>
                      </a:r>
                      <a:r>
                        <a:rPr sz="10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статистика:</a:t>
                      </a:r>
                      <a:r>
                        <a:rPr sz="10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7-9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классы,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всего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102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часа,</a:t>
                      </a:r>
                      <a:r>
                        <a:rPr sz="10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1</a:t>
                      </a:r>
                      <a:r>
                        <a:rPr sz="10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час</a:t>
                      </a:r>
                      <a:r>
                        <a:rPr sz="10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в неделю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в</a:t>
                      </a:r>
                      <a:r>
                        <a:rPr sz="10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течение</a:t>
                      </a:r>
                      <a:r>
                        <a:rPr sz="10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каждого</a:t>
                      </a:r>
                      <a:r>
                        <a:rPr sz="10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года</a:t>
                      </a:r>
                      <a:r>
                        <a:rPr sz="10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обучения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987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1" spc="-5" dirty="0">
                          <a:latin typeface="Carlito"/>
                          <a:cs typeface="Carlito"/>
                        </a:rPr>
                        <a:t>Информатика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1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1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1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dirty="0">
                          <a:latin typeface="Carlito"/>
                          <a:cs typeface="Carlito"/>
                        </a:rPr>
                        <a:t>Всего: </a:t>
                      </a:r>
                      <a:r>
                        <a:rPr sz="1000" spc="5" dirty="0">
                          <a:latin typeface="Carlito"/>
                          <a:cs typeface="Carlito"/>
                        </a:rPr>
                        <a:t>102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часа - по 1 часу в неделю в 7, 8 и 9 классах</a:t>
                      </a:r>
                      <a:r>
                        <a:rPr sz="1000" spc="-10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соответственно.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9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504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История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000" b="1" spc="-5" dirty="0">
                          <a:latin typeface="Carlito"/>
                          <a:cs typeface="Carlito"/>
                        </a:rPr>
                        <a:t>История</a:t>
                      </a:r>
                      <a:r>
                        <a:rPr sz="1000" b="1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России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2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2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2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2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000" dirty="0">
                          <a:latin typeface="Carlito"/>
                          <a:cs typeface="Carlito"/>
                        </a:rPr>
                        <a:t>Всего: </a:t>
                      </a:r>
                      <a:r>
                        <a:rPr sz="1000" spc="5" dirty="0">
                          <a:latin typeface="Carlito"/>
                          <a:cs typeface="Carlito"/>
                        </a:rPr>
                        <a:t>340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часов в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5-9 классах,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по 2 учебных часа в</a:t>
                      </a:r>
                      <a:r>
                        <a:rPr sz="1000" spc="-1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неделю.</a:t>
                      </a:r>
                      <a:endParaRPr sz="1000">
                        <a:latin typeface="Carlito"/>
                        <a:cs typeface="Carlito"/>
                      </a:endParaRPr>
                    </a:p>
                    <a:p>
                      <a:pPr marL="18605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Учебный модуль </a:t>
                      </a:r>
                      <a:r>
                        <a:rPr sz="1000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«Введение </a:t>
                      </a:r>
                      <a:r>
                        <a:rPr sz="100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в новейшую историю России» </a:t>
                      </a:r>
                      <a:r>
                        <a:rPr sz="1000" spc="-1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(min </a:t>
                      </a:r>
                      <a:r>
                        <a:rPr sz="100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14 часов) в 9 </a:t>
                      </a:r>
                      <a:r>
                        <a:rPr sz="1000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классе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может</a:t>
                      </a:r>
                      <a:r>
                        <a:rPr sz="1000" spc="-1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реализовываться:</a:t>
                      </a:r>
                      <a:endParaRPr sz="1000">
                        <a:latin typeface="Carlito"/>
                        <a:cs typeface="Carlito"/>
                      </a:endParaRPr>
                    </a:p>
                    <a:p>
                      <a:pPr marL="186055" indent="-134620">
                        <a:lnSpc>
                          <a:spcPct val="100000"/>
                        </a:lnSpc>
                        <a:buAutoNum type="arabicParenR"/>
                        <a:tabLst>
                          <a:tab pos="186690" algn="l"/>
                        </a:tabLst>
                      </a:pPr>
                      <a:r>
                        <a:rPr sz="1000" dirty="0">
                          <a:latin typeface="Carlito"/>
                          <a:cs typeface="Carlito"/>
                        </a:rPr>
                        <a:t>как самостоятельный курс за счёт части учебного плана, формируемой участниками образовательных</a:t>
                      </a:r>
                      <a:r>
                        <a:rPr sz="1000" spc="-1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отношений;</a:t>
                      </a:r>
                      <a:endParaRPr sz="1000">
                        <a:latin typeface="Carlito"/>
                        <a:cs typeface="Carlito"/>
                      </a:endParaRPr>
                    </a:p>
                    <a:p>
                      <a:pPr marL="186055" marR="603250" indent="-134620">
                        <a:lnSpc>
                          <a:spcPct val="100000"/>
                        </a:lnSpc>
                        <a:buAutoNum type="arabicParenR"/>
                        <a:tabLst>
                          <a:tab pos="186690" algn="l"/>
                        </a:tabLst>
                      </a:pPr>
                      <a:r>
                        <a:rPr sz="1000" dirty="0">
                          <a:latin typeface="Carlito"/>
                          <a:cs typeface="Carlito"/>
                        </a:rPr>
                        <a:t>в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рамках курса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«История России», при этом количество часов увеличивается за счёт части учебного плана,  формируемой участниками образовательных</a:t>
                      </a:r>
                      <a:r>
                        <a:rPr sz="1000" spc="-8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отношений.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92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291465" marR="223520" indent="-5969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В</a:t>
                      </a:r>
                      <a:r>
                        <a:rPr sz="1000" b="1" spc="5" dirty="0">
                          <a:latin typeface="Carlito"/>
                          <a:cs typeface="Carlito"/>
                        </a:rPr>
                        <a:t>с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е</a:t>
                      </a:r>
                      <a:r>
                        <a:rPr sz="1000" b="1" spc="-10" dirty="0">
                          <a:latin typeface="Carlito"/>
                          <a:cs typeface="Carlito"/>
                        </a:rPr>
                        <a:t>о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б</a:t>
                      </a:r>
                      <a:r>
                        <a:rPr sz="1000" b="1" dirty="0">
                          <a:latin typeface="Carlito"/>
                          <a:cs typeface="Carlito"/>
                        </a:rPr>
                        <a:t>щ</a:t>
                      </a:r>
                      <a:r>
                        <a:rPr sz="1000" b="1" spc="-10" dirty="0">
                          <a:latin typeface="Carlito"/>
                          <a:cs typeface="Carlito"/>
                        </a:rPr>
                        <a:t>а</a:t>
                      </a:r>
                      <a:r>
                        <a:rPr sz="1000" b="1" dirty="0">
                          <a:latin typeface="Carlito"/>
                          <a:cs typeface="Carlito"/>
                        </a:rPr>
                        <a:t>я  история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2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981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spc="-5" dirty="0">
                          <a:latin typeface="Carlito"/>
                          <a:cs typeface="Carlito"/>
                        </a:rPr>
                        <a:t>Обществознание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1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1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1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1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Carlito"/>
                          <a:cs typeface="Carlito"/>
                        </a:rPr>
                        <a:t>Всего </a:t>
                      </a:r>
                      <a:r>
                        <a:rPr sz="1000" spc="5" dirty="0">
                          <a:latin typeface="Carlito"/>
                          <a:cs typeface="Carlito"/>
                        </a:rPr>
                        <a:t>136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часов: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6-9 классы,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по 1 часу в</a:t>
                      </a:r>
                      <a:r>
                        <a:rPr sz="1000" spc="-10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неделю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854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spc="-5" dirty="0">
                          <a:latin typeface="Carlito"/>
                          <a:cs typeface="Carlito"/>
                        </a:rPr>
                        <a:t>География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1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1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2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2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2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Carlito"/>
                          <a:cs typeface="Carlito"/>
                        </a:rPr>
                        <a:t>Всего </a:t>
                      </a:r>
                      <a:r>
                        <a:rPr sz="1000" spc="5" dirty="0">
                          <a:latin typeface="Carlito"/>
                          <a:cs typeface="Carlito"/>
                        </a:rPr>
                        <a:t>272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часа: по одному часу в неделю в 5 и 6 классах, по 2 часа в 7, 8 и 9</a:t>
                      </a:r>
                      <a:r>
                        <a:rPr sz="1000" spc="8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классах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853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Физика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2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2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3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Carlito"/>
                          <a:cs typeface="Carlito"/>
                        </a:rPr>
                        <a:t>Всего </a:t>
                      </a:r>
                      <a:r>
                        <a:rPr sz="1000" spc="5" dirty="0">
                          <a:latin typeface="Carlito"/>
                          <a:cs typeface="Carlito"/>
                        </a:rPr>
                        <a:t>238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часов: в 7 и 8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классах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по 2 часа в неделю, в 9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классе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по 3 ч в</a:t>
                      </a:r>
                      <a:r>
                        <a:rPr sz="1000" spc="-1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неделю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981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Химия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2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2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Carlito"/>
                          <a:cs typeface="Carlito"/>
                        </a:rPr>
                        <a:t>Всего: </a:t>
                      </a:r>
                      <a:r>
                        <a:rPr sz="1000" spc="5" dirty="0">
                          <a:latin typeface="Carlito"/>
                          <a:cs typeface="Carlito"/>
                        </a:rPr>
                        <a:t>136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часов — по 2 ч в неделю в 8 и 9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классах</a:t>
                      </a:r>
                      <a:r>
                        <a:rPr sz="1000" spc="-1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соответственно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854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b="1" spc="-5" dirty="0">
                          <a:latin typeface="Carlito"/>
                          <a:cs typeface="Carlito"/>
                        </a:rPr>
                        <a:t>Биология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1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1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1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2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2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Carlito"/>
                          <a:cs typeface="Carlito"/>
                        </a:rPr>
                        <a:t>Всего: </a:t>
                      </a:r>
                      <a:r>
                        <a:rPr sz="1000" spc="5" dirty="0">
                          <a:latin typeface="Carlito"/>
                          <a:cs typeface="Carlito"/>
                        </a:rPr>
                        <a:t>238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часов: с 5 по 7 класс — 1 час в неделю, в 8-9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классах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- 2 часа в</a:t>
                      </a:r>
                      <a:r>
                        <a:rPr sz="1000" spc="-1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неделю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8853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b="1" spc="-5" dirty="0">
                          <a:latin typeface="Carlito"/>
                          <a:cs typeface="Carlito"/>
                        </a:rPr>
                        <a:t>ОДНКНР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1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1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Carlito"/>
                          <a:cs typeface="Carlito"/>
                        </a:rPr>
                        <a:t>Всего: 68 часов — по 1 ч в неделю в 5 и 6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классах</a:t>
                      </a:r>
                      <a:r>
                        <a:rPr sz="1000" spc="-1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соответственно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1134">
                <a:tc>
                  <a:txBody>
                    <a:bodyPr/>
                    <a:lstStyle/>
                    <a:p>
                      <a:pPr marL="150495" marR="120650">
                        <a:lnSpc>
                          <a:spcPts val="1320"/>
                        </a:lnSpc>
                        <a:spcBef>
                          <a:spcPts val="30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Из</a:t>
                      </a:r>
                      <a:r>
                        <a:rPr sz="1000" b="1" spc="-10" dirty="0">
                          <a:latin typeface="Carlito"/>
                          <a:cs typeface="Carlito"/>
                        </a:rPr>
                        <a:t>о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бр</a:t>
                      </a:r>
                      <a:r>
                        <a:rPr sz="1000" b="1" spc="-10" dirty="0">
                          <a:latin typeface="Carlito"/>
                          <a:cs typeface="Carlito"/>
                        </a:rPr>
                        <a:t>а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з</a:t>
                      </a:r>
                      <a:r>
                        <a:rPr sz="1000" b="1" dirty="0">
                          <a:latin typeface="Carlito"/>
                          <a:cs typeface="Carlito"/>
                        </a:rPr>
                        <a:t>ит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ел</a:t>
                      </a:r>
                      <a:r>
                        <a:rPr sz="1000" b="1" dirty="0">
                          <a:latin typeface="Carlito"/>
                          <a:cs typeface="Carlito"/>
                        </a:rPr>
                        <a:t>ь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н</a:t>
                      </a:r>
                      <a:r>
                        <a:rPr sz="1000" b="1" spc="-10" dirty="0">
                          <a:latin typeface="Carlito"/>
                          <a:cs typeface="Carlito"/>
                        </a:rPr>
                        <a:t>о</a:t>
                      </a:r>
                      <a:r>
                        <a:rPr sz="1000" b="1" dirty="0">
                          <a:latin typeface="Carlito"/>
                          <a:cs typeface="Carlito"/>
                        </a:rPr>
                        <a:t>е  искусство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1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1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1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000" dirty="0">
                          <a:latin typeface="Carlito"/>
                          <a:cs typeface="Carlito"/>
                        </a:rPr>
                        <a:t>Всего </a:t>
                      </a:r>
                      <a:r>
                        <a:rPr sz="1000" spc="5" dirty="0">
                          <a:latin typeface="Carlito"/>
                          <a:cs typeface="Carlito"/>
                        </a:rPr>
                        <a:t>102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часа (три инвариантных модуля): 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5–7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классы,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1 час в</a:t>
                      </a:r>
                      <a:r>
                        <a:rPr sz="1000" spc="-1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неделю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9176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Музыка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ts val="1625"/>
                        </a:lnSpc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1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1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1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1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625"/>
                        </a:lnSpc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-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dirty="0">
                          <a:latin typeface="Carlito"/>
                          <a:cs typeface="Carlito"/>
                        </a:rPr>
                        <a:t>Всего 136 часов в 5–8 классах, 1 час в</a:t>
                      </a:r>
                      <a:r>
                        <a:rPr sz="1000" spc="-1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неделю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6568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spc="-5" dirty="0">
                          <a:latin typeface="Carlito"/>
                          <a:cs typeface="Carlito"/>
                        </a:rPr>
                        <a:t>Технология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ts val="167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2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2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2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1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ts val="167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1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Carlito"/>
                          <a:cs typeface="Carlito"/>
                        </a:rPr>
                        <a:t>Всего </a:t>
                      </a:r>
                      <a:r>
                        <a:rPr sz="1000" spc="5" dirty="0">
                          <a:latin typeface="Carlito"/>
                          <a:cs typeface="Carlito"/>
                        </a:rPr>
                        <a:t>272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часа: в 5—7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классах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— 2 часа в неделю, в 8—9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классах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— 1</a:t>
                      </a:r>
                      <a:r>
                        <a:rPr sz="1000" spc="-1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час.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41096">
                <a:tc>
                  <a:txBody>
                    <a:bodyPr/>
                    <a:lstStyle/>
                    <a:p>
                      <a:pPr marL="150495" marR="467359">
                        <a:lnSpc>
                          <a:spcPts val="1320"/>
                        </a:lnSpc>
                        <a:spcBef>
                          <a:spcPts val="30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Фи</a:t>
                      </a:r>
                      <a:r>
                        <a:rPr sz="1000" b="1" spc="-10" dirty="0">
                          <a:latin typeface="Carlito"/>
                          <a:cs typeface="Carlito"/>
                        </a:rPr>
                        <a:t>з</a:t>
                      </a:r>
                      <a:r>
                        <a:rPr sz="1000" b="1" dirty="0">
                          <a:latin typeface="Carlito"/>
                          <a:cs typeface="Carlito"/>
                        </a:rPr>
                        <a:t>ич</a:t>
                      </a:r>
                      <a:r>
                        <a:rPr sz="1000" b="1" spc="-10" dirty="0">
                          <a:latin typeface="Carlito"/>
                          <a:cs typeface="Carlito"/>
                        </a:rPr>
                        <a:t>е</a:t>
                      </a:r>
                      <a:r>
                        <a:rPr sz="1000" b="1" spc="5" dirty="0">
                          <a:latin typeface="Carlito"/>
                          <a:cs typeface="Carlito"/>
                        </a:rPr>
                        <a:t>с</a:t>
                      </a:r>
                      <a:r>
                        <a:rPr sz="1000" b="1" dirty="0">
                          <a:latin typeface="Carlito"/>
                          <a:cs typeface="Carlito"/>
                        </a:rPr>
                        <a:t>к</a:t>
                      </a:r>
                      <a:r>
                        <a:rPr sz="1000" b="1" spc="-10" dirty="0">
                          <a:latin typeface="Carlito"/>
                          <a:cs typeface="Carlito"/>
                        </a:rPr>
                        <a:t>а</a:t>
                      </a:r>
                      <a:r>
                        <a:rPr sz="1000" b="1" dirty="0">
                          <a:latin typeface="Carlito"/>
                          <a:cs typeface="Carlito"/>
                        </a:rPr>
                        <a:t>я  культура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3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3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3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3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3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000" dirty="0">
                          <a:latin typeface="Carlito"/>
                          <a:cs typeface="Carlito"/>
                        </a:rPr>
                        <a:t>Всего </a:t>
                      </a:r>
                      <a:r>
                        <a:rPr sz="1000" spc="5" dirty="0">
                          <a:latin typeface="Carlito"/>
                          <a:cs typeface="Carlito"/>
                        </a:rPr>
                        <a:t>510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часов (три часа в неделю в каждом</a:t>
                      </a:r>
                      <a:r>
                        <a:rPr sz="1000" spc="-1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классе)???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3493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00" b="1" spc="-5" dirty="0">
                          <a:latin typeface="Carlito"/>
                          <a:cs typeface="Carlito"/>
                        </a:rPr>
                        <a:t>ОБЖ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1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1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00" dirty="0">
                          <a:latin typeface="Carlito"/>
                          <a:cs typeface="Carlito"/>
                        </a:rPr>
                        <a:t>Всего 68 часов с 8 по 9 класс, 34 часа в каждом классе, по 1 часу в</a:t>
                      </a:r>
                      <a:r>
                        <a:rPr sz="1000" spc="-1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неделю</a:t>
                      </a: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290" y="105867"/>
            <a:ext cx="1174811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-5" dirty="0">
                <a:solidFill>
                  <a:srgbClr val="091AAB"/>
                </a:solidFill>
              </a:rPr>
              <a:t>Количество часов </a:t>
            </a:r>
            <a:r>
              <a:rPr sz="1800" dirty="0">
                <a:solidFill>
                  <a:srgbClr val="091AAB"/>
                </a:solidFill>
              </a:rPr>
              <a:t>в </a:t>
            </a:r>
            <a:r>
              <a:rPr sz="1800" spc="-5" dirty="0">
                <a:solidFill>
                  <a:srgbClr val="091AAB"/>
                </a:solidFill>
              </a:rPr>
              <a:t>соответствии </a:t>
            </a:r>
            <a:r>
              <a:rPr sz="1800" dirty="0">
                <a:solidFill>
                  <a:srgbClr val="091AAB"/>
                </a:solidFill>
              </a:rPr>
              <a:t>с </a:t>
            </a:r>
            <a:r>
              <a:rPr sz="1800" spc="-5" dirty="0">
                <a:solidFill>
                  <a:srgbClr val="091AAB"/>
                </a:solidFill>
              </a:rPr>
              <a:t>федеральными </a:t>
            </a:r>
            <a:r>
              <a:rPr sz="1800" dirty="0">
                <a:solidFill>
                  <a:srgbClr val="091AAB"/>
                </a:solidFill>
              </a:rPr>
              <a:t>и примерными рабочими</a:t>
            </a:r>
            <a:r>
              <a:rPr sz="1800" spc="-220" dirty="0">
                <a:solidFill>
                  <a:srgbClr val="091AAB"/>
                </a:solidFill>
              </a:rPr>
              <a:t> </a:t>
            </a:r>
            <a:r>
              <a:rPr sz="1800" spc="-5" dirty="0">
                <a:solidFill>
                  <a:srgbClr val="091AAB"/>
                </a:solidFill>
              </a:rPr>
              <a:t>программами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200" y="9270"/>
            <a:ext cx="7282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ВНЕУРОЧНАЯ</a:t>
            </a:r>
            <a:r>
              <a:rPr sz="2400" spc="-40" dirty="0"/>
              <a:t> </a:t>
            </a:r>
            <a:r>
              <a:rPr sz="2400" spc="-5" dirty="0"/>
              <a:t>ДЕЯТЕЛЬНОСТЬ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649223" y="786258"/>
            <a:ext cx="10822305" cy="832485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33655" rIns="0" bIns="0" rtlCol="0">
            <a:spAutoFit/>
          </a:bodyPr>
          <a:lstStyle/>
          <a:p>
            <a:pPr marL="901700" marR="1287145" algn="ctr">
              <a:lnSpc>
                <a:spcPct val="100000"/>
              </a:lnSpc>
              <a:spcBef>
                <a:spcPts val="265"/>
              </a:spcBef>
            </a:pP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образовательная деятельность,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направленная </a:t>
            </a:r>
            <a:r>
              <a:rPr sz="1600" b="1" spc="-10" dirty="0">
                <a:solidFill>
                  <a:srgbClr val="001F5F"/>
                </a:solidFill>
                <a:latin typeface="Carlito"/>
                <a:cs typeface="Carlito"/>
              </a:rPr>
              <a:t>на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достижение планируемых </a:t>
            </a:r>
            <a:r>
              <a:rPr sz="1600" b="1" spc="-30" dirty="0">
                <a:solidFill>
                  <a:srgbClr val="001F5F"/>
                </a:solidFill>
                <a:latin typeface="Carlito"/>
                <a:cs typeface="Carlito"/>
              </a:rPr>
              <a:t>результатов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освоения  основной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образовательной программы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(личностных,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метапредметных </a:t>
            </a: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и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предметных),  осуществляемая </a:t>
            </a: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в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формах, </a:t>
            </a:r>
            <a:r>
              <a:rPr sz="1600" b="1" spc="-25" dirty="0">
                <a:solidFill>
                  <a:srgbClr val="001F5F"/>
                </a:solidFill>
                <a:latin typeface="Carlito"/>
                <a:cs typeface="Carlito"/>
              </a:rPr>
              <a:t>отличных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от</a:t>
            </a:r>
            <a:r>
              <a:rPr sz="1600" b="1" spc="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урочной</a:t>
            </a:r>
            <a:endParaRPr sz="1600" dirty="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19571" y="519558"/>
            <a:ext cx="325120" cy="297180"/>
            <a:chOff x="5719571" y="374904"/>
            <a:chExt cx="325120" cy="297180"/>
          </a:xfrm>
        </p:grpSpPr>
        <p:sp>
          <p:nvSpPr>
            <p:cNvPr id="5" name="object 5"/>
            <p:cNvSpPr/>
            <p:nvPr/>
          </p:nvSpPr>
          <p:spPr>
            <a:xfrm>
              <a:off x="5732525" y="387858"/>
              <a:ext cx="299085" cy="271780"/>
            </a:xfrm>
            <a:custGeom>
              <a:avLst/>
              <a:gdLst/>
              <a:ahLst/>
              <a:cxnLst/>
              <a:rect l="l" t="t" r="r" b="b"/>
              <a:pathLst>
                <a:path w="299085" h="271780">
                  <a:moveTo>
                    <a:pt x="224027" y="0"/>
                  </a:moveTo>
                  <a:lnTo>
                    <a:pt x="74675" y="0"/>
                  </a:lnTo>
                  <a:lnTo>
                    <a:pt x="74675" y="135636"/>
                  </a:lnTo>
                  <a:lnTo>
                    <a:pt x="0" y="135636"/>
                  </a:lnTo>
                  <a:lnTo>
                    <a:pt x="149351" y="271271"/>
                  </a:lnTo>
                  <a:lnTo>
                    <a:pt x="298703" y="135636"/>
                  </a:lnTo>
                  <a:lnTo>
                    <a:pt x="224027" y="135636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32525" y="387858"/>
              <a:ext cx="299085" cy="271780"/>
            </a:xfrm>
            <a:custGeom>
              <a:avLst/>
              <a:gdLst/>
              <a:ahLst/>
              <a:cxnLst/>
              <a:rect l="l" t="t" r="r" b="b"/>
              <a:pathLst>
                <a:path w="299085" h="271780">
                  <a:moveTo>
                    <a:pt x="0" y="135636"/>
                  </a:moveTo>
                  <a:lnTo>
                    <a:pt x="74675" y="135636"/>
                  </a:lnTo>
                  <a:lnTo>
                    <a:pt x="74675" y="0"/>
                  </a:lnTo>
                  <a:lnTo>
                    <a:pt x="224027" y="0"/>
                  </a:lnTo>
                  <a:lnTo>
                    <a:pt x="224027" y="135636"/>
                  </a:lnTo>
                  <a:lnTo>
                    <a:pt x="298703" y="135636"/>
                  </a:lnTo>
                  <a:lnTo>
                    <a:pt x="149351" y="271271"/>
                  </a:lnTo>
                  <a:lnTo>
                    <a:pt x="0" y="13563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49223" y="1926209"/>
            <a:ext cx="10822305" cy="338455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3302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60"/>
              </a:spcBef>
            </a:pP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является неотъемлемой </a:t>
            </a: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и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обязательной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частью основной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образовательной</a:t>
            </a:r>
            <a:r>
              <a:rPr sz="1600" b="1" spc="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программы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6595" y="4459223"/>
            <a:ext cx="4343400" cy="1630680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33655" rIns="0" bIns="0" rtlCol="0">
            <a:spAutoFit/>
          </a:bodyPr>
          <a:lstStyle/>
          <a:p>
            <a:pPr marL="90805" marR="430530">
              <a:lnSpc>
                <a:spcPct val="100000"/>
              </a:lnSpc>
              <a:spcBef>
                <a:spcPts val="265"/>
              </a:spcBef>
            </a:pP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В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соответствии </a:t>
            </a: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с </a:t>
            </a:r>
            <a:r>
              <a:rPr sz="1600" b="1" spc="-30" dirty="0">
                <a:solidFill>
                  <a:srgbClr val="001F5F"/>
                </a:solidFill>
                <a:latin typeface="Carlito"/>
                <a:cs typeface="Carlito"/>
              </a:rPr>
              <a:t>ФГОС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общего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образования  </a:t>
            </a:r>
            <a:r>
              <a:rPr sz="1600" b="1" spc="-10" dirty="0">
                <a:solidFill>
                  <a:srgbClr val="001F5F"/>
                </a:solidFill>
                <a:latin typeface="Carlito"/>
                <a:cs typeface="Carlito"/>
              </a:rPr>
              <a:t>на</a:t>
            </a:r>
            <a:r>
              <a:rPr sz="1600" b="1" spc="-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уровень:</a:t>
            </a:r>
            <a:endParaRPr sz="1600">
              <a:latin typeface="Carlito"/>
              <a:cs typeface="Carlito"/>
            </a:endParaRPr>
          </a:p>
          <a:p>
            <a:pPr marL="90805" marR="162560">
              <a:lnSpc>
                <a:spcPct val="100000"/>
              </a:lnSpc>
            </a:pP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начальное общее образование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–до 1320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часов  основное общее образование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–до 1750 </a:t>
            </a:r>
            <a:r>
              <a:rPr sz="1600" b="1" spc="-10" dirty="0">
                <a:solidFill>
                  <a:srgbClr val="001F5F"/>
                </a:solidFill>
                <a:latin typeface="Carlito"/>
                <a:cs typeface="Carlito"/>
              </a:rPr>
              <a:t>часов 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среднее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общее образование </a:t>
            </a: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–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до 700</a:t>
            </a:r>
            <a:r>
              <a:rPr sz="1600" b="1" spc="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часов</a:t>
            </a:r>
            <a:endParaRPr sz="1600">
              <a:latin typeface="Carlito"/>
              <a:cs typeface="Carlito"/>
            </a:endParaRPr>
          </a:p>
          <a:p>
            <a:pPr marL="90805">
              <a:lnSpc>
                <a:spcPct val="100000"/>
              </a:lnSpc>
            </a:pPr>
            <a:r>
              <a:rPr sz="1600" b="1" spc="-20" dirty="0">
                <a:solidFill>
                  <a:srgbClr val="C00000"/>
                </a:solidFill>
                <a:latin typeface="Carlito"/>
                <a:cs typeface="Carlito"/>
              </a:rPr>
              <a:t>до </a:t>
            </a:r>
            <a:r>
              <a:rPr sz="1600" b="1" spc="-15" dirty="0">
                <a:solidFill>
                  <a:srgbClr val="C00000"/>
                </a:solidFill>
                <a:latin typeface="Carlito"/>
                <a:cs typeface="Carlito"/>
              </a:rPr>
              <a:t>10 часов </a:t>
            </a:r>
            <a:r>
              <a:rPr sz="1600" b="1" spc="-25" dirty="0">
                <a:solidFill>
                  <a:srgbClr val="C00000"/>
                </a:solidFill>
                <a:latin typeface="Carlito"/>
                <a:cs typeface="Carlito"/>
              </a:rPr>
              <a:t>еженедельных</a:t>
            </a:r>
            <a:r>
              <a:rPr sz="1600" b="1" spc="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600" b="1" spc="-15" dirty="0">
                <a:solidFill>
                  <a:srgbClr val="C00000"/>
                </a:solidFill>
                <a:latin typeface="Carlito"/>
                <a:cs typeface="Carlito"/>
              </a:rPr>
              <a:t>занятий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8744" y="4157345"/>
            <a:ext cx="10822305" cy="338455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3429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70"/>
              </a:spcBef>
            </a:pP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Количество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часов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внеурочной</a:t>
            </a:r>
            <a:r>
              <a:rPr sz="1600" b="1" spc="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деятельности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6844" y="2558670"/>
            <a:ext cx="10822305" cy="1323340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формы </a:t>
            </a:r>
            <a:r>
              <a:rPr sz="1600" b="1" spc="-10" dirty="0">
                <a:solidFill>
                  <a:srgbClr val="001F5F"/>
                </a:solidFill>
                <a:latin typeface="Carlito"/>
                <a:cs typeface="Carlito"/>
              </a:rPr>
              <a:t>ВД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должны</a:t>
            </a:r>
            <a:r>
              <a:rPr sz="1600" b="1" spc="-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предусматривать:</a:t>
            </a:r>
            <a:endParaRPr sz="1600">
              <a:latin typeface="Carlito"/>
              <a:cs typeface="Carlito"/>
            </a:endParaRPr>
          </a:p>
          <a:p>
            <a:pPr marL="378460" indent="-287655">
              <a:lnSpc>
                <a:spcPct val="100000"/>
              </a:lnSpc>
              <a:buFont typeface="Wingdings"/>
              <a:buChar char=""/>
              <a:tabLst>
                <a:tab pos="378460" algn="l"/>
                <a:tab pos="379095" algn="l"/>
              </a:tabLst>
            </a:pP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активность </a:t>
            </a: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и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самостоятельность</a:t>
            </a:r>
            <a:r>
              <a:rPr sz="1600" b="1" spc="-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обучающихся</a:t>
            </a:r>
            <a:endParaRPr sz="1600">
              <a:latin typeface="Carlito"/>
              <a:cs typeface="Carlito"/>
            </a:endParaRPr>
          </a:p>
          <a:p>
            <a:pPr marL="378460" indent="-287655">
              <a:lnSpc>
                <a:spcPct val="100000"/>
              </a:lnSpc>
              <a:buFont typeface="Wingdings"/>
              <a:buChar char=""/>
              <a:tabLst>
                <a:tab pos="378460" algn="l"/>
                <a:tab pos="379095" algn="l"/>
              </a:tabLst>
            </a:pP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сочетать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индивидуальную </a:t>
            </a: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и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групповую</a:t>
            </a:r>
            <a:r>
              <a:rPr sz="1600" b="1" spc="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работы</a:t>
            </a:r>
            <a:endParaRPr sz="1600">
              <a:latin typeface="Carlito"/>
              <a:cs typeface="Carlito"/>
            </a:endParaRPr>
          </a:p>
          <a:p>
            <a:pPr marL="378460" indent="-287655">
              <a:lnSpc>
                <a:spcPct val="100000"/>
              </a:lnSpc>
              <a:buFont typeface="Wingdings"/>
              <a:buChar char=""/>
              <a:tabLst>
                <a:tab pos="379095" algn="l"/>
              </a:tabLst>
            </a:pP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обеспечивать гибкий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режим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занятий </a:t>
            </a:r>
            <a:r>
              <a:rPr sz="1600" b="1" spc="-25" dirty="0">
                <a:solidFill>
                  <a:srgbClr val="001F5F"/>
                </a:solidFill>
                <a:latin typeface="Carlito"/>
                <a:cs typeface="Carlito"/>
              </a:rPr>
              <a:t>(продолжительность,</a:t>
            </a:r>
            <a:r>
              <a:rPr sz="1600" b="1" spc="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последовательность)</a:t>
            </a:r>
            <a:endParaRPr sz="1600">
              <a:latin typeface="Carlito"/>
              <a:cs typeface="Carlito"/>
            </a:endParaRPr>
          </a:p>
          <a:p>
            <a:pPr marL="422275" indent="-331470">
              <a:lnSpc>
                <a:spcPct val="100000"/>
              </a:lnSpc>
              <a:buFont typeface="Wingdings"/>
              <a:buChar char=""/>
              <a:tabLst>
                <a:tab pos="422275" algn="l"/>
                <a:tab pos="422909" algn="l"/>
              </a:tabLst>
            </a:pP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переменный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состав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обучающихся,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проектную </a:t>
            </a: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и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исследовательскую деятельность, экскурсии, </a:t>
            </a:r>
            <a:r>
              <a:rPr sz="1600" b="1" spc="-25" dirty="0">
                <a:solidFill>
                  <a:srgbClr val="001F5F"/>
                </a:solidFill>
                <a:latin typeface="Carlito"/>
                <a:cs typeface="Carlito"/>
              </a:rPr>
              <a:t>походы, </a:t>
            </a: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и</a:t>
            </a:r>
            <a:r>
              <a:rPr sz="1600" b="1" spc="15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пр.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719571" y="1606170"/>
            <a:ext cx="325120" cy="295910"/>
            <a:chOff x="5719571" y="1461516"/>
            <a:chExt cx="325120" cy="295910"/>
          </a:xfrm>
        </p:grpSpPr>
        <p:sp>
          <p:nvSpPr>
            <p:cNvPr id="12" name="object 12"/>
            <p:cNvSpPr/>
            <p:nvPr/>
          </p:nvSpPr>
          <p:spPr>
            <a:xfrm>
              <a:off x="5732525" y="1474470"/>
              <a:ext cx="299085" cy="269875"/>
            </a:xfrm>
            <a:custGeom>
              <a:avLst/>
              <a:gdLst/>
              <a:ahLst/>
              <a:cxnLst/>
              <a:rect l="l" t="t" r="r" b="b"/>
              <a:pathLst>
                <a:path w="299085" h="269875">
                  <a:moveTo>
                    <a:pt x="224027" y="0"/>
                  </a:moveTo>
                  <a:lnTo>
                    <a:pt x="74675" y="0"/>
                  </a:lnTo>
                  <a:lnTo>
                    <a:pt x="74675" y="134874"/>
                  </a:lnTo>
                  <a:lnTo>
                    <a:pt x="0" y="134874"/>
                  </a:lnTo>
                  <a:lnTo>
                    <a:pt x="149351" y="269747"/>
                  </a:lnTo>
                  <a:lnTo>
                    <a:pt x="298703" y="134874"/>
                  </a:lnTo>
                  <a:lnTo>
                    <a:pt x="224027" y="134874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32525" y="1474470"/>
              <a:ext cx="299085" cy="269875"/>
            </a:xfrm>
            <a:custGeom>
              <a:avLst/>
              <a:gdLst/>
              <a:ahLst/>
              <a:cxnLst/>
              <a:rect l="l" t="t" r="r" b="b"/>
              <a:pathLst>
                <a:path w="299085" h="269875">
                  <a:moveTo>
                    <a:pt x="0" y="134874"/>
                  </a:moveTo>
                  <a:lnTo>
                    <a:pt x="74675" y="134874"/>
                  </a:lnTo>
                  <a:lnTo>
                    <a:pt x="74675" y="0"/>
                  </a:lnTo>
                  <a:lnTo>
                    <a:pt x="224027" y="0"/>
                  </a:lnTo>
                  <a:lnTo>
                    <a:pt x="224027" y="134874"/>
                  </a:lnTo>
                  <a:lnTo>
                    <a:pt x="298703" y="134874"/>
                  </a:lnTo>
                  <a:lnTo>
                    <a:pt x="149351" y="269747"/>
                  </a:lnTo>
                  <a:lnTo>
                    <a:pt x="0" y="13487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751576" y="2252346"/>
            <a:ext cx="325120" cy="297180"/>
            <a:chOff x="5751576" y="2107692"/>
            <a:chExt cx="325120" cy="297180"/>
          </a:xfrm>
        </p:grpSpPr>
        <p:sp>
          <p:nvSpPr>
            <p:cNvPr id="15" name="object 15"/>
            <p:cNvSpPr/>
            <p:nvPr/>
          </p:nvSpPr>
          <p:spPr>
            <a:xfrm>
              <a:off x="5764530" y="2120646"/>
              <a:ext cx="299085" cy="271780"/>
            </a:xfrm>
            <a:custGeom>
              <a:avLst/>
              <a:gdLst/>
              <a:ahLst/>
              <a:cxnLst/>
              <a:rect l="l" t="t" r="r" b="b"/>
              <a:pathLst>
                <a:path w="299085" h="271780">
                  <a:moveTo>
                    <a:pt x="224028" y="0"/>
                  </a:moveTo>
                  <a:lnTo>
                    <a:pt x="74675" y="0"/>
                  </a:lnTo>
                  <a:lnTo>
                    <a:pt x="74675" y="135636"/>
                  </a:lnTo>
                  <a:lnTo>
                    <a:pt x="0" y="135636"/>
                  </a:lnTo>
                  <a:lnTo>
                    <a:pt x="149352" y="271271"/>
                  </a:lnTo>
                  <a:lnTo>
                    <a:pt x="298704" y="135636"/>
                  </a:lnTo>
                  <a:lnTo>
                    <a:pt x="224028" y="135636"/>
                  </a:lnTo>
                  <a:lnTo>
                    <a:pt x="2240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64530" y="2120646"/>
              <a:ext cx="299085" cy="271780"/>
            </a:xfrm>
            <a:custGeom>
              <a:avLst/>
              <a:gdLst/>
              <a:ahLst/>
              <a:cxnLst/>
              <a:rect l="l" t="t" r="r" b="b"/>
              <a:pathLst>
                <a:path w="299085" h="271780">
                  <a:moveTo>
                    <a:pt x="0" y="135636"/>
                  </a:moveTo>
                  <a:lnTo>
                    <a:pt x="74675" y="135636"/>
                  </a:lnTo>
                  <a:lnTo>
                    <a:pt x="74675" y="0"/>
                  </a:lnTo>
                  <a:lnTo>
                    <a:pt x="224028" y="0"/>
                  </a:lnTo>
                  <a:lnTo>
                    <a:pt x="224028" y="135636"/>
                  </a:lnTo>
                  <a:lnTo>
                    <a:pt x="298704" y="135636"/>
                  </a:lnTo>
                  <a:lnTo>
                    <a:pt x="149352" y="271271"/>
                  </a:lnTo>
                  <a:lnTo>
                    <a:pt x="0" y="13563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708903" y="3873882"/>
            <a:ext cx="325120" cy="297180"/>
            <a:chOff x="5708903" y="3729228"/>
            <a:chExt cx="325120" cy="297180"/>
          </a:xfrm>
        </p:grpSpPr>
        <p:sp>
          <p:nvSpPr>
            <p:cNvPr id="18" name="object 18"/>
            <p:cNvSpPr/>
            <p:nvPr/>
          </p:nvSpPr>
          <p:spPr>
            <a:xfrm>
              <a:off x="5721857" y="3742182"/>
              <a:ext cx="299085" cy="271780"/>
            </a:xfrm>
            <a:custGeom>
              <a:avLst/>
              <a:gdLst/>
              <a:ahLst/>
              <a:cxnLst/>
              <a:rect l="l" t="t" r="r" b="b"/>
              <a:pathLst>
                <a:path w="299085" h="271779">
                  <a:moveTo>
                    <a:pt x="224027" y="0"/>
                  </a:moveTo>
                  <a:lnTo>
                    <a:pt x="74675" y="0"/>
                  </a:lnTo>
                  <a:lnTo>
                    <a:pt x="74675" y="135636"/>
                  </a:lnTo>
                  <a:lnTo>
                    <a:pt x="0" y="135636"/>
                  </a:lnTo>
                  <a:lnTo>
                    <a:pt x="149351" y="271272"/>
                  </a:lnTo>
                  <a:lnTo>
                    <a:pt x="298703" y="135636"/>
                  </a:lnTo>
                  <a:lnTo>
                    <a:pt x="224027" y="135636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21857" y="3742182"/>
              <a:ext cx="299085" cy="271780"/>
            </a:xfrm>
            <a:custGeom>
              <a:avLst/>
              <a:gdLst/>
              <a:ahLst/>
              <a:cxnLst/>
              <a:rect l="l" t="t" r="r" b="b"/>
              <a:pathLst>
                <a:path w="299085" h="271779">
                  <a:moveTo>
                    <a:pt x="0" y="135636"/>
                  </a:moveTo>
                  <a:lnTo>
                    <a:pt x="74675" y="135636"/>
                  </a:lnTo>
                  <a:lnTo>
                    <a:pt x="74675" y="0"/>
                  </a:lnTo>
                  <a:lnTo>
                    <a:pt x="224027" y="0"/>
                  </a:lnTo>
                  <a:lnTo>
                    <a:pt x="224027" y="135636"/>
                  </a:lnTo>
                  <a:lnTo>
                    <a:pt x="298703" y="135636"/>
                  </a:lnTo>
                  <a:lnTo>
                    <a:pt x="149351" y="271272"/>
                  </a:lnTo>
                  <a:lnTo>
                    <a:pt x="0" y="13563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4811014" y="4436617"/>
          <a:ext cx="6623684" cy="20770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5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9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044">
                <a:tc gridSpan="3">
                  <a:txBody>
                    <a:bodyPr/>
                    <a:lstStyle/>
                    <a:p>
                      <a:pPr marL="3536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Внеурочная</a:t>
                      </a:r>
                      <a:r>
                        <a:rPr sz="1400" b="1" spc="-4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деятельность</a:t>
                      </a:r>
                      <a:r>
                        <a:rPr sz="1400" b="1" spc="-4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в</a:t>
                      </a:r>
                      <a:r>
                        <a:rPr sz="1400" b="1" spc="-3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Самарской</a:t>
                      </a:r>
                      <a:r>
                        <a:rPr sz="1400" b="1" spc="-5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области</a:t>
                      </a:r>
                      <a:r>
                        <a:rPr sz="1400" b="1" spc="-1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(кол-во часов</a:t>
                      </a:r>
                      <a:r>
                        <a:rPr sz="1200" b="1" spc="-2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к</a:t>
                      </a:r>
                      <a:r>
                        <a:rPr sz="1200" b="1" spc="-1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 финансированию):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Классы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rlito"/>
                          <a:cs typeface="Carlito"/>
                        </a:rPr>
                        <a:t>5-дневная уч.</a:t>
                      </a:r>
                      <a:r>
                        <a:rPr sz="1400" b="1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dirty="0">
                          <a:latin typeface="Carlito"/>
                          <a:cs typeface="Carlito"/>
                        </a:rPr>
                        <a:t>неделя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rlito"/>
                          <a:cs typeface="Carlito"/>
                        </a:rPr>
                        <a:t>6-дневная уч.</a:t>
                      </a:r>
                      <a:r>
                        <a:rPr sz="1400" b="1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dirty="0">
                          <a:latin typeface="Carlito"/>
                          <a:cs typeface="Carlito"/>
                        </a:rPr>
                        <a:t>неделя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dirty="0">
                          <a:latin typeface="Carlito"/>
                          <a:cs typeface="Carlito"/>
                        </a:rPr>
                        <a:t>1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5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9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Carlito"/>
                          <a:cs typeface="Carlito"/>
                        </a:rPr>
                        <a:t>2-4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8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5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Carlito"/>
                          <a:cs typeface="Carlito"/>
                        </a:rPr>
                        <a:t>5-9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9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6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latin typeface="Carlito"/>
                          <a:cs typeface="Carlito"/>
                        </a:rPr>
                        <a:t>10-11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6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3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530" y="88519"/>
            <a:ext cx="9077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Рекомендации </a:t>
            </a:r>
            <a:r>
              <a:rPr sz="2400" spc="-5" dirty="0"/>
              <a:t>для формирования плана внеурочной</a:t>
            </a:r>
            <a:r>
              <a:rPr sz="2400" spc="30" dirty="0"/>
              <a:t> </a:t>
            </a:r>
            <a:r>
              <a:rPr sz="2400" spc="-10" dirty="0"/>
              <a:t>деятельности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57962" y="838961"/>
            <a:ext cx="3429000" cy="838200"/>
          </a:xfrm>
          <a:prstGeom prst="rect">
            <a:avLst/>
          </a:prstGeom>
          <a:solidFill>
            <a:srgbClr val="DCE6F1"/>
          </a:solidFill>
          <a:ln w="25907">
            <a:solidFill>
              <a:srgbClr val="385D89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Times New Roman"/>
              <a:cs typeface="Times New Roman"/>
            </a:endParaRPr>
          </a:p>
          <a:p>
            <a:pPr marL="172085">
              <a:lnSpc>
                <a:spcPct val="100000"/>
              </a:lnSpc>
            </a:pPr>
            <a:r>
              <a:rPr sz="1800" dirty="0">
                <a:solidFill>
                  <a:srgbClr val="C00000"/>
                </a:solidFill>
                <a:latin typeface="Carlito"/>
                <a:cs typeface="Carlito"/>
              </a:rPr>
              <a:t>План </a:t>
            </a:r>
            <a:r>
              <a:rPr sz="1800" spc="-5" dirty="0">
                <a:solidFill>
                  <a:srgbClr val="C00000"/>
                </a:solidFill>
                <a:latin typeface="Carlito"/>
                <a:cs typeface="Carlito"/>
              </a:rPr>
              <a:t>внеурочной</a:t>
            </a:r>
            <a:r>
              <a:rPr sz="1800" spc="1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rlito"/>
                <a:cs typeface="Carlito"/>
              </a:rPr>
              <a:t>деятельности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10093" y="686562"/>
            <a:ext cx="4277995" cy="1219200"/>
          </a:xfrm>
          <a:prstGeom prst="rect">
            <a:avLst/>
          </a:prstGeom>
          <a:solidFill>
            <a:srgbClr val="DCE6F1"/>
          </a:solidFill>
          <a:ln w="25907">
            <a:solidFill>
              <a:srgbClr val="385D89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850">
              <a:latin typeface="Times New Roman"/>
              <a:cs typeface="Times New Roman"/>
            </a:endParaRPr>
          </a:p>
          <a:p>
            <a:pPr marL="281305" marR="274320" indent="635" algn="ctr">
              <a:lnSpc>
                <a:spcPct val="100000"/>
              </a:lnSpc>
            </a:pPr>
            <a:r>
              <a:rPr sz="1400" spc="-10" dirty="0">
                <a:solidFill>
                  <a:srgbClr val="C00000"/>
                </a:solidFill>
                <a:latin typeface="Carlito"/>
                <a:cs typeface="Carlito"/>
              </a:rPr>
              <a:t>Должен </a:t>
            </a:r>
            <a:r>
              <a:rPr sz="1400" dirty="0">
                <a:solidFill>
                  <a:srgbClr val="C00000"/>
                </a:solidFill>
                <a:latin typeface="Carlito"/>
                <a:cs typeface="Carlito"/>
              </a:rPr>
              <a:t>быть </a:t>
            </a:r>
            <a:r>
              <a:rPr sz="1400" spc="-5" dirty="0">
                <a:solidFill>
                  <a:srgbClr val="C00000"/>
                </a:solidFill>
                <a:latin typeface="Carlito"/>
                <a:cs typeface="Carlito"/>
              </a:rPr>
              <a:t>утвержден, </a:t>
            </a:r>
            <a:r>
              <a:rPr sz="1400" dirty="0">
                <a:solidFill>
                  <a:srgbClr val="C00000"/>
                </a:solidFill>
                <a:latin typeface="Carlito"/>
                <a:cs typeface="Carlito"/>
              </a:rPr>
              <a:t>включены </a:t>
            </a:r>
            <a:r>
              <a:rPr sz="1400" spc="-5" dirty="0">
                <a:solidFill>
                  <a:srgbClr val="C00000"/>
                </a:solidFill>
                <a:latin typeface="Carlito"/>
                <a:cs typeface="Carlito"/>
              </a:rPr>
              <a:t>занятия </a:t>
            </a:r>
            <a:r>
              <a:rPr sz="1400" dirty="0">
                <a:solidFill>
                  <a:srgbClr val="C00000"/>
                </a:solidFill>
                <a:latin typeface="Carlito"/>
                <a:cs typeface="Carlito"/>
              </a:rPr>
              <a:t>в  </a:t>
            </a:r>
            <a:r>
              <a:rPr sz="1400" spc="-5" dirty="0">
                <a:solidFill>
                  <a:srgbClr val="C00000"/>
                </a:solidFill>
                <a:latin typeface="Carlito"/>
                <a:cs typeface="Carlito"/>
              </a:rPr>
              <a:t>соответствии </a:t>
            </a:r>
            <a:r>
              <a:rPr sz="1400" dirty="0">
                <a:solidFill>
                  <a:srgbClr val="C00000"/>
                </a:solidFill>
                <a:latin typeface="Carlito"/>
                <a:cs typeface="Carlito"/>
              </a:rPr>
              <a:t>с </a:t>
            </a:r>
            <a:r>
              <a:rPr sz="1400" spc="-5" dirty="0">
                <a:solidFill>
                  <a:srgbClr val="C00000"/>
                </a:solidFill>
                <a:latin typeface="Carlito"/>
                <a:cs typeface="Carlito"/>
              </a:rPr>
              <a:t>федеральными </a:t>
            </a:r>
            <a:r>
              <a:rPr sz="1400" dirty="0">
                <a:solidFill>
                  <a:srgbClr val="C00000"/>
                </a:solidFill>
                <a:latin typeface="Carlito"/>
                <a:cs typeface="Carlito"/>
              </a:rPr>
              <a:t>и</a:t>
            </a:r>
            <a:r>
              <a:rPr sz="1400" spc="-6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400" dirty="0">
                <a:solidFill>
                  <a:srgbClr val="C00000"/>
                </a:solidFill>
                <a:latin typeface="Carlito"/>
                <a:cs typeface="Carlito"/>
              </a:rPr>
              <a:t>региональными  </a:t>
            </a:r>
            <a:r>
              <a:rPr sz="1400" spc="-5" dirty="0">
                <a:solidFill>
                  <a:srgbClr val="C00000"/>
                </a:solidFill>
                <a:latin typeface="Carlito"/>
                <a:cs typeface="Carlito"/>
              </a:rPr>
              <a:t>рекомендациями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962" y="1905761"/>
            <a:ext cx="3429000" cy="838200"/>
          </a:xfrm>
          <a:prstGeom prst="rect">
            <a:avLst/>
          </a:prstGeom>
          <a:solidFill>
            <a:srgbClr val="DCE6F1"/>
          </a:solidFill>
          <a:ln w="25907">
            <a:solidFill>
              <a:srgbClr val="385D89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1051560" marR="243204" indent="-802005">
              <a:lnSpc>
                <a:spcPct val="100000"/>
              </a:lnSpc>
              <a:spcBef>
                <a:spcPts val="1015"/>
              </a:spcBef>
            </a:pPr>
            <a:r>
              <a:rPr sz="1800" spc="-10" dirty="0">
                <a:solidFill>
                  <a:srgbClr val="C00000"/>
                </a:solidFill>
                <a:latin typeface="Carlito"/>
                <a:cs typeface="Carlito"/>
              </a:rPr>
              <a:t>Количество </a:t>
            </a:r>
            <a:r>
              <a:rPr sz="1800" spc="-5" dirty="0">
                <a:solidFill>
                  <a:srgbClr val="C00000"/>
                </a:solidFill>
                <a:latin typeface="Carlito"/>
                <a:cs typeface="Carlito"/>
              </a:rPr>
              <a:t>часов внеурочной  </a:t>
            </a:r>
            <a:r>
              <a:rPr sz="1800" spc="-10" dirty="0">
                <a:solidFill>
                  <a:srgbClr val="C00000"/>
                </a:solidFill>
                <a:latin typeface="Carlito"/>
                <a:cs typeface="Carlito"/>
              </a:rPr>
              <a:t>деятельности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102608" y="2540507"/>
            <a:ext cx="3150235" cy="178435"/>
            <a:chOff x="4102608" y="2540507"/>
            <a:chExt cx="3150235" cy="178435"/>
          </a:xfrm>
        </p:grpSpPr>
        <p:sp>
          <p:nvSpPr>
            <p:cNvPr id="7" name="object 7"/>
            <p:cNvSpPr/>
            <p:nvPr/>
          </p:nvSpPr>
          <p:spPr>
            <a:xfrm>
              <a:off x="4115562" y="2553461"/>
              <a:ext cx="3124200" cy="152400"/>
            </a:xfrm>
            <a:custGeom>
              <a:avLst/>
              <a:gdLst/>
              <a:ahLst/>
              <a:cxnLst/>
              <a:rect l="l" t="t" r="r" b="b"/>
              <a:pathLst>
                <a:path w="3124200" h="152400">
                  <a:moveTo>
                    <a:pt x="3047999" y="0"/>
                  </a:moveTo>
                  <a:lnTo>
                    <a:pt x="3047999" y="38100"/>
                  </a:lnTo>
                  <a:lnTo>
                    <a:pt x="0" y="38100"/>
                  </a:lnTo>
                  <a:lnTo>
                    <a:pt x="0" y="114300"/>
                  </a:lnTo>
                  <a:lnTo>
                    <a:pt x="3047999" y="114300"/>
                  </a:lnTo>
                  <a:lnTo>
                    <a:pt x="3047999" y="152400"/>
                  </a:lnTo>
                  <a:lnTo>
                    <a:pt x="3124199" y="76200"/>
                  </a:lnTo>
                  <a:lnTo>
                    <a:pt x="304799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15562" y="2553461"/>
              <a:ext cx="3124200" cy="152400"/>
            </a:xfrm>
            <a:custGeom>
              <a:avLst/>
              <a:gdLst/>
              <a:ahLst/>
              <a:cxnLst/>
              <a:rect l="l" t="t" r="r" b="b"/>
              <a:pathLst>
                <a:path w="3124200" h="152400">
                  <a:moveTo>
                    <a:pt x="0" y="38100"/>
                  </a:moveTo>
                  <a:lnTo>
                    <a:pt x="3047999" y="38100"/>
                  </a:lnTo>
                  <a:lnTo>
                    <a:pt x="3047999" y="0"/>
                  </a:lnTo>
                  <a:lnTo>
                    <a:pt x="3124199" y="76200"/>
                  </a:lnTo>
                  <a:lnTo>
                    <a:pt x="3047999" y="152400"/>
                  </a:lnTo>
                  <a:lnTo>
                    <a:pt x="3047999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576571" y="1351788"/>
            <a:ext cx="2295525" cy="1108075"/>
            <a:chOff x="4576571" y="1351788"/>
            <a:chExt cx="2295525" cy="1108075"/>
          </a:xfrm>
        </p:grpSpPr>
        <p:sp>
          <p:nvSpPr>
            <p:cNvPr id="10" name="object 10"/>
            <p:cNvSpPr/>
            <p:nvPr/>
          </p:nvSpPr>
          <p:spPr>
            <a:xfrm>
              <a:off x="4589525" y="1364742"/>
              <a:ext cx="2269490" cy="1082040"/>
            </a:xfrm>
            <a:custGeom>
              <a:avLst/>
              <a:gdLst/>
              <a:ahLst/>
              <a:cxnLst/>
              <a:rect l="l" t="t" r="r" b="b"/>
              <a:pathLst>
                <a:path w="2269490" h="1082039">
                  <a:moveTo>
                    <a:pt x="2088896" y="0"/>
                  </a:moveTo>
                  <a:lnTo>
                    <a:pt x="180339" y="0"/>
                  </a:lnTo>
                  <a:lnTo>
                    <a:pt x="132409" y="6444"/>
                  </a:lnTo>
                  <a:lnTo>
                    <a:pt x="89332" y="24628"/>
                  </a:lnTo>
                  <a:lnTo>
                    <a:pt x="52831" y="52832"/>
                  </a:lnTo>
                  <a:lnTo>
                    <a:pt x="24628" y="89332"/>
                  </a:lnTo>
                  <a:lnTo>
                    <a:pt x="6444" y="132409"/>
                  </a:lnTo>
                  <a:lnTo>
                    <a:pt x="0" y="180340"/>
                  </a:lnTo>
                  <a:lnTo>
                    <a:pt x="0" y="901700"/>
                  </a:lnTo>
                  <a:lnTo>
                    <a:pt x="6444" y="949630"/>
                  </a:lnTo>
                  <a:lnTo>
                    <a:pt x="24628" y="992707"/>
                  </a:lnTo>
                  <a:lnTo>
                    <a:pt x="52831" y="1029208"/>
                  </a:lnTo>
                  <a:lnTo>
                    <a:pt x="89332" y="1057411"/>
                  </a:lnTo>
                  <a:lnTo>
                    <a:pt x="132409" y="1075595"/>
                  </a:lnTo>
                  <a:lnTo>
                    <a:pt x="180339" y="1082040"/>
                  </a:lnTo>
                  <a:lnTo>
                    <a:pt x="2088896" y="1082040"/>
                  </a:lnTo>
                  <a:lnTo>
                    <a:pt x="2136826" y="1075595"/>
                  </a:lnTo>
                  <a:lnTo>
                    <a:pt x="2179903" y="1057411"/>
                  </a:lnTo>
                  <a:lnTo>
                    <a:pt x="2216404" y="1029208"/>
                  </a:lnTo>
                  <a:lnTo>
                    <a:pt x="2244607" y="992707"/>
                  </a:lnTo>
                  <a:lnTo>
                    <a:pt x="2262791" y="949630"/>
                  </a:lnTo>
                  <a:lnTo>
                    <a:pt x="2269235" y="901700"/>
                  </a:lnTo>
                  <a:lnTo>
                    <a:pt x="2269235" y="180340"/>
                  </a:lnTo>
                  <a:lnTo>
                    <a:pt x="2262791" y="132409"/>
                  </a:lnTo>
                  <a:lnTo>
                    <a:pt x="2244607" y="89332"/>
                  </a:lnTo>
                  <a:lnTo>
                    <a:pt x="2216404" y="52831"/>
                  </a:lnTo>
                  <a:lnTo>
                    <a:pt x="2179903" y="24628"/>
                  </a:lnTo>
                  <a:lnTo>
                    <a:pt x="2136826" y="6444"/>
                  </a:lnTo>
                  <a:lnTo>
                    <a:pt x="208889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89525" y="1364742"/>
              <a:ext cx="2269490" cy="1082040"/>
            </a:xfrm>
            <a:custGeom>
              <a:avLst/>
              <a:gdLst/>
              <a:ahLst/>
              <a:cxnLst/>
              <a:rect l="l" t="t" r="r" b="b"/>
              <a:pathLst>
                <a:path w="2269490" h="1082039">
                  <a:moveTo>
                    <a:pt x="0" y="180340"/>
                  </a:moveTo>
                  <a:lnTo>
                    <a:pt x="6444" y="132409"/>
                  </a:lnTo>
                  <a:lnTo>
                    <a:pt x="24628" y="89332"/>
                  </a:lnTo>
                  <a:lnTo>
                    <a:pt x="52831" y="52832"/>
                  </a:lnTo>
                  <a:lnTo>
                    <a:pt x="89332" y="24628"/>
                  </a:lnTo>
                  <a:lnTo>
                    <a:pt x="132409" y="6444"/>
                  </a:lnTo>
                  <a:lnTo>
                    <a:pt x="180339" y="0"/>
                  </a:lnTo>
                  <a:lnTo>
                    <a:pt x="2088896" y="0"/>
                  </a:lnTo>
                  <a:lnTo>
                    <a:pt x="2136826" y="6444"/>
                  </a:lnTo>
                  <a:lnTo>
                    <a:pt x="2179903" y="24628"/>
                  </a:lnTo>
                  <a:lnTo>
                    <a:pt x="2216404" y="52831"/>
                  </a:lnTo>
                  <a:lnTo>
                    <a:pt x="2244607" y="89332"/>
                  </a:lnTo>
                  <a:lnTo>
                    <a:pt x="2262791" y="132409"/>
                  </a:lnTo>
                  <a:lnTo>
                    <a:pt x="2269235" y="180340"/>
                  </a:lnTo>
                  <a:lnTo>
                    <a:pt x="2269235" y="901700"/>
                  </a:lnTo>
                  <a:lnTo>
                    <a:pt x="2262791" y="949630"/>
                  </a:lnTo>
                  <a:lnTo>
                    <a:pt x="2244607" y="992707"/>
                  </a:lnTo>
                  <a:lnTo>
                    <a:pt x="2216404" y="1029208"/>
                  </a:lnTo>
                  <a:lnTo>
                    <a:pt x="2179903" y="1057411"/>
                  </a:lnTo>
                  <a:lnTo>
                    <a:pt x="2136826" y="1075595"/>
                  </a:lnTo>
                  <a:lnTo>
                    <a:pt x="2088896" y="1082040"/>
                  </a:lnTo>
                  <a:lnTo>
                    <a:pt x="180339" y="1082040"/>
                  </a:lnTo>
                  <a:lnTo>
                    <a:pt x="132409" y="1075595"/>
                  </a:lnTo>
                  <a:lnTo>
                    <a:pt x="89332" y="1057411"/>
                  </a:lnTo>
                  <a:lnTo>
                    <a:pt x="52831" y="1029208"/>
                  </a:lnTo>
                  <a:lnTo>
                    <a:pt x="24628" y="992707"/>
                  </a:lnTo>
                  <a:lnTo>
                    <a:pt x="6444" y="949630"/>
                  </a:lnTo>
                  <a:lnTo>
                    <a:pt x="0" y="901700"/>
                  </a:lnTo>
                  <a:lnTo>
                    <a:pt x="0" y="18034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738242" y="1328673"/>
            <a:ext cx="19691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Не</a:t>
            </a:r>
            <a:r>
              <a:rPr sz="1800" b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rlito"/>
                <a:cs typeface="Carlito"/>
              </a:rPr>
              <a:t>менее</a:t>
            </a:r>
            <a:endParaRPr sz="1800">
              <a:latin typeface="Carlito"/>
              <a:cs typeface="Carlito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10</a:t>
            </a:r>
            <a:r>
              <a:rPr sz="18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rlito"/>
                <a:cs typeface="Carlito"/>
              </a:rPr>
              <a:t>кружков/секций  </a:t>
            </a:r>
            <a:r>
              <a:rPr sz="1800" b="1" spc="-5" dirty="0">
                <a:solidFill>
                  <a:srgbClr val="FFFFFF"/>
                </a:solidFill>
                <a:latin typeface="Carlito"/>
                <a:cs typeface="Carlito"/>
              </a:rPr>
              <a:t>на </a:t>
            </a: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выбор </a:t>
            </a:r>
            <a:r>
              <a:rPr sz="1800" b="1" spc="-10" dirty="0">
                <a:solidFill>
                  <a:srgbClr val="FFFFFF"/>
                </a:solidFill>
                <a:latin typeface="Carlito"/>
                <a:cs typeface="Carlito"/>
              </a:rPr>
              <a:t>каждому  учащемуся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10093" y="2058161"/>
            <a:ext cx="4277995" cy="990600"/>
          </a:xfrm>
          <a:prstGeom prst="rect">
            <a:avLst/>
          </a:prstGeom>
          <a:solidFill>
            <a:srgbClr val="DCE6F1"/>
          </a:solidFill>
          <a:ln w="25907">
            <a:solidFill>
              <a:srgbClr val="385D89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193040" marR="185420" algn="ctr">
              <a:lnSpc>
                <a:spcPct val="100000"/>
              </a:lnSpc>
            </a:pPr>
            <a:r>
              <a:rPr sz="1400" spc="-5" dirty="0">
                <a:solidFill>
                  <a:srgbClr val="C00000"/>
                </a:solidFill>
                <a:latin typeface="Carlito"/>
                <a:cs typeface="Carlito"/>
              </a:rPr>
              <a:t>Добавить </a:t>
            </a:r>
            <a:r>
              <a:rPr sz="1400" dirty="0">
                <a:solidFill>
                  <a:srgbClr val="C00000"/>
                </a:solidFill>
                <a:latin typeface="Carlito"/>
                <a:cs typeface="Carlito"/>
              </a:rPr>
              <a:t>в план </a:t>
            </a:r>
            <a:r>
              <a:rPr sz="1400" spc="-5" dirty="0">
                <a:solidFill>
                  <a:srgbClr val="C00000"/>
                </a:solidFill>
                <a:latin typeface="Carlito"/>
                <a:cs typeface="Carlito"/>
              </a:rPr>
              <a:t>внеурочной </a:t>
            </a:r>
            <a:r>
              <a:rPr sz="1400" spc="-10" dirty="0">
                <a:solidFill>
                  <a:srgbClr val="C00000"/>
                </a:solidFill>
                <a:latin typeface="Carlito"/>
                <a:cs typeface="Carlito"/>
              </a:rPr>
              <a:t>деятельности </a:t>
            </a:r>
            <a:r>
              <a:rPr sz="1400" spc="-5" dirty="0">
                <a:solidFill>
                  <a:srgbClr val="C00000"/>
                </a:solidFill>
                <a:latin typeface="Carlito"/>
                <a:cs typeface="Carlito"/>
              </a:rPr>
              <a:t>занятия  для разновозрастных </a:t>
            </a:r>
            <a:r>
              <a:rPr sz="1400" dirty="0">
                <a:solidFill>
                  <a:srgbClr val="C00000"/>
                </a:solidFill>
                <a:latin typeface="Carlito"/>
                <a:cs typeface="Carlito"/>
              </a:rPr>
              <a:t>и/или </a:t>
            </a:r>
            <a:r>
              <a:rPr sz="1400" spc="-5" dirty="0">
                <a:solidFill>
                  <a:srgbClr val="C00000"/>
                </a:solidFill>
                <a:latin typeface="Carlito"/>
                <a:cs typeface="Carlito"/>
              </a:rPr>
              <a:t>объединенных групп  обучающихся</a:t>
            </a:r>
            <a:endParaRPr sz="1400">
              <a:latin typeface="Carlito"/>
              <a:cs typeface="Carlito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7081011" y="3164332"/>
          <a:ext cx="4801233" cy="35169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5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5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9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Направления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ВД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Курсы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1А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2А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19"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К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финансированию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на один</a:t>
                      </a:r>
                      <a:r>
                        <a:rPr sz="1200" b="1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класс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988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5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36131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8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Курс</a:t>
                      </a:r>
                      <a:r>
                        <a:rPr sz="1200" b="1" spc="-1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Курс</a:t>
                      </a:r>
                      <a:r>
                        <a:rPr sz="1200" b="1" spc="-1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30988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361315" algn="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Курс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Курс</a:t>
                      </a:r>
                      <a:r>
                        <a:rPr sz="1200" b="1" spc="-8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4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Курс</a:t>
                      </a:r>
                      <a:r>
                        <a:rPr sz="1200" b="1" spc="-1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5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Курс</a:t>
                      </a:r>
                      <a:r>
                        <a:rPr sz="1200" b="1" spc="-1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6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30988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Курс</a:t>
                      </a:r>
                      <a:r>
                        <a:rPr sz="1200" b="1" spc="-1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7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Курс</a:t>
                      </a:r>
                      <a:r>
                        <a:rPr sz="1200" b="1" spc="-1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8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30988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361315" algn="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Курс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9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Курс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10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30988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531">
                <a:tc gridSpan="2"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Ито</a:t>
                      </a:r>
                      <a:r>
                        <a:rPr sz="1200" b="1" spc="-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г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о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13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4908803" y="536448"/>
            <a:ext cx="1536191" cy="769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513486" y="3164332"/>
          <a:ext cx="5576570" cy="3740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6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i="1" dirty="0">
                          <a:latin typeface="Carlito"/>
                          <a:cs typeface="Carlito"/>
                        </a:rPr>
                        <a:t>№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i="1" dirty="0">
                          <a:latin typeface="Carlito"/>
                          <a:cs typeface="Carlito"/>
                        </a:rPr>
                        <a:t>Направление </a:t>
                      </a:r>
                      <a:r>
                        <a:rPr sz="1400" b="1" i="1" spc="-5" dirty="0">
                          <a:latin typeface="Carlito"/>
                          <a:cs typeface="Carlito"/>
                        </a:rPr>
                        <a:t>внеурочной деятельности </a:t>
                      </a:r>
                      <a:r>
                        <a:rPr sz="1400" b="1" i="1" dirty="0">
                          <a:latin typeface="Carlito"/>
                          <a:cs typeface="Carlito"/>
                        </a:rPr>
                        <a:t>(по</a:t>
                      </a:r>
                      <a:r>
                        <a:rPr sz="1400" b="1" i="1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i="1" dirty="0">
                          <a:latin typeface="Carlito"/>
                          <a:cs typeface="Carlito"/>
                        </a:rPr>
                        <a:t>ФОПам)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0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ВД по учебным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предметам образовательной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программы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9931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ВД по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формированию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функциональной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грамотности;  проектная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и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исследовательская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деятельность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5168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ВД, направленная на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развитие личности, профориентацию,  предпрофильную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подготовку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4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ВД по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реализации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комплекса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воспитательных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мероприятий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20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ВД по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организации деятельности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ученических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 сообществ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1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6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Классные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часы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1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7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ВД по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организации педагогической</a:t>
                      </a:r>
                      <a:r>
                        <a:rPr sz="14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поддержки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6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8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0560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ВД по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обеспечению безопасности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жизни и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здоровья  обучающихся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304800"/>
            <a:ext cx="10140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/>
              <a:t>Содержательное </a:t>
            </a:r>
            <a:r>
              <a:rPr sz="2400" spc="-5" dirty="0"/>
              <a:t>наполнение внеурочной</a:t>
            </a:r>
            <a:r>
              <a:rPr sz="2400" spc="50" dirty="0"/>
              <a:t> </a:t>
            </a:r>
            <a:r>
              <a:rPr sz="2400" spc="-10" dirty="0"/>
              <a:t>деятельности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801623" y="794004"/>
            <a:ext cx="10822305" cy="585470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33655" rIns="0" bIns="0" rtlCol="0">
            <a:spAutoFit/>
          </a:bodyPr>
          <a:lstStyle/>
          <a:p>
            <a:pPr marL="1610360" marR="1329690" indent="-664845">
              <a:lnSpc>
                <a:spcPct val="100000"/>
              </a:lnSpc>
              <a:spcBef>
                <a:spcPts val="265"/>
              </a:spcBef>
            </a:pP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Обязательное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условие организации внеурочной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деятельности </a:t>
            </a: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–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воспитательная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направленность,  соотнесенность </a:t>
            </a: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с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рабочей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программой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воспитания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образовательной</a:t>
            </a:r>
            <a:r>
              <a:rPr sz="1600" b="1" spc="4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организации</a:t>
            </a:r>
            <a:endParaRPr sz="1600">
              <a:latin typeface="Carlito"/>
              <a:cs typeface="Carlito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344219"/>
              </p:ext>
            </p:extLst>
          </p:nvPr>
        </p:nvGraphicFramePr>
        <p:xfrm>
          <a:off x="152400" y="1501521"/>
          <a:ext cx="11464886" cy="47802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2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2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330">
                <a:tc>
                  <a:txBody>
                    <a:bodyPr/>
                    <a:lstStyle/>
                    <a:p>
                      <a:pPr marL="102870" algn="ctr">
                        <a:lnSpc>
                          <a:spcPts val="1835"/>
                        </a:lnSpc>
                      </a:pPr>
                      <a:r>
                        <a:rPr sz="1600" b="1" spc="-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Модель плана внеурочной</a:t>
                      </a:r>
                      <a:endParaRPr sz="1600">
                        <a:latin typeface="Carlito"/>
                        <a:cs typeface="Carlito"/>
                      </a:endParaRPr>
                    </a:p>
                    <a:p>
                      <a:pPr marL="102235" algn="ctr">
                        <a:lnSpc>
                          <a:spcPts val="1914"/>
                        </a:lnSpc>
                      </a:pPr>
                      <a:r>
                        <a:rPr sz="1600" b="1" spc="-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деятельности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289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600" b="1" spc="-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Содержательное</a:t>
                      </a:r>
                      <a:r>
                        <a:rPr sz="1600" b="1" spc="1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наполнение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1811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2000" b="1" spc="-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Преобладание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182880" marR="367665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учебно-познавательной  деятельности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68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195" indent="-285750">
                        <a:lnSpc>
                          <a:spcPts val="1605"/>
                        </a:lnSpc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400" spc="-15" dirty="0">
                          <a:latin typeface="Carlito"/>
                          <a:cs typeface="Carlito"/>
                        </a:rPr>
                        <a:t>занятия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по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углубленному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изучению 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отдельных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учебных</a:t>
                      </a:r>
                      <a:r>
                        <a:rPr sz="14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предметов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290195" indent="-28575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400" spc="-15" dirty="0">
                          <a:latin typeface="Carlito"/>
                          <a:cs typeface="Carlito"/>
                        </a:rPr>
                        <a:t>занятия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по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формированию функциональной грамотности;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290195" marR="833119" indent="-285115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400" spc="-15" dirty="0">
                          <a:latin typeface="Carlito"/>
                          <a:cs typeface="Carlito"/>
                        </a:rPr>
                        <a:t>занятия обучающихся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с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педагогами,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сопровождающими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проектно-исследовательскую  деятельность;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290195" indent="-28575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400" spc="-15" dirty="0">
                          <a:latin typeface="Carlito"/>
                          <a:cs typeface="Carlito"/>
                        </a:rPr>
                        <a:t>профориентационные занятия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обучающихся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1811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000" b="1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Преобладание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педагогической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поддержки</a:t>
                      </a:r>
                      <a:r>
                        <a:rPr sz="2000" b="1" spc="-60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обучающихся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195" indent="-285750">
                        <a:lnSpc>
                          <a:spcPts val="1605"/>
                        </a:lnSpc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400" spc="-20" dirty="0">
                          <a:latin typeface="Carlito"/>
                          <a:cs typeface="Carlito"/>
                        </a:rPr>
                        <a:t>дополнительные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занятия обучающихся, испытывающих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затруднения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в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освоении</a:t>
                      </a:r>
                      <a:r>
                        <a:rPr sz="1400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учебной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290195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Carlito"/>
                          <a:cs typeface="Carlito"/>
                        </a:rPr>
                        <a:t>программы;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290195" indent="-28575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400" spc="-20" dirty="0">
                          <a:latin typeface="Carlito"/>
                          <a:cs typeface="Carlito"/>
                        </a:rPr>
                        <a:t>дополнительные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занятия обучающихся, испытывающих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трудности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в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освоении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языков</a:t>
                      </a:r>
                      <a:r>
                        <a:rPr sz="1400" spc="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обучения;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290195" indent="-28575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400" spc="-15" dirty="0">
                          <a:latin typeface="Carlito"/>
                          <a:cs typeface="Carlito"/>
                        </a:rPr>
                        <a:t>специальные занятия обучающихся, испытывающих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затруднения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в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социальной</a:t>
                      </a:r>
                      <a:r>
                        <a:rPr sz="1400" spc="1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коммуникации;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290195" indent="-28575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400" spc="-15" dirty="0">
                          <a:latin typeface="Carlito"/>
                          <a:cs typeface="Carlito"/>
                        </a:rPr>
                        <a:t>специальные занятия обучающихся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с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ограниченными возможностями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здоровья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5701">
                <a:tc>
                  <a:txBody>
                    <a:bodyPr/>
                    <a:lstStyle/>
                    <a:p>
                      <a:pPr marL="182880">
                        <a:lnSpc>
                          <a:spcPts val="2295"/>
                        </a:lnSpc>
                      </a:pPr>
                      <a:r>
                        <a:rPr sz="2000" b="1" spc="-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Преобладание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деятельности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182880" marR="39624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ученических</a:t>
                      </a:r>
                      <a:r>
                        <a:rPr sz="2000" b="1" spc="-90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сообществ  и </a:t>
                      </a:r>
                      <a:r>
                        <a:rPr sz="2000" b="1" spc="-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воспитательных 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мероприятий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195" marR="288925" indent="-285115">
                        <a:lnSpc>
                          <a:spcPct val="100000"/>
                        </a:lnSpc>
                        <a:spcBef>
                          <a:spcPts val="890"/>
                        </a:spcBef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400" spc="-15" dirty="0">
                          <a:latin typeface="Carlito"/>
                          <a:cs typeface="Carlito"/>
                        </a:rPr>
                        <a:t>занятия обучающихся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с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педагогами,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сопровождающими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деятельность детских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общественных  объединений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и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органов ученического</a:t>
                      </a:r>
                      <a:r>
                        <a:rPr sz="14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самоуправления;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  <a:p>
                      <a:pPr marL="290195" indent="-28575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400" spc="-15" dirty="0">
                          <a:latin typeface="Carlito"/>
                          <a:cs typeface="Carlito"/>
                        </a:rPr>
                        <a:t>занятия обучающихся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в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рамках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циклов специально организованных внеурочных</a:t>
                      </a:r>
                      <a:r>
                        <a:rPr sz="1400" spc="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занятий,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  <a:p>
                      <a:pPr marL="290195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Carlito"/>
                          <a:cs typeface="Carlito"/>
                        </a:rPr>
                        <a:t>посвященных актуальным социальным, нравственным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проблемам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современного</a:t>
                      </a:r>
                      <a:r>
                        <a:rPr sz="1400" spc="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мира;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  <a:p>
                      <a:pPr marL="290195" marR="937260" indent="-285115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28295" algn="l"/>
                          <a:tab pos="328930" algn="l"/>
                        </a:tabLst>
                      </a:pPr>
                      <a:r>
                        <a:rPr dirty="0"/>
                        <a:t>	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занятия обучающихся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в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социально ориентированных объединениях: экологических,  волонтерских, 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трудовых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и 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т.п.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6757" y="17780"/>
            <a:ext cx="105175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3399"/>
                </a:solidFill>
                <a:latin typeface="Carlito"/>
                <a:cs typeface="Carlito"/>
              </a:rPr>
              <a:t>Направления внеурочной </a:t>
            </a:r>
            <a:r>
              <a:rPr sz="1800" b="1" spc="-5" dirty="0">
                <a:solidFill>
                  <a:srgbClr val="003399"/>
                </a:solidFill>
                <a:latin typeface="Carlito"/>
                <a:cs typeface="Carlito"/>
              </a:rPr>
              <a:t>деятельности, </a:t>
            </a:r>
            <a:r>
              <a:rPr sz="1800" b="1" spc="-10" dirty="0">
                <a:solidFill>
                  <a:srgbClr val="003399"/>
                </a:solidFill>
                <a:latin typeface="Carlito"/>
                <a:cs typeface="Carlito"/>
              </a:rPr>
              <a:t>рекомендуемые </a:t>
            </a:r>
            <a:r>
              <a:rPr sz="1800" b="1" dirty="0">
                <a:solidFill>
                  <a:srgbClr val="003399"/>
                </a:solidFill>
                <a:latin typeface="Carlito"/>
                <a:cs typeface="Carlito"/>
              </a:rPr>
              <a:t>к включению в </a:t>
            </a:r>
            <a:r>
              <a:rPr sz="1800" b="1" spc="-5" dirty="0">
                <a:solidFill>
                  <a:srgbClr val="003399"/>
                </a:solidFill>
                <a:latin typeface="Carlito"/>
                <a:cs typeface="Carlito"/>
              </a:rPr>
              <a:t>план внеурочной</a:t>
            </a:r>
            <a:r>
              <a:rPr sz="1800" b="1" spc="-5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003399"/>
                </a:solidFill>
                <a:latin typeface="Carlito"/>
                <a:cs typeface="Carlito"/>
              </a:rPr>
              <a:t>деятельности</a:t>
            </a:r>
            <a:endParaRPr sz="1800">
              <a:latin typeface="Carlito"/>
              <a:cs typeface="Carlito"/>
            </a:endParaRPr>
          </a:p>
          <a:p>
            <a:pPr marR="12065" algn="ctr">
              <a:lnSpc>
                <a:spcPct val="100000"/>
              </a:lnSpc>
            </a:pPr>
            <a:r>
              <a:rPr sz="1800" b="1" spc="-5" dirty="0">
                <a:solidFill>
                  <a:srgbClr val="003399"/>
                </a:solidFill>
                <a:latin typeface="Carlito"/>
                <a:cs typeface="Carlito"/>
              </a:rPr>
              <a:t>образовательной</a:t>
            </a:r>
            <a:r>
              <a:rPr sz="1800" b="1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003399"/>
                </a:solidFill>
                <a:latin typeface="Carlito"/>
                <a:cs typeface="Carlito"/>
              </a:rPr>
              <a:t>организации</a:t>
            </a:r>
            <a:endParaRPr sz="180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571633"/>
              </p:ext>
            </p:extLst>
          </p:nvPr>
        </p:nvGraphicFramePr>
        <p:xfrm>
          <a:off x="107171" y="629412"/>
          <a:ext cx="11965305" cy="68543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66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055">
                <a:tc>
                  <a:txBody>
                    <a:bodyPr/>
                    <a:lstStyle/>
                    <a:p>
                      <a:pPr marL="262255" algn="ctr">
                        <a:lnSpc>
                          <a:spcPts val="1639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Направления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внеурочной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263525" algn="ctr">
                        <a:lnSpc>
                          <a:spcPts val="1670"/>
                        </a:lnSpc>
                        <a:spcBef>
                          <a:spcPts val="1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деятельности с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учетом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региональных</a:t>
                      </a:r>
                      <a:r>
                        <a:rPr sz="1400" b="1" spc="-1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подходов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0162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Основная цель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занятий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491">
                <a:tc gridSpan="2">
                  <a:txBody>
                    <a:bodyPr/>
                    <a:lstStyle/>
                    <a:p>
                      <a:pPr marR="64135" algn="ctr">
                        <a:lnSpc>
                          <a:spcPts val="1835"/>
                        </a:lnSpc>
                      </a:pPr>
                      <a:r>
                        <a:rPr sz="1600" spc="-1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Часть, </a:t>
                      </a:r>
                      <a:r>
                        <a:rPr sz="1600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рекомендуемая </a:t>
                      </a:r>
                      <a:r>
                        <a:rPr sz="1600" b="1" spc="-1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для всех</a:t>
                      </a:r>
                      <a:r>
                        <a:rPr sz="1600" b="1" spc="5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обучающихся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290">
                <a:tc>
                  <a:txBody>
                    <a:bodyPr/>
                    <a:lstStyle/>
                    <a:p>
                      <a:pPr marL="259715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«Разговоры о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важном</a:t>
                      </a:r>
                      <a:r>
                        <a:rPr sz="1600" b="1" i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»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385"/>
                        </a:lnSpc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развитие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ценностного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отношения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обучающихся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к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своей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Родине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–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России, населяющим </a:t>
                      </a:r>
                      <a:r>
                        <a:rPr sz="12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ее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людям,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ее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111760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уникальной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истории, богатой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природе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великой</a:t>
                      </a:r>
                      <a:r>
                        <a:rPr sz="1200" spc="3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культуре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970">
                <a:tc gridSpan="2"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spc="-1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Часть, </a:t>
                      </a:r>
                      <a:r>
                        <a:rPr sz="1600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рекомендуемая </a:t>
                      </a:r>
                      <a:r>
                        <a:rPr sz="1600" spc="-1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для </a:t>
                      </a:r>
                      <a:r>
                        <a:rPr sz="1600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обучающихся 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5-9</a:t>
                      </a:r>
                      <a:r>
                        <a:rPr sz="1600" b="1" spc="9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классов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318">
                <a:tc>
                  <a:txBody>
                    <a:bodyPr/>
                    <a:lstStyle/>
                    <a:p>
                      <a:pPr marL="259079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Формирование функциональной грамотности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3257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развитие способности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обучающихся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применять приобретённые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знания,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умения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навыки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для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решения  задач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в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различных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сферах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3170">
                <a:tc>
                  <a:txBody>
                    <a:bodyPr/>
                    <a:lstStyle/>
                    <a:p>
                      <a:pPr marL="261620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«Информационная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безопасность»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  <a:p>
                      <a:pPr marL="26035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(7/8/9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классы)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390"/>
                        </a:lnSpc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профилактика негативных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тенденций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в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информационной 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культуре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учащихся,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повышения</a:t>
                      </a:r>
                      <a:r>
                        <a:rPr sz="1200" spc="13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защищенности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111760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детей от информационных рисков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</a:t>
                      </a:r>
                      <a:r>
                        <a:rPr sz="1200" spc="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угроз,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111760" marR="541020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формирование навыков своевременного распознавания онлайн-рисков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(технического, контентного,  коммуникационного, потребительского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характера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риска</a:t>
                      </a:r>
                      <a:r>
                        <a:rPr sz="1200" spc="6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интернет-зависимости)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490">
                <a:tc gridSpan="2">
                  <a:txBody>
                    <a:bodyPr/>
                    <a:lstStyle/>
                    <a:p>
                      <a:pPr marL="33655" algn="ctr">
                        <a:lnSpc>
                          <a:spcPts val="1835"/>
                        </a:lnSpc>
                      </a:pPr>
                      <a:r>
                        <a:rPr sz="1600" spc="-1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Часть, </a:t>
                      </a:r>
                      <a:r>
                        <a:rPr sz="1600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рекомендуемая </a:t>
                      </a:r>
                      <a:r>
                        <a:rPr sz="1600" spc="-1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для </a:t>
                      </a:r>
                      <a:r>
                        <a:rPr sz="1600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обучающихся </a:t>
                      </a:r>
                      <a:r>
                        <a:rPr sz="1600" b="1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10-11</a:t>
                      </a:r>
                      <a:r>
                        <a:rPr sz="1600" b="1" spc="10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классов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411">
                <a:tc>
                  <a:txBody>
                    <a:bodyPr/>
                    <a:lstStyle/>
                    <a:p>
                      <a:pPr marL="26035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«Нравственные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основы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семейной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жизни»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390"/>
                        </a:lnSpc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формирование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у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обучающихся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ответственного отношения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к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созданию семьи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на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основе</a:t>
                      </a:r>
                      <a:r>
                        <a:rPr sz="1200" spc="1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осознанного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111760">
                        <a:lnSpc>
                          <a:spcPts val="1400"/>
                        </a:lnSpc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принятия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ими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традиционных семейных</a:t>
                      </a:r>
                      <a:r>
                        <a:rPr sz="1200" spc="3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ценностей.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4364">
                <a:tc>
                  <a:txBody>
                    <a:bodyPr/>
                    <a:lstStyle/>
                    <a:p>
                      <a:pPr marL="25844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«Жизнь ученических</a:t>
                      </a:r>
                      <a:r>
                        <a:rPr sz="1600" b="1" spc="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сообществ»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формирование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коммуникативной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компетенции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</a:t>
                      </a:r>
                      <a:r>
                        <a:rPr sz="1200" spc="4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развитие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111760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позитивных социально-ценностных установок, обеспечивающих учащимся</a:t>
                      </a:r>
                      <a:r>
                        <a:rPr sz="1200" spc="13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умение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111760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учиться, способность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к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саморазвитию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</a:t>
                      </a:r>
                      <a:r>
                        <a:rPr sz="1200" spc="4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самосовершенствованию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971">
                <a:tc gridSpan="2">
                  <a:txBody>
                    <a:bodyPr/>
                    <a:lstStyle/>
                    <a:p>
                      <a:pPr marL="33655" algn="ctr">
                        <a:lnSpc>
                          <a:spcPts val="2065"/>
                        </a:lnSpc>
                      </a:pPr>
                      <a:r>
                        <a:rPr sz="1800" b="1" spc="-1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Вариативная часть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7413">
                <a:tc>
                  <a:txBody>
                    <a:bodyPr/>
                    <a:lstStyle/>
                    <a:p>
                      <a:pPr marL="461645">
                        <a:lnSpc>
                          <a:spcPts val="1825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ВД, направленная на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усиление содержания</a:t>
                      </a:r>
                      <a:r>
                        <a:rPr sz="1600" b="1" spc="4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профиля</a:t>
                      </a:r>
                      <a:endParaRPr sz="1600">
                        <a:latin typeface="Carlito"/>
                        <a:cs typeface="Carlito"/>
                      </a:endParaRPr>
                    </a:p>
                    <a:p>
                      <a:pPr marL="198120">
                        <a:lnSpc>
                          <a:spcPts val="1914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обучения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, углубленного изучения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предметов;</a:t>
                      </a:r>
                      <a:r>
                        <a:rPr sz="1200" spc="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профориентацию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11760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интеллектуальное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 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общекультурное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развитие</a:t>
                      </a:r>
                      <a:r>
                        <a:rPr sz="1200" spc="4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обучающихся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4517">
                <a:tc>
                  <a:txBody>
                    <a:bodyPr/>
                    <a:lstStyle/>
                    <a:p>
                      <a:pPr marL="260985" algn="ctr">
                        <a:lnSpc>
                          <a:spcPts val="1814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ВД, направленная на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творческое и</a:t>
                      </a:r>
                      <a:r>
                        <a:rPr sz="1600" b="1" spc="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физическое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  <a:p>
                      <a:pPr marR="67310" algn="ctr">
                        <a:lnSpc>
                          <a:spcPts val="19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развитие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обучающихся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790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удовлетворение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интересов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потребностей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обучающихся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в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творческом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физическом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развитии,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помощь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в 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самореализации, раскрытии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развитии способностей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</a:t>
                      </a:r>
                      <a:r>
                        <a:rPr sz="1200" spc="5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талантов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50303">
                <a:tc>
                  <a:txBody>
                    <a:bodyPr/>
                    <a:lstStyle/>
                    <a:p>
                      <a:pPr marL="1788160" marR="643890" indent="-876935">
                        <a:lnSpc>
                          <a:spcPts val="1910"/>
                        </a:lnSpc>
                        <a:spcBef>
                          <a:spcPts val="229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Деятельность детских общественных  объединений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233045">
                        <a:lnSpc>
                          <a:spcPts val="1440"/>
                        </a:lnSpc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развитие важных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для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жизни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подрастающего человека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социальных умений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–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заботиться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о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других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 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организовывать свою собственную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деятельность,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лидировать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подчиняться,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брать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на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себя инициативу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 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нести ответственность, отстаивать свою точку зрения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принимать другие точки</a:t>
                      </a:r>
                      <a:r>
                        <a:rPr sz="1200" spc="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зрения.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" y="550163"/>
            <a:ext cx="5034280" cy="5581015"/>
            <a:chOff x="7620" y="550163"/>
            <a:chExt cx="5034280" cy="5581015"/>
          </a:xfrm>
        </p:grpSpPr>
        <p:sp>
          <p:nvSpPr>
            <p:cNvPr id="3" name="object 3"/>
            <p:cNvSpPr/>
            <p:nvPr/>
          </p:nvSpPr>
          <p:spPr>
            <a:xfrm>
              <a:off x="7620" y="1095485"/>
              <a:ext cx="4512563" cy="40485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1227" y="550163"/>
              <a:ext cx="909955" cy="871855"/>
            </a:xfrm>
            <a:custGeom>
              <a:avLst/>
              <a:gdLst/>
              <a:ahLst/>
              <a:cxnLst/>
              <a:rect l="l" t="t" r="r" b="b"/>
              <a:pathLst>
                <a:path w="909955" h="871855">
                  <a:moveTo>
                    <a:pt x="764413" y="0"/>
                  </a:moveTo>
                  <a:lnTo>
                    <a:pt x="145262" y="0"/>
                  </a:lnTo>
                  <a:lnTo>
                    <a:pt x="99352" y="7365"/>
                  </a:lnTo>
                  <a:lnTo>
                    <a:pt x="59474" y="28066"/>
                  </a:lnTo>
                  <a:lnTo>
                    <a:pt x="28028" y="59436"/>
                  </a:lnTo>
                  <a:lnTo>
                    <a:pt x="7404" y="99313"/>
                  </a:lnTo>
                  <a:lnTo>
                    <a:pt x="0" y="145287"/>
                  </a:lnTo>
                  <a:lnTo>
                    <a:pt x="0" y="726313"/>
                  </a:lnTo>
                  <a:lnTo>
                    <a:pt x="7404" y="772287"/>
                  </a:lnTo>
                  <a:lnTo>
                    <a:pt x="28028" y="812164"/>
                  </a:lnTo>
                  <a:lnTo>
                    <a:pt x="59474" y="843534"/>
                  </a:lnTo>
                  <a:lnTo>
                    <a:pt x="99352" y="864235"/>
                  </a:lnTo>
                  <a:lnTo>
                    <a:pt x="145262" y="871601"/>
                  </a:lnTo>
                  <a:lnTo>
                    <a:pt x="764413" y="871601"/>
                  </a:lnTo>
                  <a:lnTo>
                    <a:pt x="810387" y="864235"/>
                  </a:lnTo>
                  <a:lnTo>
                    <a:pt x="850265" y="843534"/>
                  </a:lnTo>
                  <a:lnTo>
                    <a:pt x="881634" y="812164"/>
                  </a:lnTo>
                  <a:lnTo>
                    <a:pt x="902335" y="772287"/>
                  </a:lnTo>
                  <a:lnTo>
                    <a:pt x="909701" y="726313"/>
                  </a:lnTo>
                  <a:lnTo>
                    <a:pt x="909701" y="145287"/>
                  </a:lnTo>
                  <a:lnTo>
                    <a:pt x="902335" y="99313"/>
                  </a:lnTo>
                  <a:lnTo>
                    <a:pt x="881634" y="59436"/>
                  </a:lnTo>
                  <a:lnTo>
                    <a:pt x="850265" y="28066"/>
                  </a:lnTo>
                  <a:lnTo>
                    <a:pt x="810387" y="7365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6C21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08304" y="719327"/>
              <a:ext cx="580644" cy="5074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00271" y="4774692"/>
              <a:ext cx="549910" cy="549910"/>
            </a:xfrm>
            <a:custGeom>
              <a:avLst/>
              <a:gdLst/>
              <a:ahLst/>
              <a:cxnLst/>
              <a:rect l="l" t="t" r="r" b="b"/>
              <a:pathLst>
                <a:path w="549910" h="549910">
                  <a:moveTo>
                    <a:pt x="274827" y="0"/>
                  </a:moveTo>
                  <a:lnTo>
                    <a:pt x="225425" y="4444"/>
                  </a:lnTo>
                  <a:lnTo>
                    <a:pt x="178942" y="17144"/>
                  </a:lnTo>
                  <a:lnTo>
                    <a:pt x="136143" y="37591"/>
                  </a:lnTo>
                  <a:lnTo>
                    <a:pt x="97789" y="64642"/>
                  </a:lnTo>
                  <a:lnTo>
                    <a:pt x="64642" y="97789"/>
                  </a:lnTo>
                  <a:lnTo>
                    <a:pt x="37591" y="136143"/>
                  </a:lnTo>
                  <a:lnTo>
                    <a:pt x="17144" y="178942"/>
                  </a:lnTo>
                  <a:lnTo>
                    <a:pt x="4444" y="225424"/>
                  </a:lnTo>
                  <a:lnTo>
                    <a:pt x="0" y="274827"/>
                  </a:lnTo>
                  <a:lnTo>
                    <a:pt x="4444" y="324357"/>
                  </a:lnTo>
                  <a:lnTo>
                    <a:pt x="17144" y="370839"/>
                  </a:lnTo>
                  <a:lnTo>
                    <a:pt x="37591" y="413638"/>
                  </a:lnTo>
                  <a:lnTo>
                    <a:pt x="64642" y="451992"/>
                  </a:lnTo>
                  <a:lnTo>
                    <a:pt x="97789" y="485139"/>
                  </a:lnTo>
                  <a:lnTo>
                    <a:pt x="136143" y="512190"/>
                  </a:lnTo>
                  <a:lnTo>
                    <a:pt x="178942" y="532637"/>
                  </a:lnTo>
                  <a:lnTo>
                    <a:pt x="225425" y="545337"/>
                  </a:lnTo>
                  <a:lnTo>
                    <a:pt x="274827" y="549782"/>
                  </a:lnTo>
                  <a:lnTo>
                    <a:pt x="324357" y="545337"/>
                  </a:lnTo>
                  <a:lnTo>
                    <a:pt x="370839" y="532637"/>
                  </a:lnTo>
                  <a:lnTo>
                    <a:pt x="413638" y="512190"/>
                  </a:lnTo>
                  <a:lnTo>
                    <a:pt x="451992" y="485139"/>
                  </a:lnTo>
                  <a:lnTo>
                    <a:pt x="485139" y="451992"/>
                  </a:lnTo>
                  <a:lnTo>
                    <a:pt x="512190" y="413638"/>
                  </a:lnTo>
                  <a:lnTo>
                    <a:pt x="532638" y="370839"/>
                  </a:lnTo>
                  <a:lnTo>
                    <a:pt x="545338" y="324357"/>
                  </a:lnTo>
                  <a:lnTo>
                    <a:pt x="549782" y="274827"/>
                  </a:lnTo>
                  <a:lnTo>
                    <a:pt x="545338" y="225424"/>
                  </a:lnTo>
                  <a:lnTo>
                    <a:pt x="532638" y="178942"/>
                  </a:lnTo>
                  <a:lnTo>
                    <a:pt x="512190" y="136143"/>
                  </a:lnTo>
                  <a:lnTo>
                    <a:pt x="485139" y="97789"/>
                  </a:lnTo>
                  <a:lnTo>
                    <a:pt x="451992" y="64642"/>
                  </a:lnTo>
                  <a:lnTo>
                    <a:pt x="413638" y="37591"/>
                  </a:lnTo>
                  <a:lnTo>
                    <a:pt x="370839" y="17144"/>
                  </a:lnTo>
                  <a:lnTo>
                    <a:pt x="324357" y="4444"/>
                  </a:lnTo>
                  <a:lnTo>
                    <a:pt x="274827" y="0"/>
                  </a:lnTo>
                  <a:close/>
                </a:path>
              </a:pathLst>
            </a:custGeom>
            <a:solidFill>
              <a:srgbClr val="FFB5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12564" y="1988819"/>
              <a:ext cx="528827" cy="4998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65903" y="3622547"/>
              <a:ext cx="422148" cy="4419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06468" y="5090160"/>
              <a:ext cx="530351" cy="4983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73523" y="972312"/>
              <a:ext cx="411479" cy="4343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4047" y="5541263"/>
              <a:ext cx="3922776" cy="5897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879706" y="6495389"/>
            <a:ext cx="11430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solidFill>
                  <a:srgbClr val="878787"/>
                </a:solidFill>
                <a:latin typeface="Carlito"/>
                <a:cs typeface="Carlito"/>
              </a:rPr>
              <a:t>17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47113" y="143636"/>
            <a:ext cx="48069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575757"/>
                </a:solidFill>
                <a:latin typeface="Carlito"/>
                <a:cs typeface="Carlito"/>
              </a:rPr>
              <a:t>ВНЕУРОЧНАЯ</a:t>
            </a:r>
            <a:r>
              <a:rPr sz="3000" spc="-60" dirty="0">
                <a:solidFill>
                  <a:srgbClr val="575757"/>
                </a:solidFill>
                <a:latin typeface="Carlito"/>
                <a:cs typeface="Carlito"/>
              </a:rPr>
              <a:t> </a:t>
            </a:r>
            <a:r>
              <a:rPr sz="3000" spc="-5" dirty="0">
                <a:solidFill>
                  <a:srgbClr val="575757"/>
                </a:solidFill>
                <a:latin typeface="Carlito"/>
                <a:cs typeface="Carlito"/>
              </a:rPr>
              <a:t>ДЕЯТЕЛЬНОСТЬ</a:t>
            </a:r>
            <a:endParaRPr sz="3000" dirty="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42408" y="2006345"/>
            <a:ext cx="290830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Примерная рабочая программа </a:t>
            </a:r>
            <a:r>
              <a:rPr sz="1400" dirty="0">
                <a:solidFill>
                  <a:srgbClr val="211F1F"/>
                </a:solidFill>
                <a:latin typeface="Carlito"/>
                <a:cs typeface="Carlito"/>
              </a:rPr>
              <a:t>курса  внеурочной</a:t>
            </a:r>
            <a:r>
              <a:rPr sz="1400" spc="-10" dirty="0">
                <a:solidFill>
                  <a:srgbClr val="211F1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деятельности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«Профориентация» </a:t>
            </a:r>
            <a:r>
              <a:rPr sz="1400" dirty="0">
                <a:solidFill>
                  <a:srgbClr val="211F1F"/>
                </a:solidFill>
                <a:latin typeface="Carlito"/>
                <a:cs typeface="Carlito"/>
              </a:rPr>
              <a:t>(основное</a:t>
            </a:r>
            <a:r>
              <a:rPr sz="1400" spc="-20" dirty="0">
                <a:solidFill>
                  <a:srgbClr val="211F1F"/>
                </a:solidFill>
                <a:latin typeface="Carlito"/>
                <a:cs typeface="Carlito"/>
              </a:rPr>
              <a:t> </a:t>
            </a:r>
            <a:r>
              <a:rPr sz="1400" dirty="0">
                <a:solidFill>
                  <a:srgbClr val="211F1F"/>
                </a:solidFill>
                <a:latin typeface="Carlito"/>
                <a:cs typeface="Carlito"/>
              </a:rPr>
              <a:t>общее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211F1F"/>
                </a:solidFill>
                <a:latin typeface="Carlito"/>
                <a:cs typeface="Carlito"/>
              </a:rPr>
              <a:t>образование)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61856" y="1985899"/>
            <a:ext cx="2900680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Примерная рабочая программа курса  внеурочной</a:t>
            </a:r>
            <a:r>
              <a:rPr sz="1400" spc="-10" dirty="0">
                <a:solidFill>
                  <a:srgbClr val="211F1F"/>
                </a:solidFill>
                <a:latin typeface="Carlito"/>
                <a:cs typeface="Carlito"/>
              </a:rPr>
              <a:t> деятельности</a:t>
            </a:r>
            <a:endParaRPr sz="1400">
              <a:latin typeface="Carlito"/>
              <a:cs typeface="Carlito"/>
            </a:endParaRPr>
          </a:p>
          <a:p>
            <a:pPr marL="12700" marR="570865">
              <a:lnSpc>
                <a:spcPct val="100000"/>
              </a:lnSpc>
            </a:pPr>
            <a:r>
              <a:rPr sz="1400" spc="-10" dirty="0">
                <a:solidFill>
                  <a:srgbClr val="211F1F"/>
                </a:solidFill>
                <a:latin typeface="Carlito"/>
                <a:cs typeface="Carlito"/>
              </a:rPr>
              <a:t>«Проектно-исследовательская  деятельность:</a:t>
            </a:r>
            <a:r>
              <a:rPr sz="1400" spc="-20" dirty="0">
                <a:solidFill>
                  <a:srgbClr val="211F1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гуманитарное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направление» (основное</a:t>
            </a:r>
            <a:r>
              <a:rPr sz="1400" spc="-40" dirty="0">
                <a:solidFill>
                  <a:srgbClr val="211F1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общее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образование)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61856" y="3456813"/>
            <a:ext cx="296608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Примерная рабочая программа курса  внеурочной </a:t>
            </a:r>
            <a:r>
              <a:rPr sz="1400" spc="-10" dirty="0">
                <a:solidFill>
                  <a:srgbClr val="211F1F"/>
                </a:solidFill>
                <a:latin typeface="Carlito"/>
                <a:cs typeface="Carlito"/>
              </a:rPr>
              <a:t>деятельности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«Моя  </a:t>
            </a:r>
            <a:r>
              <a:rPr sz="1400" spc="-10" dirty="0">
                <a:solidFill>
                  <a:srgbClr val="211F1F"/>
                </a:solidFill>
                <a:latin typeface="Carlito"/>
                <a:cs typeface="Carlito"/>
              </a:rPr>
              <a:t>художественная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практика» (начальное  общее образование)</a:t>
            </a:r>
            <a:r>
              <a:rPr sz="1400" dirty="0">
                <a:solidFill>
                  <a:srgbClr val="211F1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(Проект)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18931" y="1969007"/>
            <a:ext cx="477012" cy="475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052440" y="3634232"/>
            <a:ext cx="2900680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Примерная рабочая программа курса  внеурочной</a:t>
            </a:r>
            <a:r>
              <a:rPr sz="1400" spc="-10" dirty="0">
                <a:solidFill>
                  <a:srgbClr val="211F1F"/>
                </a:solidFill>
                <a:latin typeface="Carlito"/>
                <a:cs typeface="Carlito"/>
              </a:rPr>
              <a:t> деятельности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211F1F"/>
                </a:solidFill>
                <a:latin typeface="Carlito"/>
                <a:cs typeface="Carlito"/>
              </a:rPr>
              <a:t>«Функциональная</a:t>
            </a:r>
            <a:r>
              <a:rPr sz="1400" spc="-40" dirty="0">
                <a:solidFill>
                  <a:srgbClr val="211F1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грамотность:</a:t>
            </a:r>
            <a:endParaRPr sz="1400">
              <a:latin typeface="Carlito"/>
              <a:cs typeface="Carlito"/>
            </a:endParaRPr>
          </a:p>
          <a:p>
            <a:pPr marL="12700" marR="56515">
              <a:lnSpc>
                <a:spcPct val="100000"/>
              </a:lnSpc>
            </a:pPr>
            <a:r>
              <a:rPr sz="1400" dirty="0">
                <a:solidFill>
                  <a:srgbClr val="211F1F"/>
                </a:solidFill>
                <a:latin typeface="Carlito"/>
                <a:cs typeface="Carlito"/>
              </a:rPr>
              <a:t>учимся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для </a:t>
            </a:r>
            <a:r>
              <a:rPr sz="1400" dirty="0">
                <a:solidFill>
                  <a:srgbClr val="211F1F"/>
                </a:solidFill>
                <a:latin typeface="Carlito"/>
                <a:cs typeface="Carlito"/>
              </a:rPr>
              <a:t>жизни»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(основное</a:t>
            </a:r>
            <a:r>
              <a:rPr sz="1400" spc="-75" dirty="0">
                <a:solidFill>
                  <a:srgbClr val="211F1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общее  образование) (Проект)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249411" y="3627120"/>
            <a:ext cx="413003" cy="432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51297" y="5107940"/>
            <a:ext cx="310515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8915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Примерная рабочая программа курса  внеурочной </a:t>
            </a:r>
            <a:r>
              <a:rPr sz="1400" spc="-10" dirty="0">
                <a:solidFill>
                  <a:srgbClr val="211F1F"/>
                </a:solidFill>
                <a:latin typeface="Carlito"/>
                <a:cs typeface="Carlito"/>
              </a:rPr>
              <a:t>деятельности</a:t>
            </a:r>
            <a:r>
              <a:rPr sz="1400" spc="-15" dirty="0">
                <a:solidFill>
                  <a:srgbClr val="211F1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«Мир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визуально-пространственных</a:t>
            </a:r>
            <a:r>
              <a:rPr sz="1400" spc="-20" dirty="0">
                <a:solidFill>
                  <a:srgbClr val="211F1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искусств»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(основное общее образование)</a:t>
            </a:r>
            <a:r>
              <a:rPr sz="1400" spc="-15" dirty="0">
                <a:solidFill>
                  <a:srgbClr val="211F1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(Проект)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58808" y="5106416"/>
            <a:ext cx="290068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Примерная рабочая программа курса  внеурочной</a:t>
            </a:r>
            <a:r>
              <a:rPr sz="1400" spc="-10" dirty="0">
                <a:solidFill>
                  <a:srgbClr val="211F1F"/>
                </a:solidFill>
                <a:latin typeface="Carlito"/>
                <a:cs typeface="Carlito"/>
              </a:rPr>
              <a:t> деятельности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«Предметной </a:t>
            </a:r>
            <a:r>
              <a:rPr sz="1400" spc="-10" dirty="0">
                <a:solidFill>
                  <a:srgbClr val="211F1F"/>
                </a:solidFill>
                <a:latin typeface="Carlito"/>
                <a:cs typeface="Carlito"/>
              </a:rPr>
              <a:t>области</a:t>
            </a:r>
            <a:r>
              <a:rPr sz="1400" spc="-20" dirty="0">
                <a:solidFill>
                  <a:srgbClr val="211F1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"Искусство"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(Музыка)» "Хоровое </a:t>
            </a:r>
            <a:r>
              <a:rPr sz="1400" dirty="0">
                <a:solidFill>
                  <a:srgbClr val="211F1F"/>
                </a:solidFill>
                <a:latin typeface="Carlito"/>
                <a:cs typeface="Carlito"/>
              </a:rPr>
              <a:t>пение"</a:t>
            </a:r>
            <a:r>
              <a:rPr sz="1400" spc="-35" dirty="0">
                <a:solidFill>
                  <a:srgbClr val="211F1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(Проект)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215883" y="5114544"/>
            <a:ext cx="477012" cy="4739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758808" y="819657"/>
            <a:ext cx="311594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654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Примерная рабочая программа  курса внеурочной</a:t>
            </a:r>
            <a:r>
              <a:rPr sz="1400" spc="-10" dirty="0">
                <a:solidFill>
                  <a:srgbClr val="211F1F"/>
                </a:solidFill>
                <a:latin typeface="Carlito"/>
                <a:cs typeface="Carlito"/>
              </a:rPr>
              <a:t> деятельности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«Разговоры </a:t>
            </a:r>
            <a:r>
              <a:rPr sz="1400" dirty="0">
                <a:solidFill>
                  <a:srgbClr val="211F1F"/>
                </a:solidFill>
                <a:latin typeface="Carlito"/>
                <a:cs typeface="Carlito"/>
              </a:rPr>
              <a:t>о важном» </a:t>
            </a:r>
            <a:r>
              <a:rPr sz="1400" spc="-10" dirty="0">
                <a:solidFill>
                  <a:srgbClr val="211F1F"/>
                </a:solidFill>
                <a:latin typeface="Carlito"/>
                <a:cs typeface="Carlito"/>
              </a:rPr>
              <a:t>(НОО, </a:t>
            </a:r>
            <a:r>
              <a:rPr sz="1400" spc="-15" dirty="0">
                <a:solidFill>
                  <a:srgbClr val="211F1F"/>
                </a:solidFill>
                <a:latin typeface="Carlito"/>
                <a:cs typeface="Carlito"/>
              </a:rPr>
              <a:t>ООО,</a:t>
            </a:r>
            <a:r>
              <a:rPr sz="1400" spc="-85" dirty="0">
                <a:solidFill>
                  <a:srgbClr val="211F1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СОО)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243316" y="1011936"/>
            <a:ext cx="423672" cy="4419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103114" y="1027938"/>
            <a:ext cx="251460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211F1F"/>
                </a:solidFill>
                <a:latin typeface="Carlito"/>
                <a:cs typeface="Carlito"/>
              </a:rPr>
              <a:t>Перечень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программ </a:t>
            </a:r>
            <a:r>
              <a:rPr sz="1400" dirty="0">
                <a:solidFill>
                  <a:srgbClr val="211F1F"/>
                </a:solidFill>
                <a:latin typeface="Carlito"/>
                <a:cs typeface="Carlito"/>
              </a:rPr>
              <a:t>внеурочной 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деятельности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0217022" y="112014"/>
            <a:ext cx="1567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9"/>
              </a:rPr>
              <a:t>https://edsoo.ru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9096" y="0"/>
            <a:ext cx="11043285" cy="6867525"/>
            <a:chOff x="1149096" y="0"/>
            <a:chExt cx="11043285" cy="6867525"/>
          </a:xfrm>
        </p:grpSpPr>
        <p:sp>
          <p:nvSpPr>
            <p:cNvPr id="3" name="object 3"/>
            <p:cNvSpPr/>
            <p:nvPr/>
          </p:nvSpPr>
          <p:spPr>
            <a:xfrm>
              <a:off x="4142231" y="0"/>
              <a:ext cx="8049767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53668" y="0"/>
              <a:ext cx="6954520" cy="6858000"/>
            </a:xfrm>
            <a:custGeom>
              <a:avLst/>
              <a:gdLst/>
              <a:ahLst/>
              <a:cxnLst/>
              <a:rect l="l" t="t" r="r" b="b"/>
              <a:pathLst>
                <a:path w="6954520" h="6858000">
                  <a:moveTo>
                    <a:pt x="2989453" y="0"/>
                  </a:moveTo>
                  <a:lnTo>
                    <a:pt x="0" y="1728724"/>
                  </a:lnTo>
                  <a:lnTo>
                    <a:pt x="2965196" y="6857996"/>
                  </a:lnTo>
                  <a:lnTo>
                    <a:pt x="6954011" y="6857995"/>
                  </a:lnTo>
                  <a:lnTo>
                    <a:pt x="29894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53668" y="0"/>
              <a:ext cx="6954520" cy="6858000"/>
            </a:xfrm>
            <a:custGeom>
              <a:avLst/>
              <a:gdLst/>
              <a:ahLst/>
              <a:cxnLst/>
              <a:rect l="l" t="t" r="r" b="b"/>
              <a:pathLst>
                <a:path w="6954520" h="6858000">
                  <a:moveTo>
                    <a:pt x="2989453" y="0"/>
                  </a:moveTo>
                  <a:lnTo>
                    <a:pt x="6954011" y="6857995"/>
                  </a:lnTo>
                </a:path>
                <a:path w="6954520" h="6858000">
                  <a:moveTo>
                    <a:pt x="2965196" y="6857996"/>
                  </a:moveTo>
                  <a:lnTo>
                    <a:pt x="0" y="1728724"/>
                  </a:lnTo>
                  <a:lnTo>
                    <a:pt x="2989453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28600" y="3581400"/>
            <a:ext cx="5754370" cy="20662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144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538ED3"/>
                </a:solidFill>
                <a:latin typeface="Carlito"/>
                <a:cs typeface="Carlito"/>
              </a:rPr>
              <a:t>«Современное</a:t>
            </a:r>
            <a:r>
              <a:rPr sz="3600" spc="-85" dirty="0">
                <a:solidFill>
                  <a:srgbClr val="538ED3"/>
                </a:solidFill>
                <a:latin typeface="Carlito"/>
                <a:cs typeface="Carlito"/>
              </a:rPr>
              <a:t> </a:t>
            </a:r>
            <a:r>
              <a:rPr sz="3600" spc="-5" dirty="0">
                <a:solidFill>
                  <a:srgbClr val="538ED3"/>
                </a:solidFill>
                <a:latin typeface="Carlito"/>
                <a:cs typeface="Carlito"/>
              </a:rPr>
              <a:t>качественное  образование </a:t>
            </a:r>
            <a:r>
              <a:rPr sz="3600" spc="-25" dirty="0">
                <a:solidFill>
                  <a:srgbClr val="538ED3"/>
                </a:solidFill>
                <a:latin typeface="Carlito"/>
                <a:cs typeface="Carlito"/>
              </a:rPr>
              <a:t>должно </a:t>
            </a:r>
            <a:r>
              <a:rPr sz="3600" dirty="0">
                <a:solidFill>
                  <a:srgbClr val="538ED3"/>
                </a:solidFill>
                <a:latin typeface="Carlito"/>
                <a:cs typeface="Carlito"/>
              </a:rPr>
              <a:t>быть  </a:t>
            </a:r>
            <a:r>
              <a:rPr sz="3600" spc="-15" dirty="0">
                <a:solidFill>
                  <a:srgbClr val="538ED3"/>
                </a:solidFill>
                <a:latin typeface="Carlito"/>
                <a:cs typeface="Carlito"/>
              </a:rPr>
              <a:t>доступно</a:t>
            </a:r>
            <a:r>
              <a:rPr sz="3600" spc="10" dirty="0">
                <a:solidFill>
                  <a:srgbClr val="538ED3"/>
                </a:solidFill>
                <a:latin typeface="Carlito"/>
                <a:cs typeface="Carlito"/>
              </a:rPr>
              <a:t> </a:t>
            </a:r>
            <a:r>
              <a:rPr sz="3600" spc="-20" dirty="0">
                <a:solidFill>
                  <a:srgbClr val="538ED3"/>
                </a:solidFill>
                <a:latin typeface="Carlito"/>
                <a:cs typeface="Carlito"/>
              </a:rPr>
              <a:t>каждому»</a:t>
            </a:r>
            <a:endParaRPr sz="3600" dirty="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  <a:spcBef>
                <a:spcPts val="225"/>
              </a:spcBef>
            </a:pPr>
            <a:r>
              <a:rPr sz="2400" dirty="0">
                <a:solidFill>
                  <a:srgbClr val="538ED3"/>
                </a:solidFill>
                <a:latin typeface="Carlito"/>
                <a:cs typeface="Carlito"/>
              </a:rPr>
              <a:t>В.В.</a:t>
            </a:r>
            <a:r>
              <a:rPr sz="2400" spc="-120" dirty="0">
                <a:solidFill>
                  <a:srgbClr val="538ED3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538ED3"/>
                </a:solidFill>
                <a:latin typeface="Carlito"/>
                <a:cs typeface="Carlito"/>
              </a:rPr>
              <a:t>Путин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52413" y="12700"/>
            <a:ext cx="11939587" cy="757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255AA9"/>
                </a:solidFill>
              </a:rPr>
              <a:t>Федеральный календарный </a:t>
            </a:r>
            <a:r>
              <a:rPr sz="2400" spc="-5" dirty="0">
                <a:solidFill>
                  <a:srgbClr val="255AA9"/>
                </a:solidFill>
              </a:rPr>
              <a:t>план воспитательной работы</a:t>
            </a:r>
            <a:r>
              <a:rPr sz="2400" spc="60" dirty="0">
                <a:solidFill>
                  <a:srgbClr val="255AA9"/>
                </a:solidFill>
              </a:rPr>
              <a:t> </a:t>
            </a:r>
            <a:r>
              <a:rPr sz="2400" dirty="0">
                <a:solidFill>
                  <a:srgbClr val="255AA9"/>
                </a:solidFill>
              </a:rPr>
              <a:t>–</a:t>
            </a:r>
            <a:endParaRPr sz="2400" dirty="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255AA9"/>
                </a:solidFill>
              </a:rPr>
              <a:t>основа </a:t>
            </a:r>
            <a:r>
              <a:rPr sz="2400" spc="-10" dirty="0">
                <a:solidFill>
                  <a:srgbClr val="255AA9"/>
                </a:solidFill>
              </a:rPr>
              <a:t>деятельности</a:t>
            </a:r>
            <a:r>
              <a:rPr sz="2400" u="heavy" spc="-10" dirty="0">
                <a:solidFill>
                  <a:srgbClr val="255AA9"/>
                </a:solidFill>
                <a:uFill>
                  <a:solidFill>
                    <a:srgbClr val="255AA9"/>
                  </a:solidFill>
                </a:uFill>
              </a:rPr>
              <a:t> </a:t>
            </a:r>
            <a:r>
              <a:rPr sz="2400" u="heavy" spc="-5" dirty="0">
                <a:solidFill>
                  <a:srgbClr val="255AA9"/>
                </a:solidFill>
                <a:uFill>
                  <a:solidFill>
                    <a:srgbClr val="255AA9"/>
                  </a:solidFill>
                </a:uFill>
              </a:rPr>
              <a:t>советников</a:t>
            </a:r>
            <a:r>
              <a:rPr sz="2400" spc="-5" dirty="0">
                <a:solidFill>
                  <a:srgbClr val="255AA9"/>
                </a:solidFill>
              </a:rPr>
              <a:t> директора по</a:t>
            </a:r>
            <a:r>
              <a:rPr sz="2400" spc="-25" dirty="0">
                <a:solidFill>
                  <a:srgbClr val="255AA9"/>
                </a:solidFill>
              </a:rPr>
              <a:t> </a:t>
            </a:r>
            <a:r>
              <a:rPr sz="2400" dirty="0">
                <a:solidFill>
                  <a:srgbClr val="255AA9"/>
                </a:solidFill>
              </a:rPr>
              <a:t>воспитанию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534720" y="985265"/>
            <a:ext cx="4999355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38ED3"/>
                </a:solidFill>
                <a:latin typeface="Carlito"/>
                <a:cs typeface="Carlito"/>
              </a:rPr>
              <a:t>Сентябрь: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1 </a:t>
            </a:r>
            <a:r>
              <a:rPr sz="1200" spc="-5" dirty="0">
                <a:latin typeface="Carlito"/>
                <a:cs typeface="Carlito"/>
              </a:rPr>
              <a:t>сентября: </a:t>
            </a:r>
            <a:r>
              <a:rPr sz="1200" spc="-10" dirty="0">
                <a:latin typeface="Carlito"/>
                <a:cs typeface="Carlito"/>
              </a:rPr>
              <a:t>День</a:t>
            </a:r>
            <a:r>
              <a:rPr sz="1200" spc="3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знаний;</a:t>
            </a:r>
            <a:endParaRPr sz="1200">
              <a:latin typeface="Carlito"/>
              <a:cs typeface="Carlito"/>
            </a:endParaRPr>
          </a:p>
          <a:p>
            <a:pPr marL="12700" marR="13081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3 </a:t>
            </a:r>
            <a:r>
              <a:rPr sz="1200" spc="-5" dirty="0">
                <a:latin typeface="Carlito"/>
                <a:cs typeface="Carlito"/>
              </a:rPr>
              <a:t>сентября: </a:t>
            </a:r>
            <a:r>
              <a:rPr sz="1200" spc="-10" dirty="0">
                <a:latin typeface="Carlito"/>
                <a:cs typeface="Carlito"/>
              </a:rPr>
              <a:t>День окончания </a:t>
            </a:r>
            <a:r>
              <a:rPr sz="1200" spc="-5" dirty="0">
                <a:latin typeface="Carlito"/>
                <a:cs typeface="Carlito"/>
              </a:rPr>
              <a:t>Второй мировой войны, </a:t>
            </a:r>
            <a:r>
              <a:rPr sz="1200" spc="-10" dirty="0">
                <a:latin typeface="Carlito"/>
                <a:cs typeface="Carlito"/>
              </a:rPr>
              <a:t>День солидарности </a:t>
            </a:r>
            <a:r>
              <a:rPr sz="1200" dirty="0">
                <a:latin typeface="Carlito"/>
                <a:cs typeface="Carlito"/>
              </a:rPr>
              <a:t>в  </a:t>
            </a:r>
            <a:r>
              <a:rPr sz="1200" spc="-5" dirty="0">
                <a:latin typeface="Carlito"/>
                <a:cs typeface="Carlito"/>
              </a:rPr>
              <a:t>борьбе </a:t>
            </a:r>
            <a:r>
              <a:rPr sz="1200" dirty="0">
                <a:latin typeface="Carlito"/>
                <a:cs typeface="Carlito"/>
              </a:rPr>
              <a:t>с</a:t>
            </a:r>
            <a:r>
              <a:rPr sz="1200" spc="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терроризмом;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8 </a:t>
            </a:r>
            <a:r>
              <a:rPr sz="1200" spc="-5" dirty="0">
                <a:latin typeface="Carlito"/>
                <a:cs typeface="Carlito"/>
              </a:rPr>
              <a:t>сентября: </a:t>
            </a:r>
            <a:r>
              <a:rPr sz="1200" spc="-10" dirty="0">
                <a:latin typeface="Carlito"/>
                <a:cs typeface="Carlito"/>
              </a:rPr>
              <a:t>Международный </a:t>
            </a:r>
            <a:r>
              <a:rPr sz="1200" spc="-5" dirty="0">
                <a:latin typeface="Carlito"/>
                <a:cs typeface="Carlito"/>
              </a:rPr>
              <a:t>день распространения</a:t>
            </a:r>
            <a:r>
              <a:rPr sz="1200" spc="2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грамотности.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538ED3"/>
                </a:solidFill>
                <a:latin typeface="Carlito"/>
                <a:cs typeface="Carlito"/>
              </a:rPr>
              <a:t>Октябрь: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1 </a:t>
            </a:r>
            <a:r>
              <a:rPr sz="1200" spc="-5" dirty="0">
                <a:latin typeface="Carlito"/>
                <a:cs typeface="Carlito"/>
              </a:rPr>
              <a:t>октября: </a:t>
            </a:r>
            <a:r>
              <a:rPr sz="1200" spc="-10" dirty="0">
                <a:latin typeface="Carlito"/>
                <a:cs typeface="Carlito"/>
              </a:rPr>
              <a:t>Международный </a:t>
            </a:r>
            <a:r>
              <a:rPr sz="1200" spc="-5" dirty="0">
                <a:latin typeface="Carlito"/>
                <a:cs typeface="Carlito"/>
              </a:rPr>
              <a:t>день пожилых </a:t>
            </a:r>
            <a:r>
              <a:rPr sz="1200" spc="-10" dirty="0">
                <a:latin typeface="Carlito"/>
                <a:cs typeface="Carlito"/>
              </a:rPr>
              <a:t>людей; Международный</a:t>
            </a:r>
            <a:r>
              <a:rPr sz="1200" spc="7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день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rlito"/>
                <a:cs typeface="Carlito"/>
              </a:rPr>
              <a:t>музыки;</a:t>
            </a:r>
            <a:endParaRPr sz="1200">
              <a:latin typeface="Carlito"/>
              <a:cs typeface="Carlito"/>
            </a:endParaRPr>
          </a:p>
          <a:p>
            <a:pPr marL="12700" marR="269367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4 </a:t>
            </a:r>
            <a:r>
              <a:rPr sz="1200" spc="-5" dirty="0">
                <a:latin typeface="Carlito"/>
                <a:cs typeface="Carlito"/>
              </a:rPr>
              <a:t>октября: </a:t>
            </a:r>
            <a:r>
              <a:rPr sz="1200" spc="-10" dirty="0">
                <a:latin typeface="Carlito"/>
                <a:cs typeface="Carlito"/>
              </a:rPr>
              <a:t>День </a:t>
            </a:r>
            <a:r>
              <a:rPr sz="1200" spc="-5" dirty="0">
                <a:latin typeface="Carlito"/>
                <a:cs typeface="Carlito"/>
              </a:rPr>
              <a:t>защиты животных;  </a:t>
            </a:r>
            <a:r>
              <a:rPr sz="1200" dirty="0">
                <a:latin typeface="Carlito"/>
                <a:cs typeface="Carlito"/>
              </a:rPr>
              <a:t>5 </a:t>
            </a:r>
            <a:r>
              <a:rPr sz="1200" spc="-5" dirty="0">
                <a:latin typeface="Carlito"/>
                <a:cs typeface="Carlito"/>
              </a:rPr>
              <a:t>октября: </a:t>
            </a:r>
            <a:r>
              <a:rPr sz="1200" spc="-10" dirty="0">
                <a:latin typeface="Carlito"/>
                <a:cs typeface="Carlito"/>
              </a:rPr>
              <a:t>День</a:t>
            </a:r>
            <a:r>
              <a:rPr sz="1200" spc="30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учителя;</a:t>
            </a:r>
            <a:endParaRPr sz="1200">
              <a:latin typeface="Carlito"/>
              <a:cs typeface="Carlito"/>
            </a:endParaRPr>
          </a:p>
          <a:p>
            <a:pPr marL="12700" marR="127381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25 </a:t>
            </a:r>
            <a:r>
              <a:rPr sz="1200" spc="-5" dirty="0">
                <a:latin typeface="Carlito"/>
                <a:cs typeface="Carlito"/>
              </a:rPr>
              <a:t>октября: </a:t>
            </a:r>
            <a:r>
              <a:rPr sz="1200" spc="-10" dirty="0">
                <a:latin typeface="Carlito"/>
                <a:cs typeface="Carlito"/>
              </a:rPr>
              <a:t>Международный </a:t>
            </a:r>
            <a:r>
              <a:rPr sz="1200" spc="-5" dirty="0">
                <a:latin typeface="Carlito"/>
                <a:cs typeface="Carlito"/>
              </a:rPr>
              <a:t>день </a:t>
            </a:r>
            <a:r>
              <a:rPr sz="1200" spc="-10" dirty="0">
                <a:latin typeface="Carlito"/>
                <a:cs typeface="Carlito"/>
              </a:rPr>
              <a:t>школьных библиотек;  </a:t>
            </a:r>
            <a:r>
              <a:rPr sz="1200" spc="-15" dirty="0">
                <a:latin typeface="Carlito"/>
                <a:cs typeface="Carlito"/>
              </a:rPr>
              <a:t>Третье </a:t>
            </a:r>
            <a:r>
              <a:rPr sz="1200" spc="-5" dirty="0">
                <a:latin typeface="Carlito"/>
                <a:cs typeface="Carlito"/>
              </a:rPr>
              <a:t>воскресенье октября: </a:t>
            </a:r>
            <a:r>
              <a:rPr sz="1200" spc="-10" dirty="0">
                <a:latin typeface="Carlito"/>
                <a:cs typeface="Carlito"/>
              </a:rPr>
              <a:t>День</a:t>
            </a:r>
            <a:r>
              <a:rPr sz="1200" spc="4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отца.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538ED3"/>
                </a:solidFill>
                <a:latin typeface="Carlito"/>
                <a:cs typeface="Carlito"/>
              </a:rPr>
              <a:t>Ноябрь: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rlito"/>
                <a:cs typeface="Carlito"/>
              </a:rPr>
              <a:t>4 </a:t>
            </a:r>
            <a:r>
              <a:rPr sz="1200" spc="-5" dirty="0">
                <a:latin typeface="Carlito"/>
                <a:cs typeface="Carlito"/>
              </a:rPr>
              <a:t>ноября: </a:t>
            </a:r>
            <a:r>
              <a:rPr sz="1200" spc="-10" dirty="0">
                <a:latin typeface="Carlito"/>
                <a:cs typeface="Carlito"/>
              </a:rPr>
              <a:t>День народного</a:t>
            </a:r>
            <a:r>
              <a:rPr sz="1200" spc="4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единства</a:t>
            </a:r>
            <a:endParaRPr sz="1200">
              <a:latin typeface="Carlito"/>
              <a:cs typeface="Carlito"/>
            </a:endParaRPr>
          </a:p>
          <a:p>
            <a:pPr marL="12700" marR="38735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8 </a:t>
            </a:r>
            <a:r>
              <a:rPr sz="1200" spc="-5" dirty="0">
                <a:latin typeface="Carlito"/>
                <a:cs typeface="Carlito"/>
              </a:rPr>
              <a:t>ноября: </a:t>
            </a:r>
            <a:r>
              <a:rPr sz="1200" spc="-10" dirty="0">
                <a:latin typeface="Carlito"/>
                <a:cs typeface="Carlito"/>
              </a:rPr>
              <a:t>День </a:t>
            </a:r>
            <a:r>
              <a:rPr sz="1200" spc="-5" dirty="0">
                <a:latin typeface="Carlito"/>
                <a:cs typeface="Carlito"/>
              </a:rPr>
              <a:t>памяти </a:t>
            </a:r>
            <a:r>
              <a:rPr sz="1200" dirty="0">
                <a:latin typeface="Carlito"/>
                <a:cs typeface="Carlito"/>
              </a:rPr>
              <a:t>погибших при </a:t>
            </a:r>
            <a:r>
              <a:rPr sz="1200" spc="-5" dirty="0">
                <a:latin typeface="Carlito"/>
                <a:cs typeface="Carlito"/>
              </a:rPr>
              <a:t>исполнении служебных обязанностей  </a:t>
            </a:r>
            <a:r>
              <a:rPr sz="1200" spc="-15" dirty="0">
                <a:latin typeface="Carlito"/>
                <a:cs typeface="Carlito"/>
              </a:rPr>
              <a:t>сотрудников </a:t>
            </a:r>
            <a:r>
              <a:rPr sz="1200" spc="-5" dirty="0">
                <a:latin typeface="Carlito"/>
                <a:cs typeface="Carlito"/>
              </a:rPr>
              <a:t>органов внутренних </a:t>
            </a:r>
            <a:r>
              <a:rPr sz="1200" spc="-15" dirty="0">
                <a:latin typeface="Carlito"/>
                <a:cs typeface="Carlito"/>
              </a:rPr>
              <a:t>дел</a:t>
            </a:r>
            <a:r>
              <a:rPr sz="1200" spc="1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России;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rlito"/>
                <a:cs typeface="Carlito"/>
              </a:rPr>
              <a:t>Последнее воскресенье ноября: </a:t>
            </a:r>
            <a:r>
              <a:rPr sz="1200" spc="-10" dirty="0">
                <a:latin typeface="Carlito"/>
                <a:cs typeface="Carlito"/>
              </a:rPr>
              <a:t>День</a:t>
            </a:r>
            <a:r>
              <a:rPr sz="1200" spc="9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Матери;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30 </a:t>
            </a:r>
            <a:r>
              <a:rPr sz="1200" spc="-5" dirty="0">
                <a:latin typeface="Carlito"/>
                <a:cs typeface="Carlito"/>
              </a:rPr>
              <a:t>ноября: </a:t>
            </a:r>
            <a:r>
              <a:rPr sz="1200" spc="-10" dirty="0">
                <a:latin typeface="Carlito"/>
                <a:cs typeface="Carlito"/>
              </a:rPr>
              <a:t>День </a:t>
            </a:r>
            <a:r>
              <a:rPr sz="1200" spc="-15" dirty="0">
                <a:latin typeface="Carlito"/>
                <a:cs typeface="Carlito"/>
              </a:rPr>
              <a:t>Государственного </a:t>
            </a:r>
            <a:r>
              <a:rPr sz="1200" spc="-5" dirty="0">
                <a:latin typeface="Carlito"/>
                <a:cs typeface="Carlito"/>
              </a:rPr>
              <a:t>герба </a:t>
            </a:r>
            <a:r>
              <a:rPr sz="1200" spc="-10" dirty="0">
                <a:latin typeface="Carlito"/>
                <a:cs typeface="Carlito"/>
              </a:rPr>
              <a:t>Российской</a:t>
            </a:r>
            <a:r>
              <a:rPr sz="1200" spc="9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Федерации.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538ED3"/>
                </a:solidFill>
                <a:latin typeface="Carlito"/>
                <a:cs typeface="Carlito"/>
              </a:rPr>
              <a:t>Декабрь: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3 </a:t>
            </a:r>
            <a:r>
              <a:rPr sz="1200" spc="-10" dirty="0">
                <a:latin typeface="Carlito"/>
                <a:cs typeface="Carlito"/>
              </a:rPr>
              <a:t>декабря: День </a:t>
            </a:r>
            <a:r>
              <a:rPr sz="1200" spc="-5" dirty="0">
                <a:latin typeface="Carlito"/>
                <a:cs typeface="Carlito"/>
              </a:rPr>
              <a:t>неизвестного </a:t>
            </a:r>
            <a:r>
              <a:rPr sz="1200" spc="-10" dirty="0">
                <a:latin typeface="Carlito"/>
                <a:cs typeface="Carlito"/>
              </a:rPr>
              <a:t>солдата; Международный </a:t>
            </a:r>
            <a:r>
              <a:rPr sz="1200" spc="-5" dirty="0">
                <a:latin typeface="Carlito"/>
                <a:cs typeface="Carlito"/>
              </a:rPr>
              <a:t>день</a:t>
            </a:r>
            <a:r>
              <a:rPr sz="1200" spc="12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инвалидов;</a:t>
            </a:r>
            <a:endParaRPr sz="1200">
              <a:latin typeface="Carlito"/>
              <a:cs typeface="Carlito"/>
            </a:endParaRPr>
          </a:p>
          <a:p>
            <a:pPr marL="12700" marR="159385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5 </a:t>
            </a:r>
            <a:r>
              <a:rPr sz="1200" spc="-5" dirty="0">
                <a:latin typeface="Carlito"/>
                <a:cs typeface="Carlito"/>
              </a:rPr>
              <a:t>декабря: </a:t>
            </a:r>
            <a:r>
              <a:rPr sz="1200" spc="-10" dirty="0">
                <a:latin typeface="Carlito"/>
                <a:cs typeface="Carlito"/>
              </a:rPr>
              <a:t>День добровольца </a:t>
            </a:r>
            <a:r>
              <a:rPr sz="1200" spc="-5" dirty="0">
                <a:latin typeface="Carlito"/>
                <a:cs typeface="Carlito"/>
              </a:rPr>
              <a:t>(волонтера) </a:t>
            </a:r>
            <a:r>
              <a:rPr sz="1200" dirty="0">
                <a:latin typeface="Carlito"/>
                <a:cs typeface="Carlito"/>
              </a:rPr>
              <a:t>в </a:t>
            </a:r>
            <a:r>
              <a:rPr sz="1200" spc="-5" dirty="0">
                <a:latin typeface="Carlito"/>
                <a:cs typeface="Carlito"/>
              </a:rPr>
              <a:t>России;  </a:t>
            </a:r>
            <a:r>
              <a:rPr sz="1200" dirty="0">
                <a:latin typeface="Carlito"/>
                <a:cs typeface="Carlito"/>
              </a:rPr>
              <a:t>9 </a:t>
            </a:r>
            <a:r>
              <a:rPr sz="1200" spc="-5" dirty="0">
                <a:latin typeface="Carlito"/>
                <a:cs typeface="Carlito"/>
              </a:rPr>
              <a:t>декабря: </a:t>
            </a:r>
            <a:r>
              <a:rPr sz="1200" spc="-10" dirty="0">
                <a:latin typeface="Carlito"/>
                <a:cs typeface="Carlito"/>
              </a:rPr>
              <a:t>День </a:t>
            </a:r>
            <a:r>
              <a:rPr sz="1200" spc="-20" dirty="0">
                <a:latin typeface="Carlito"/>
                <a:cs typeface="Carlito"/>
              </a:rPr>
              <a:t>Героев</a:t>
            </a:r>
            <a:r>
              <a:rPr sz="1200" spc="2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Отечества;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12 </a:t>
            </a:r>
            <a:r>
              <a:rPr sz="1200" spc="-5" dirty="0">
                <a:latin typeface="Carlito"/>
                <a:cs typeface="Carlito"/>
              </a:rPr>
              <a:t>декабря: </a:t>
            </a:r>
            <a:r>
              <a:rPr sz="1200" spc="-10" dirty="0">
                <a:latin typeface="Carlito"/>
                <a:cs typeface="Carlito"/>
              </a:rPr>
              <a:t>День Конституции Российской</a:t>
            </a:r>
            <a:r>
              <a:rPr sz="1200" spc="9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Федерации.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538ED3"/>
                </a:solidFill>
                <a:latin typeface="Carlito"/>
                <a:cs typeface="Carlito"/>
              </a:rPr>
              <a:t>Январь: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25 </a:t>
            </a:r>
            <a:r>
              <a:rPr sz="1200" spc="-5" dirty="0">
                <a:latin typeface="Carlito"/>
                <a:cs typeface="Carlito"/>
              </a:rPr>
              <a:t>января: </a:t>
            </a:r>
            <a:r>
              <a:rPr sz="1200" spc="-10" dirty="0">
                <a:latin typeface="Carlito"/>
                <a:cs typeface="Carlito"/>
              </a:rPr>
              <a:t>День российского</a:t>
            </a:r>
            <a:r>
              <a:rPr sz="1200" spc="80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студенчества;</a:t>
            </a:r>
            <a:endParaRPr sz="12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27 </a:t>
            </a:r>
            <a:r>
              <a:rPr sz="1200" spc="-5" dirty="0">
                <a:latin typeface="Carlito"/>
                <a:cs typeface="Carlito"/>
              </a:rPr>
              <a:t>января: </a:t>
            </a:r>
            <a:r>
              <a:rPr sz="1200" spc="-10" dirty="0">
                <a:latin typeface="Carlito"/>
                <a:cs typeface="Carlito"/>
              </a:rPr>
              <a:t>День </a:t>
            </a:r>
            <a:r>
              <a:rPr sz="1200" spc="-5" dirty="0">
                <a:latin typeface="Carlito"/>
                <a:cs typeface="Carlito"/>
              </a:rPr>
              <a:t>снятия </a:t>
            </a:r>
            <a:r>
              <a:rPr sz="1200" spc="-10" dirty="0">
                <a:latin typeface="Carlito"/>
                <a:cs typeface="Carlito"/>
              </a:rPr>
              <a:t>блокады </a:t>
            </a:r>
            <a:r>
              <a:rPr sz="1200" spc="-5" dirty="0">
                <a:latin typeface="Carlito"/>
                <a:cs typeface="Carlito"/>
              </a:rPr>
              <a:t>Ленинграда, </a:t>
            </a:r>
            <a:r>
              <a:rPr sz="1200" spc="-10" dirty="0">
                <a:latin typeface="Carlito"/>
                <a:cs typeface="Carlito"/>
              </a:rPr>
              <a:t>День </a:t>
            </a:r>
            <a:r>
              <a:rPr sz="1200" spc="-5" dirty="0">
                <a:latin typeface="Carlito"/>
                <a:cs typeface="Carlito"/>
              </a:rPr>
              <a:t>освобождения Красной  армией крупнейшего "лагеря смерти" </a:t>
            </a:r>
            <a:r>
              <a:rPr sz="1200" spc="-10" dirty="0">
                <a:latin typeface="Carlito"/>
                <a:cs typeface="Carlito"/>
              </a:rPr>
              <a:t>Аушвиц-Биркенау </a:t>
            </a:r>
            <a:r>
              <a:rPr sz="1200" spc="-5" dirty="0">
                <a:latin typeface="Carlito"/>
                <a:cs typeface="Carlito"/>
              </a:rPr>
              <a:t>(Освенцима) </a:t>
            </a:r>
            <a:r>
              <a:rPr sz="1200" dirty="0">
                <a:latin typeface="Carlito"/>
                <a:cs typeface="Carlito"/>
              </a:rPr>
              <a:t>- </a:t>
            </a:r>
            <a:r>
              <a:rPr sz="1200" spc="-10" dirty="0">
                <a:latin typeface="Carlito"/>
                <a:cs typeface="Carlito"/>
              </a:rPr>
              <a:t>День  </a:t>
            </a:r>
            <a:r>
              <a:rPr sz="1200" spc="-5" dirty="0">
                <a:latin typeface="Carlito"/>
                <a:cs typeface="Carlito"/>
              </a:rPr>
              <a:t>памяти жертв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Холокоста.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53200" y="1021710"/>
            <a:ext cx="112496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38ED3"/>
                </a:solidFill>
                <a:latin typeface="Carlito"/>
                <a:cs typeface="Carlito"/>
              </a:rPr>
              <a:t>Февраль: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4600" y="1192530"/>
            <a:ext cx="5620767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493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rlito"/>
                <a:cs typeface="Carlito"/>
              </a:rPr>
              <a:t>2 февраля: </a:t>
            </a:r>
            <a:r>
              <a:rPr sz="1200" spc="-5" dirty="0">
                <a:latin typeface="Carlito"/>
                <a:cs typeface="Carlito"/>
              </a:rPr>
              <a:t>День </a:t>
            </a:r>
            <a:r>
              <a:rPr sz="1200" dirty="0">
                <a:latin typeface="Carlito"/>
                <a:cs typeface="Carlito"/>
              </a:rPr>
              <a:t>разгрома </a:t>
            </a:r>
            <a:r>
              <a:rPr sz="1200" spc="-5" dirty="0">
                <a:latin typeface="Carlito"/>
                <a:cs typeface="Carlito"/>
              </a:rPr>
              <a:t>советскими войсками </a:t>
            </a:r>
            <a:r>
              <a:rPr sz="1200" spc="-10" dirty="0">
                <a:latin typeface="Carlito"/>
                <a:cs typeface="Carlito"/>
              </a:rPr>
              <a:t>немецко-фашистских  </a:t>
            </a:r>
            <a:r>
              <a:rPr sz="1200" dirty="0">
                <a:latin typeface="Carlito"/>
                <a:cs typeface="Carlito"/>
              </a:rPr>
              <a:t>войск в </a:t>
            </a:r>
            <a:r>
              <a:rPr sz="1200" spc="-5" dirty="0">
                <a:latin typeface="Carlito"/>
                <a:cs typeface="Carlito"/>
              </a:rPr>
              <a:t>Сталинградской</a:t>
            </a:r>
            <a:r>
              <a:rPr sz="1200" spc="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битве;</a:t>
            </a: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8 февраля: </a:t>
            </a:r>
            <a:r>
              <a:rPr sz="1200" spc="-5" dirty="0">
                <a:latin typeface="Carlito"/>
                <a:cs typeface="Carlito"/>
              </a:rPr>
              <a:t>День российской</a:t>
            </a:r>
            <a:r>
              <a:rPr sz="1200" spc="6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науки;</a:t>
            </a:r>
            <a:endParaRPr sz="1200" dirty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15 февраля: </a:t>
            </a:r>
            <a:r>
              <a:rPr sz="1200" spc="-5" dirty="0">
                <a:latin typeface="Carlito"/>
                <a:cs typeface="Carlito"/>
              </a:rPr>
              <a:t>День памяти </a:t>
            </a:r>
            <a:r>
              <a:rPr sz="1200" dirty="0">
                <a:latin typeface="Carlito"/>
                <a:cs typeface="Carlito"/>
              </a:rPr>
              <a:t>о </a:t>
            </a:r>
            <a:r>
              <a:rPr sz="1200" spc="-5" dirty="0">
                <a:latin typeface="Carlito"/>
                <a:cs typeface="Carlito"/>
              </a:rPr>
              <a:t>россиянах, исполнявших служебный </a:t>
            </a:r>
            <a:r>
              <a:rPr sz="1200" spc="-10" dirty="0">
                <a:latin typeface="Carlito"/>
                <a:cs typeface="Carlito"/>
              </a:rPr>
              <a:t>долг </a:t>
            </a:r>
            <a:r>
              <a:rPr sz="1200" spc="-5" dirty="0">
                <a:latin typeface="Carlito"/>
                <a:cs typeface="Carlito"/>
              </a:rPr>
              <a:t>за  пределами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Отечества;</a:t>
            </a: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21 февраля: </a:t>
            </a:r>
            <a:r>
              <a:rPr sz="1200" spc="-5" dirty="0">
                <a:latin typeface="Carlito"/>
                <a:cs typeface="Carlito"/>
              </a:rPr>
              <a:t>Международный день </a:t>
            </a:r>
            <a:r>
              <a:rPr sz="1200" spc="-10" dirty="0">
                <a:latin typeface="Carlito"/>
                <a:cs typeface="Carlito"/>
              </a:rPr>
              <a:t>родного</a:t>
            </a:r>
            <a:r>
              <a:rPr sz="120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языка;</a:t>
            </a: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23 февраля: </a:t>
            </a:r>
            <a:r>
              <a:rPr sz="1200" spc="-5" dirty="0">
                <a:latin typeface="Carlito"/>
                <a:cs typeface="Carlito"/>
              </a:rPr>
              <a:t>День защитника</a:t>
            </a:r>
            <a:r>
              <a:rPr sz="1200" spc="3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Отечества.</a:t>
            </a: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538ED3"/>
                </a:solidFill>
                <a:latin typeface="Carlito"/>
                <a:cs typeface="Carlito"/>
              </a:rPr>
              <a:t>Март:</a:t>
            </a: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8 марта: </a:t>
            </a:r>
            <a:r>
              <a:rPr sz="1200" spc="-5" dirty="0">
                <a:latin typeface="Carlito"/>
                <a:cs typeface="Carlito"/>
              </a:rPr>
              <a:t>Международный женский день;</a:t>
            </a:r>
            <a:endParaRPr sz="1200" dirty="0">
              <a:latin typeface="Carlito"/>
              <a:cs typeface="Carlito"/>
            </a:endParaRPr>
          </a:p>
          <a:p>
            <a:pPr marL="12700" marR="1491615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18 марта: </a:t>
            </a:r>
            <a:r>
              <a:rPr sz="1200" spc="-5" dirty="0">
                <a:latin typeface="Carlito"/>
                <a:cs typeface="Carlito"/>
              </a:rPr>
              <a:t>День воссоединения </a:t>
            </a:r>
            <a:r>
              <a:rPr sz="1200" dirty="0">
                <a:latin typeface="Carlito"/>
                <a:cs typeface="Carlito"/>
              </a:rPr>
              <a:t>Крыма с </a:t>
            </a:r>
            <a:r>
              <a:rPr sz="1200" spc="-5" dirty="0">
                <a:latin typeface="Carlito"/>
                <a:cs typeface="Carlito"/>
              </a:rPr>
              <a:t>Россией;  </a:t>
            </a:r>
            <a:r>
              <a:rPr sz="1200" dirty="0">
                <a:latin typeface="Carlito"/>
                <a:cs typeface="Carlito"/>
              </a:rPr>
              <a:t>27 марта: </a:t>
            </a:r>
            <a:r>
              <a:rPr sz="1200" spc="-5" dirty="0">
                <a:latin typeface="Carlito"/>
                <a:cs typeface="Carlito"/>
              </a:rPr>
              <a:t>Всемирный день</a:t>
            </a:r>
            <a:r>
              <a:rPr sz="1200" dirty="0">
                <a:latin typeface="Carlito"/>
                <a:cs typeface="Carlito"/>
              </a:rPr>
              <a:t> театра.</a:t>
            </a: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538ED3"/>
                </a:solidFill>
                <a:latin typeface="Carlito"/>
                <a:cs typeface="Carlito"/>
              </a:rPr>
              <a:t>Апрель:</a:t>
            </a:r>
            <a:endParaRPr sz="1200" dirty="0">
              <a:latin typeface="Carlito"/>
              <a:cs typeface="Carlito"/>
            </a:endParaRPr>
          </a:p>
          <a:p>
            <a:pPr marL="12700" marR="264541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rlito"/>
                <a:cs typeface="Carlito"/>
              </a:rPr>
              <a:t>12 </a:t>
            </a:r>
            <a:r>
              <a:rPr sz="1200" spc="-5" dirty="0">
                <a:latin typeface="Carlito"/>
                <a:cs typeface="Carlito"/>
              </a:rPr>
              <a:t>апреля: День космонавтики.  </a:t>
            </a:r>
            <a:r>
              <a:rPr sz="1200" dirty="0">
                <a:latin typeface="Carlito"/>
                <a:cs typeface="Carlito"/>
              </a:rPr>
              <a:t>Май:</a:t>
            </a:r>
          </a:p>
          <a:p>
            <a:pPr marL="12700" marR="261747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1 мая: </a:t>
            </a:r>
            <a:r>
              <a:rPr sz="1200" spc="-5" dirty="0">
                <a:latin typeface="Carlito"/>
                <a:cs typeface="Carlito"/>
              </a:rPr>
              <a:t>Праздник Весны </a:t>
            </a:r>
            <a:r>
              <a:rPr sz="1200" dirty="0">
                <a:latin typeface="Carlito"/>
                <a:cs typeface="Carlito"/>
              </a:rPr>
              <a:t>и </a:t>
            </a:r>
            <a:r>
              <a:rPr sz="1200" spc="-25" dirty="0">
                <a:latin typeface="Carlito"/>
                <a:cs typeface="Carlito"/>
              </a:rPr>
              <a:t>Труда;  </a:t>
            </a:r>
            <a:r>
              <a:rPr sz="1200" dirty="0">
                <a:latin typeface="Carlito"/>
                <a:cs typeface="Carlito"/>
              </a:rPr>
              <a:t>9 мая: </a:t>
            </a:r>
            <a:r>
              <a:rPr sz="1200" spc="-5" dirty="0">
                <a:latin typeface="Carlito"/>
                <a:cs typeface="Carlito"/>
              </a:rPr>
              <a:t>День</a:t>
            </a:r>
            <a:r>
              <a:rPr sz="1200" spc="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Победы;</a:t>
            </a:r>
          </a:p>
          <a:p>
            <a:pPr marL="12700" marR="91948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19 мая: </a:t>
            </a:r>
            <a:r>
              <a:rPr sz="1200" spc="-5" dirty="0">
                <a:latin typeface="Carlito"/>
                <a:cs typeface="Carlito"/>
              </a:rPr>
              <a:t>День детских общественных </a:t>
            </a:r>
            <a:r>
              <a:rPr sz="1200" dirty="0">
                <a:latin typeface="Carlito"/>
                <a:cs typeface="Carlito"/>
              </a:rPr>
              <a:t>организаций </a:t>
            </a:r>
            <a:r>
              <a:rPr sz="1200" spc="-5" dirty="0">
                <a:latin typeface="Carlito"/>
                <a:cs typeface="Carlito"/>
              </a:rPr>
              <a:t>России;  </a:t>
            </a:r>
            <a:r>
              <a:rPr sz="1200" dirty="0">
                <a:latin typeface="Carlito"/>
                <a:cs typeface="Carlito"/>
              </a:rPr>
              <a:t>24 мая: </a:t>
            </a:r>
            <a:r>
              <a:rPr sz="1200" spc="-5" dirty="0">
                <a:latin typeface="Carlito"/>
                <a:cs typeface="Carlito"/>
              </a:rPr>
              <a:t>День </a:t>
            </a:r>
            <a:r>
              <a:rPr sz="1200" spc="-10" dirty="0">
                <a:latin typeface="Carlito"/>
                <a:cs typeface="Carlito"/>
              </a:rPr>
              <a:t>славянской </a:t>
            </a:r>
            <a:r>
              <a:rPr sz="1200" spc="-5" dirty="0">
                <a:latin typeface="Carlito"/>
                <a:cs typeface="Carlito"/>
              </a:rPr>
              <a:t>письменности </a:t>
            </a:r>
            <a:r>
              <a:rPr sz="1200" dirty="0">
                <a:latin typeface="Carlito"/>
                <a:cs typeface="Carlito"/>
              </a:rPr>
              <a:t>и</a:t>
            </a:r>
            <a:r>
              <a:rPr sz="1200" spc="130" dirty="0">
                <a:latin typeface="Carlito"/>
                <a:cs typeface="Carlito"/>
              </a:rPr>
              <a:t> </a:t>
            </a:r>
            <a:r>
              <a:rPr sz="1200" spc="-15" dirty="0">
                <a:latin typeface="Carlito"/>
                <a:cs typeface="Carlito"/>
              </a:rPr>
              <a:t>культуры.</a:t>
            </a: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538ED3"/>
                </a:solidFill>
                <a:latin typeface="Carlito"/>
                <a:cs typeface="Carlito"/>
              </a:rPr>
              <a:t>Июнь:</a:t>
            </a:r>
            <a:endParaRPr sz="1200" dirty="0">
              <a:latin typeface="Carlito"/>
              <a:cs typeface="Carlito"/>
            </a:endParaRPr>
          </a:p>
          <a:p>
            <a:pPr marL="12700" marR="2779395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1 </a:t>
            </a:r>
            <a:r>
              <a:rPr sz="1200" spc="-5" dirty="0">
                <a:latin typeface="Carlito"/>
                <a:cs typeface="Carlito"/>
              </a:rPr>
              <a:t>июня: День </a:t>
            </a:r>
            <a:r>
              <a:rPr sz="1200" dirty="0">
                <a:latin typeface="Carlito"/>
                <a:cs typeface="Carlito"/>
              </a:rPr>
              <a:t>защиты </a:t>
            </a:r>
            <a:r>
              <a:rPr sz="1200" spc="-5" dirty="0">
                <a:latin typeface="Carlito"/>
                <a:cs typeface="Carlito"/>
              </a:rPr>
              <a:t>детей;  </a:t>
            </a:r>
            <a:r>
              <a:rPr sz="1200" dirty="0">
                <a:latin typeface="Carlito"/>
                <a:cs typeface="Carlito"/>
              </a:rPr>
              <a:t>6 </a:t>
            </a:r>
            <a:r>
              <a:rPr sz="1200" spc="-5" dirty="0">
                <a:latin typeface="Carlito"/>
                <a:cs typeface="Carlito"/>
              </a:rPr>
              <a:t>июня: День </a:t>
            </a:r>
            <a:r>
              <a:rPr sz="1200" spc="-10" dirty="0">
                <a:latin typeface="Carlito"/>
                <a:cs typeface="Carlito"/>
              </a:rPr>
              <a:t>русского </a:t>
            </a:r>
            <a:r>
              <a:rPr sz="1200" spc="-5" dirty="0">
                <a:latin typeface="Carlito"/>
                <a:cs typeface="Carlito"/>
              </a:rPr>
              <a:t>языка;  </a:t>
            </a:r>
            <a:r>
              <a:rPr sz="1200" dirty="0">
                <a:latin typeface="Carlito"/>
                <a:cs typeface="Carlito"/>
              </a:rPr>
              <a:t>12 </a:t>
            </a:r>
            <a:r>
              <a:rPr sz="1200" spc="-5" dirty="0">
                <a:latin typeface="Carlito"/>
                <a:cs typeface="Carlito"/>
              </a:rPr>
              <a:t>июня: День</a:t>
            </a:r>
            <a:r>
              <a:rPr sz="1200" spc="2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России;</a:t>
            </a:r>
            <a:endParaRPr sz="1200" dirty="0">
              <a:latin typeface="Carlito"/>
              <a:cs typeface="Carlito"/>
            </a:endParaRPr>
          </a:p>
          <a:p>
            <a:pPr marL="12700" marR="259207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22 </a:t>
            </a:r>
            <a:r>
              <a:rPr sz="1200" spc="-5" dirty="0">
                <a:latin typeface="Carlito"/>
                <a:cs typeface="Carlito"/>
              </a:rPr>
              <a:t>июня: День памяти </a:t>
            </a:r>
            <a:r>
              <a:rPr sz="1200" dirty="0">
                <a:latin typeface="Carlito"/>
                <a:cs typeface="Carlito"/>
              </a:rPr>
              <a:t>и </a:t>
            </a:r>
            <a:r>
              <a:rPr sz="1200" spc="-5" dirty="0">
                <a:latin typeface="Carlito"/>
                <a:cs typeface="Carlito"/>
              </a:rPr>
              <a:t>скорби;  </a:t>
            </a:r>
            <a:r>
              <a:rPr sz="1200" dirty="0">
                <a:latin typeface="Carlito"/>
                <a:cs typeface="Carlito"/>
              </a:rPr>
              <a:t>27 </a:t>
            </a:r>
            <a:r>
              <a:rPr sz="1200" spc="-5" dirty="0">
                <a:latin typeface="Carlito"/>
                <a:cs typeface="Carlito"/>
              </a:rPr>
              <a:t>июня: День</a:t>
            </a:r>
            <a:r>
              <a:rPr sz="1200" spc="2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молодежи.</a:t>
            </a: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538ED3"/>
                </a:solidFill>
                <a:latin typeface="Carlito"/>
                <a:cs typeface="Carlito"/>
              </a:rPr>
              <a:t>Июль:</a:t>
            </a: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8 </a:t>
            </a:r>
            <a:r>
              <a:rPr sz="1200" spc="-10" dirty="0">
                <a:latin typeface="Carlito"/>
                <a:cs typeface="Carlito"/>
              </a:rPr>
              <a:t>июля: </a:t>
            </a:r>
            <a:r>
              <a:rPr sz="1200" spc="-5" dirty="0">
                <a:latin typeface="Carlito"/>
                <a:cs typeface="Carlito"/>
              </a:rPr>
              <a:t>День семьи, любви </a:t>
            </a:r>
            <a:r>
              <a:rPr sz="1200" dirty="0">
                <a:latin typeface="Carlito"/>
                <a:cs typeface="Carlito"/>
              </a:rPr>
              <a:t>и</a:t>
            </a:r>
            <a:r>
              <a:rPr sz="1200" spc="6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верности.</a:t>
            </a: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10" dirty="0">
                <a:solidFill>
                  <a:srgbClr val="538ED3"/>
                </a:solidFill>
                <a:latin typeface="Carlito"/>
                <a:cs typeface="Carlito"/>
              </a:rPr>
              <a:t>Август:</a:t>
            </a: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12 </a:t>
            </a:r>
            <a:r>
              <a:rPr sz="1200" spc="-5" dirty="0">
                <a:latin typeface="Carlito"/>
                <a:cs typeface="Carlito"/>
              </a:rPr>
              <a:t>августа: День</a:t>
            </a:r>
            <a:r>
              <a:rPr sz="1200" spc="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физкультурника;</a:t>
            </a:r>
            <a:endParaRPr sz="1200" dirty="0">
              <a:latin typeface="Carlito"/>
              <a:cs typeface="Carlito"/>
            </a:endParaRPr>
          </a:p>
          <a:p>
            <a:pPr marL="12700" marR="442595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22 </a:t>
            </a:r>
            <a:r>
              <a:rPr sz="1200" spc="-5" dirty="0">
                <a:latin typeface="Carlito"/>
                <a:cs typeface="Carlito"/>
              </a:rPr>
              <a:t>августа: День </a:t>
            </a:r>
            <a:r>
              <a:rPr sz="1200" spc="-15" dirty="0">
                <a:latin typeface="Carlito"/>
                <a:cs typeface="Carlito"/>
              </a:rPr>
              <a:t>Государственного </a:t>
            </a:r>
            <a:r>
              <a:rPr sz="1200" spc="-10" dirty="0">
                <a:latin typeface="Carlito"/>
                <a:cs typeface="Carlito"/>
              </a:rPr>
              <a:t>флага Российской </a:t>
            </a:r>
            <a:r>
              <a:rPr sz="1200" spc="-5" dirty="0">
                <a:latin typeface="Carlito"/>
                <a:cs typeface="Carlito"/>
              </a:rPr>
              <a:t>Федерации;  </a:t>
            </a:r>
            <a:r>
              <a:rPr sz="1200" dirty="0">
                <a:latin typeface="Carlito"/>
                <a:cs typeface="Carlito"/>
              </a:rPr>
              <a:t>27 </a:t>
            </a:r>
            <a:r>
              <a:rPr sz="1200" spc="-5" dirty="0">
                <a:latin typeface="Carlito"/>
                <a:cs typeface="Carlito"/>
              </a:rPr>
              <a:t>августа: День российского</a:t>
            </a:r>
            <a:r>
              <a:rPr sz="1200" spc="5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кино.</a:t>
            </a:r>
            <a:endParaRPr sz="1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3"/>
          <p:cNvSpPr txBox="1"/>
          <p:nvPr/>
        </p:nvSpPr>
        <p:spPr>
          <a:xfrm>
            <a:off x="2819400" y="2590800"/>
            <a:ext cx="73914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СПАСИБО ЗА ВНИМАНИЕ!</a:t>
            </a:r>
            <a:endParaRPr sz="4000" b="1" dirty="0">
              <a:solidFill>
                <a:schemeClr val="tx2">
                  <a:lumMod val="60000"/>
                  <a:lumOff val="40000"/>
                </a:schemeClr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776569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6115" y="1354836"/>
            <a:ext cx="11206480" cy="3468370"/>
            <a:chOff x="166115" y="1354836"/>
            <a:chExt cx="11206480" cy="3468370"/>
          </a:xfrm>
        </p:grpSpPr>
        <p:sp>
          <p:nvSpPr>
            <p:cNvPr id="3" name="object 3"/>
            <p:cNvSpPr/>
            <p:nvPr/>
          </p:nvSpPr>
          <p:spPr>
            <a:xfrm>
              <a:off x="166116" y="1354835"/>
              <a:ext cx="11206480" cy="3468370"/>
            </a:xfrm>
            <a:custGeom>
              <a:avLst/>
              <a:gdLst/>
              <a:ahLst/>
              <a:cxnLst/>
              <a:rect l="l" t="t" r="r" b="b"/>
              <a:pathLst>
                <a:path w="11206479" h="3468370">
                  <a:moveTo>
                    <a:pt x="3771900" y="1981835"/>
                  </a:moveTo>
                  <a:lnTo>
                    <a:pt x="3028569" y="495300"/>
                  </a:lnTo>
                  <a:lnTo>
                    <a:pt x="743331" y="495300"/>
                  </a:lnTo>
                  <a:lnTo>
                    <a:pt x="0" y="1981835"/>
                  </a:lnTo>
                  <a:lnTo>
                    <a:pt x="743331" y="3468243"/>
                  </a:lnTo>
                  <a:lnTo>
                    <a:pt x="3028569" y="3468243"/>
                  </a:lnTo>
                  <a:lnTo>
                    <a:pt x="3771900" y="1981835"/>
                  </a:lnTo>
                  <a:close/>
                </a:path>
                <a:path w="11206479" h="3468370">
                  <a:moveTo>
                    <a:pt x="7434072" y="1486535"/>
                  </a:moveTo>
                  <a:lnTo>
                    <a:pt x="6690741" y="0"/>
                  </a:lnTo>
                  <a:lnTo>
                    <a:pt x="4405503" y="0"/>
                  </a:lnTo>
                  <a:lnTo>
                    <a:pt x="3662172" y="1486535"/>
                  </a:lnTo>
                  <a:lnTo>
                    <a:pt x="4405503" y="2972943"/>
                  </a:lnTo>
                  <a:lnTo>
                    <a:pt x="6690741" y="2972943"/>
                  </a:lnTo>
                  <a:lnTo>
                    <a:pt x="7434072" y="1486535"/>
                  </a:lnTo>
                  <a:close/>
                </a:path>
                <a:path w="11206479" h="3468370">
                  <a:moveTo>
                    <a:pt x="11205972" y="1981835"/>
                  </a:moveTo>
                  <a:lnTo>
                    <a:pt x="10462641" y="495300"/>
                  </a:lnTo>
                  <a:lnTo>
                    <a:pt x="8177403" y="495300"/>
                  </a:lnTo>
                  <a:lnTo>
                    <a:pt x="7434072" y="1981835"/>
                  </a:lnTo>
                  <a:lnTo>
                    <a:pt x="8177403" y="3468243"/>
                  </a:lnTo>
                  <a:lnTo>
                    <a:pt x="10462641" y="3468243"/>
                  </a:lnTo>
                  <a:lnTo>
                    <a:pt x="11205972" y="1981835"/>
                  </a:lnTo>
                  <a:close/>
                </a:path>
              </a:pathLst>
            </a:custGeom>
            <a:solidFill>
              <a:srgbClr val="538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22419" y="1513331"/>
              <a:ext cx="3625850" cy="2903220"/>
            </a:xfrm>
            <a:custGeom>
              <a:avLst/>
              <a:gdLst/>
              <a:ahLst/>
              <a:cxnLst/>
              <a:rect l="l" t="t" r="r" b="b"/>
              <a:pathLst>
                <a:path w="3625850" h="2903220">
                  <a:moveTo>
                    <a:pt x="2957576" y="0"/>
                  </a:moveTo>
                  <a:lnTo>
                    <a:pt x="668019" y="0"/>
                  </a:lnTo>
                  <a:lnTo>
                    <a:pt x="0" y="1451609"/>
                  </a:lnTo>
                  <a:lnTo>
                    <a:pt x="668019" y="2903219"/>
                  </a:lnTo>
                  <a:lnTo>
                    <a:pt x="2957576" y="2903219"/>
                  </a:lnTo>
                  <a:lnTo>
                    <a:pt x="3625596" y="1451609"/>
                  </a:lnTo>
                  <a:lnTo>
                    <a:pt x="29575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22419" y="1513331"/>
              <a:ext cx="3625850" cy="2903220"/>
            </a:xfrm>
            <a:custGeom>
              <a:avLst/>
              <a:gdLst/>
              <a:ahLst/>
              <a:cxnLst/>
              <a:rect l="l" t="t" r="r" b="b"/>
              <a:pathLst>
                <a:path w="3625850" h="2903220">
                  <a:moveTo>
                    <a:pt x="0" y="1451609"/>
                  </a:moveTo>
                  <a:lnTo>
                    <a:pt x="668019" y="0"/>
                  </a:lnTo>
                  <a:lnTo>
                    <a:pt x="2957576" y="0"/>
                  </a:lnTo>
                  <a:lnTo>
                    <a:pt x="3625596" y="1451609"/>
                  </a:lnTo>
                  <a:lnTo>
                    <a:pt x="2957576" y="2903219"/>
                  </a:lnTo>
                  <a:lnTo>
                    <a:pt x="668019" y="2903219"/>
                  </a:lnTo>
                  <a:lnTo>
                    <a:pt x="0" y="1451609"/>
                  </a:lnTo>
                  <a:close/>
                </a:path>
              </a:pathLst>
            </a:custGeom>
            <a:ln w="12192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7736" y="213740"/>
            <a:ext cx="79152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ЕДИНОЕ </a:t>
            </a:r>
            <a:r>
              <a:rPr sz="3200" spc="-35" dirty="0"/>
              <a:t>ОБРАЗОВАТЕЛЬНОЕ</a:t>
            </a:r>
            <a:r>
              <a:rPr sz="3200" spc="-25" dirty="0"/>
              <a:t> </a:t>
            </a:r>
            <a:r>
              <a:rPr sz="3200" spc="-15" dirty="0"/>
              <a:t>ПРОСТРАНСТВО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4648200" y="2283307"/>
            <a:ext cx="2666999" cy="13411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84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C00000"/>
                </a:solidFill>
                <a:latin typeface="Carlito"/>
                <a:cs typeface="Carlito"/>
              </a:rPr>
              <a:t>Единые</a:t>
            </a:r>
            <a:r>
              <a:rPr sz="2000" b="1" spc="-4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стандарты 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образовательного  пространства  страны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7819" y="2014623"/>
            <a:ext cx="3784600" cy="2985770"/>
            <a:chOff x="421894" y="1970277"/>
            <a:chExt cx="3784600" cy="2985770"/>
          </a:xfrm>
        </p:grpSpPr>
        <p:sp>
          <p:nvSpPr>
            <p:cNvPr id="9" name="object 9"/>
            <p:cNvSpPr/>
            <p:nvPr/>
          </p:nvSpPr>
          <p:spPr>
            <a:xfrm>
              <a:off x="428244" y="1976627"/>
              <a:ext cx="3771900" cy="2973070"/>
            </a:xfrm>
            <a:custGeom>
              <a:avLst/>
              <a:gdLst/>
              <a:ahLst/>
              <a:cxnLst/>
              <a:rect l="l" t="t" r="r" b="b"/>
              <a:pathLst>
                <a:path w="3771900" h="2973070">
                  <a:moveTo>
                    <a:pt x="3028569" y="0"/>
                  </a:moveTo>
                  <a:lnTo>
                    <a:pt x="743331" y="0"/>
                  </a:lnTo>
                  <a:lnTo>
                    <a:pt x="0" y="1486408"/>
                  </a:lnTo>
                  <a:lnTo>
                    <a:pt x="743331" y="2972943"/>
                  </a:lnTo>
                  <a:lnTo>
                    <a:pt x="3028569" y="2972943"/>
                  </a:lnTo>
                  <a:lnTo>
                    <a:pt x="3771900" y="1486408"/>
                  </a:lnTo>
                  <a:lnTo>
                    <a:pt x="30285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244" y="1976627"/>
              <a:ext cx="3771900" cy="2973070"/>
            </a:xfrm>
            <a:custGeom>
              <a:avLst/>
              <a:gdLst/>
              <a:ahLst/>
              <a:cxnLst/>
              <a:rect l="l" t="t" r="r" b="b"/>
              <a:pathLst>
                <a:path w="3771900" h="2973070">
                  <a:moveTo>
                    <a:pt x="0" y="1486408"/>
                  </a:moveTo>
                  <a:lnTo>
                    <a:pt x="743331" y="0"/>
                  </a:lnTo>
                  <a:lnTo>
                    <a:pt x="3028569" y="0"/>
                  </a:lnTo>
                  <a:lnTo>
                    <a:pt x="3771900" y="1486408"/>
                  </a:lnTo>
                  <a:lnTo>
                    <a:pt x="3028569" y="2972943"/>
                  </a:lnTo>
                  <a:lnTo>
                    <a:pt x="743331" y="2972943"/>
                  </a:lnTo>
                  <a:lnTo>
                    <a:pt x="0" y="1486408"/>
                  </a:lnTo>
                  <a:close/>
                </a:path>
              </a:pathLst>
            </a:custGeom>
            <a:ln w="12192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52308" y="2725222"/>
            <a:ext cx="2555622" cy="179844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065" marR="5080" indent="635" algn="ctr">
              <a:lnSpc>
                <a:spcPct val="116500"/>
              </a:lnSpc>
              <a:spcBef>
                <a:spcPts val="300"/>
              </a:spcBef>
            </a:pPr>
            <a:r>
              <a:rPr sz="2000" b="1" spc="-10" dirty="0">
                <a:solidFill>
                  <a:srgbClr val="C00000"/>
                </a:solidFill>
                <a:latin typeface="Carlito"/>
                <a:cs typeface="Carlito"/>
              </a:rPr>
              <a:t>Единые </a:t>
            </a:r>
            <a:r>
              <a:rPr sz="2000" b="1" spc="-20" dirty="0">
                <a:solidFill>
                  <a:srgbClr val="C00000"/>
                </a:solidFill>
                <a:latin typeface="Carlito"/>
                <a:cs typeface="Carlito"/>
              </a:rPr>
              <a:t>подходы 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к</a:t>
            </a:r>
            <a:r>
              <a:rPr sz="2000" b="1" spc="-7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формированию  </a:t>
            </a:r>
            <a:r>
              <a:rPr sz="2000" b="1" spc="-15" dirty="0">
                <a:solidFill>
                  <a:srgbClr val="001F5F"/>
                </a:solidFill>
                <a:latin typeface="Carlito"/>
                <a:cs typeface="Carlito"/>
              </a:rPr>
              <a:t>содержания</a:t>
            </a:r>
            <a:endParaRPr sz="2000" dirty="0">
              <a:latin typeface="Carlito"/>
              <a:cs typeface="Carlito"/>
            </a:endParaRPr>
          </a:p>
          <a:p>
            <a:pPr marL="166370" marR="163195" algn="ctr">
              <a:lnSpc>
                <a:spcPts val="2560"/>
              </a:lnSpc>
              <a:spcBef>
                <a:spcPts val="75"/>
              </a:spcBef>
            </a:pP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образования</a:t>
            </a:r>
            <a:r>
              <a:rPr sz="2000" b="1" spc="-114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и 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воспитания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817866" y="1970277"/>
            <a:ext cx="3760470" cy="2985770"/>
            <a:chOff x="7817866" y="1970277"/>
            <a:chExt cx="3760470" cy="2985770"/>
          </a:xfrm>
        </p:grpSpPr>
        <p:sp>
          <p:nvSpPr>
            <p:cNvPr id="13" name="object 13"/>
            <p:cNvSpPr/>
            <p:nvPr/>
          </p:nvSpPr>
          <p:spPr>
            <a:xfrm>
              <a:off x="7824216" y="1976627"/>
              <a:ext cx="3747770" cy="2973070"/>
            </a:xfrm>
            <a:custGeom>
              <a:avLst/>
              <a:gdLst/>
              <a:ahLst/>
              <a:cxnLst/>
              <a:rect l="l" t="t" r="r" b="b"/>
              <a:pathLst>
                <a:path w="3747770" h="2973070">
                  <a:moveTo>
                    <a:pt x="3049904" y="0"/>
                  </a:moveTo>
                  <a:lnTo>
                    <a:pt x="697610" y="0"/>
                  </a:lnTo>
                  <a:lnTo>
                    <a:pt x="0" y="1486408"/>
                  </a:lnTo>
                  <a:lnTo>
                    <a:pt x="697610" y="2972943"/>
                  </a:lnTo>
                  <a:lnTo>
                    <a:pt x="3049904" y="2972943"/>
                  </a:lnTo>
                  <a:lnTo>
                    <a:pt x="3747515" y="1486408"/>
                  </a:lnTo>
                  <a:lnTo>
                    <a:pt x="30499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24216" y="1976627"/>
              <a:ext cx="3747770" cy="2973070"/>
            </a:xfrm>
            <a:custGeom>
              <a:avLst/>
              <a:gdLst/>
              <a:ahLst/>
              <a:cxnLst/>
              <a:rect l="l" t="t" r="r" b="b"/>
              <a:pathLst>
                <a:path w="3747770" h="2973070">
                  <a:moveTo>
                    <a:pt x="0" y="1486408"/>
                  </a:moveTo>
                  <a:lnTo>
                    <a:pt x="697610" y="0"/>
                  </a:lnTo>
                  <a:lnTo>
                    <a:pt x="3049904" y="0"/>
                  </a:lnTo>
                  <a:lnTo>
                    <a:pt x="3747515" y="1486408"/>
                  </a:lnTo>
                  <a:lnTo>
                    <a:pt x="3049904" y="2972943"/>
                  </a:lnTo>
                  <a:lnTo>
                    <a:pt x="697610" y="2972943"/>
                  </a:lnTo>
                  <a:lnTo>
                    <a:pt x="0" y="1486408"/>
                  </a:lnTo>
                  <a:close/>
                </a:path>
              </a:pathLst>
            </a:custGeom>
            <a:ln w="12192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304848" y="2362580"/>
            <a:ext cx="2786506" cy="246062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69875" marR="260985" algn="ctr">
              <a:lnSpc>
                <a:spcPct val="90000"/>
              </a:lnSpc>
              <a:spcBef>
                <a:spcPts val="340"/>
              </a:spcBef>
            </a:pPr>
            <a:r>
              <a:rPr sz="2000" b="1" spc="-10" dirty="0">
                <a:solidFill>
                  <a:srgbClr val="C00000"/>
                </a:solidFill>
                <a:latin typeface="Carlito"/>
                <a:cs typeface="Carlito"/>
              </a:rPr>
              <a:t>Единая</a:t>
            </a:r>
            <a:r>
              <a:rPr sz="2000" b="1" spc="-5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rlito"/>
                <a:cs typeface="Carlito"/>
              </a:rPr>
              <a:t>система  </a:t>
            </a: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мониторинга 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эффективности  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деятельности</a:t>
            </a:r>
            <a:endParaRPr sz="2000" dirty="0">
              <a:latin typeface="Carlito"/>
              <a:cs typeface="Carlito"/>
            </a:endParaRPr>
          </a:p>
          <a:p>
            <a:pPr marL="166370" marR="160020" algn="ctr">
              <a:lnSpc>
                <a:spcPts val="2590"/>
              </a:lnSpc>
              <a:spcBef>
                <a:spcPts val="15"/>
              </a:spcBef>
            </a:pP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об</a:t>
            </a:r>
            <a:r>
              <a:rPr sz="2000" b="1" spc="5" dirty="0">
                <a:solidFill>
                  <a:srgbClr val="001F5F"/>
                </a:solidFill>
                <a:latin typeface="Carlito"/>
                <a:cs typeface="Carlito"/>
              </a:rPr>
              <a:t>р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а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з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ов</a:t>
            </a:r>
            <a:r>
              <a:rPr sz="2000" b="1" spc="-15" dirty="0">
                <a:solidFill>
                  <a:srgbClr val="001F5F"/>
                </a:solidFill>
                <a:latin typeface="Carlito"/>
                <a:cs typeface="Carlito"/>
              </a:rPr>
              <a:t>ат</a:t>
            </a:r>
            <a:r>
              <a:rPr sz="2000" b="1" spc="-40" dirty="0">
                <a:solidFill>
                  <a:srgbClr val="001F5F"/>
                </a:solidFill>
                <a:latin typeface="Carlito"/>
                <a:cs typeface="Carlito"/>
              </a:rPr>
              <a:t>е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льных 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организаций,</a:t>
            </a:r>
            <a:endParaRPr sz="20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органов</a:t>
            </a:r>
            <a:r>
              <a:rPr sz="2000" b="1" spc="-8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управления</a:t>
            </a:r>
            <a:endParaRPr sz="20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образованием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01168" y="0"/>
            <a:ext cx="11658600" cy="5949315"/>
            <a:chOff x="201168" y="0"/>
            <a:chExt cx="11658600" cy="5949315"/>
          </a:xfrm>
        </p:grpSpPr>
        <p:sp>
          <p:nvSpPr>
            <p:cNvPr id="17" name="object 17"/>
            <p:cNvSpPr/>
            <p:nvPr/>
          </p:nvSpPr>
          <p:spPr>
            <a:xfrm>
              <a:off x="5640323" y="4742688"/>
              <a:ext cx="803148" cy="6827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1168" y="5301996"/>
              <a:ext cx="890016" cy="6416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965179" y="5234940"/>
              <a:ext cx="894587" cy="5989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59585" y="5572505"/>
              <a:ext cx="9538970" cy="0"/>
            </a:xfrm>
            <a:custGeom>
              <a:avLst/>
              <a:gdLst/>
              <a:ahLst/>
              <a:cxnLst/>
              <a:rect l="l" t="t" r="r" b="b"/>
              <a:pathLst>
                <a:path w="9538970">
                  <a:moveTo>
                    <a:pt x="0" y="0"/>
                  </a:moveTo>
                  <a:lnTo>
                    <a:pt x="9538462" y="0"/>
                  </a:lnTo>
                </a:path>
              </a:pathLst>
            </a:custGeom>
            <a:ln w="28956">
              <a:solidFill>
                <a:srgbClr val="5294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37988" y="5576315"/>
              <a:ext cx="1577340" cy="367030"/>
            </a:xfrm>
            <a:custGeom>
              <a:avLst/>
              <a:gdLst/>
              <a:ahLst/>
              <a:cxnLst/>
              <a:rect l="l" t="t" r="r" b="b"/>
              <a:pathLst>
                <a:path w="1577340" h="367029">
                  <a:moveTo>
                    <a:pt x="1577339" y="0"/>
                  </a:moveTo>
                  <a:lnTo>
                    <a:pt x="0" y="0"/>
                  </a:lnTo>
                  <a:lnTo>
                    <a:pt x="774446" y="366903"/>
                  </a:lnTo>
                  <a:lnTo>
                    <a:pt x="1577339" y="0"/>
                  </a:lnTo>
                  <a:close/>
                </a:path>
              </a:pathLst>
            </a:custGeom>
            <a:solidFill>
              <a:srgbClr val="529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37988" y="5576315"/>
              <a:ext cx="1577340" cy="367030"/>
            </a:xfrm>
            <a:custGeom>
              <a:avLst/>
              <a:gdLst/>
              <a:ahLst/>
              <a:cxnLst/>
              <a:rect l="l" t="t" r="r" b="b"/>
              <a:pathLst>
                <a:path w="1577340" h="367029">
                  <a:moveTo>
                    <a:pt x="1577339" y="0"/>
                  </a:moveTo>
                  <a:lnTo>
                    <a:pt x="774446" y="366903"/>
                  </a:lnTo>
                  <a:lnTo>
                    <a:pt x="0" y="0"/>
                  </a:lnTo>
                  <a:lnTo>
                    <a:pt x="1577339" y="0"/>
                  </a:lnTo>
                  <a:close/>
                </a:path>
              </a:pathLst>
            </a:custGeom>
            <a:ln w="12192">
              <a:solidFill>
                <a:srgbClr val="5294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553956" y="0"/>
              <a:ext cx="1793239" cy="1319530"/>
            </a:xfrm>
            <a:custGeom>
              <a:avLst/>
              <a:gdLst/>
              <a:ahLst/>
              <a:cxnLst/>
              <a:rect l="l" t="t" r="r" b="b"/>
              <a:pathLst>
                <a:path w="1793240" h="1319530">
                  <a:moveTo>
                    <a:pt x="1793113" y="0"/>
                  </a:moveTo>
                  <a:lnTo>
                    <a:pt x="0" y="0"/>
                  </a:lnTo>
                  <a:lnTo>
                    <a:pt x="896620" y="1319402"/>
                  </a:lnTo>
                  <a:lnTo>
                    <a:pt x="1793113" y="0"/>
                  </a:lnTo>
                  <a:close/>
                </a:path>
              </a:pathLst>
            </a:custGeom>
            <a:solidFill>
              <a:srgbClr val="529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46176" y="5972417"/>
            <a:ext cx="1108862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solidFill>
                  <a:srgbClr val="2F356C"/>
                </a:solidFill>
                <a:latin typeface="Carlito"/>
                <a:cs typeface="Carlito"/>
              </a:rPr>
              <a:t>ГАРАНТИЯ </a:t>
            </a:r>
            <a:r>
              <a:rPr sz="2400" spc="-20" dirty="0">
                <a:solidFill>
                  <a:srgbClr val="2F356C"/>
                </a:solidFill>
                <a:latin typeface="Carlito"/>
                <a:cs typeface="Carlito"/>
              </a:rPr>
              <a:t>РАВЕНСТВА</a:t>
            </a:r>
            <a:r>
              <a:rPr sz="2400" spc="10" dirty="0">
                <a:solidFill>
                  <a:srgbClr val="2F356C"/>
                </a:solidFill>
                <a:latin typeface="Carlito"/>
                <a:cs typeface="Carlito"/>
              </a:rPr>
              <a:t> </a:t>
            </a:r>
            <a:r>
              <a:rPr sz="2400" spc="-15" dirty="0">
                <a:solidFill>
                  <a:srgbClr val="2F356C"/>
                </a:solidFill>
                <a:latin typeface="Carlito"/>
                <a:cs typeface="Carlito"/>
              </a:rPr>
              <a:t>РЕСУРСОВ,</a:t>
            </a:r>
            <a:endParaRPr sz="24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2400" spc="-15" dirty="0">
                <a:solidFill>
                  <a:srgbClr val="2F356C"/>
                </a:solidFill>
                <a:latin typeface="Carlito"/>
                <a:cs typeface="Carlito"/>
              </a:rPr>
              <a:t>УСЛОВИЙ, </a:t>
            </a:r>
            <a:r>
              <a:rPr sz="2400" spc="-10" dirty="0">
                <a:solidFill>
                  <a:srgbClr val="2F356C"/>
                </a:solidFill>
                <a:latin typeface="Carlito"/>
                <a:cs typeface="Carlito"/>
              </a:rPr>
              <a:t>ВОЗМОЖНОСТЕЙ </a:t>
            </a:r>
            <a:r>
              <a:rPr sz="2400" dirty="0">
                <a:solidFill>
                  <a:srgbClr val="2F356C"/>
                </a:solidFill>
                <a:latin typeface="Carlito"/>
                <a:cs typeface="Carlito"/>
              </a:rPr>
              <a:t>И </a:t>
            </a:r>
            <a:r>
              <a:rPr sz="2400" spc="-5" dirty="0">
                <a:solidFill>
                  <a:srgbClr val="2F356C"/>
                </a:solidFill>
                <a:latin typeface="Carlito"/>
                <a:cs typeface="Carlito"/>
              </a:rPr>
              <a:t>ПОВЫШЕНИЯ </a:t>
            </a:r>
            <a:r>
              <a:rPr sz="2400" spc="-35" dirty="0">
                <a:solidFill>
                  <a:srgbClr val="2F356C"/>
                </a:solidFill>
                <a:latin typeface="Carlito"/>
                <a:cs typeface="Carlito"/>
              </a:rPr>
              <a:t>КАЧЕСТВА</a:t>
            </a:r>
            <a:r>
              <a:rPr sz="2400" spc="50" dirty="0">
                <a:solidFill>
                  <a:srgbClr val="2F356C"/>
                </a:solidFill>
                <a:latin typeface="Carlito"/>
                <a:cs typeface="Carlito"/>
              </a:rPr>
              <a:t> </a:t>
            </a:r>
            <a:r>
              <a:rPr sz="2400" spc="-70" dirty="0">
                <a:solidFill>
                  <a:srgbClr val="2F356C"/>
                </a:solidFill>
                <a:latin typeface="Carlito"/>
                <a:cs typeface="Carlito"/>
              </a:rPr>
              <a:t>РЕЗУЛЬТАТОВ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551180"/>
            <a:ext cx="10652125" cy="1049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В </a:t>
            </a:r>
            <a:r>
              <a:rPr sz="1400" b="1" spc="-5" dirty="0">
                <a:solidFill>
                  <a:srgbClr val="C00000"/>
                </a:solidFill>
                <a:latin typeface="Carlito"/>
                <a:cs typeface="Carlito"/>
              </a:rPr>
              <a:t>соответствии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с </a:t>
            </a:r>
            <a:r>
              <a:rPr sz="1400" b="1" spc="-10" dirty="0">
                <a:solidFill>
                  <a:srgbClr val="C00000"/>
                </a:solidFill>
                <a:latin typeface="Carlito"/>
                <a:cs typeface="Carlito"/>
              </a:rPr>
              <a:t>ФЗ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от </a:t>
            </a:r>
            <a:r>
              <a:rPr sz="1400" b="1" spc="-5" dirty="0">
                <a:solidFill>
                  <a:srgbClr val="C00000"/>
                </a:solidFill>
                <a:latin typeface="Carlito"/>
                <a:cs typeface="Carlito"/>
              </a:rPr>
              <a:t>24.09.2022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№ </a:t>
            </a:r>
            <a:r>
              <a:rPr sz="1400" b="1" spc="-5" dirty="0">
                <a:solidFill>
                  <a:srgbClr val="C00000"/>
                </a:solidFill>
                <a:latin typeface="Carlito"/>
                <a:cs typeface="Carlito"/>
              </a:rPr>
              <a:t>371-ФЗ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«О внесении изменений в </a:t>
            </a:r>
            <a:r>
              <a:rPr sz="1400" b="1" spc="-5" dirty="0">
                <a:solidFill>
                  <a:srgbClr val="C00000"/>
                </a:solidFill>
                <a:latin typeface="Carlito"/>
                <a:cs typeface="Carlito"/>
              </a:rPr>
              <a:t>Федеральный закон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«Об образовании в </a:t>
            </a:r>
            <a:r>
              <a:rPr sz="1400" b="1" spc="-10" dirty="0">
                <a:solidFill>
                  <a:srgbClr val="C00000"/>
                </a:solidFill>
                <a:latin typeface="Carlito"/>
                <a:cs typeface="Carlito"/>
              </a:rPr>
              <a:t>Российской </a:t>
            </a:r>
            <a:r>
              <a:rPr sz="1400" b="1" spc="-5" dirty="0">
                <a:solidFill>
                  <a:srgbClr val="C00000"/>
                </a:solidFill>
                <a:latin typeface="Carlito"/>
                <a:cs typeface="Carlito"/>
              </a:rPr>
              <a:t>Федерации» 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и </a:t>
            </a:r>
            <a:r>
              <a:rPr sz="1400" b="1" spc="-20" dirty="0">
                <a:solidFill>
                  <a:srgbClr val="C00000"/>
                </a:solidFill>
                <a:latin typeface="Carlito"/>
                <a:cs typeface="Carlito"/>
              </a:rPr>
              <a:t>ст.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1 </a:t>
            </a:r>
            <a:r>
              <a:rPr sz="1400" b="1" spc="-5" dirty="0">
                <a:solidFill>
                  <a:srgbClr val="C00000"/>
                </a:solidFill>
                <a:latin typeface="Carlito"/>
                <a:cs typeface="Carlito"/>
              </a:rPr>
              <a:t>ФЗ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«Об </a:t>
            </a:r>
            <a:r>
              <a:rPr sz="1400" b="1" spc="-5" dirty="0">
                <a:solidFill>
                  <a:srgbClr val="C00000"/>
                </a:solidFill>
                <a:latin typeface="Carlito"/>
                <a:cs typeface="Carlito"/>
              </a:rPr>
              <a:t>обязательных требованиях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в </a:t>
            </a:r>
            <a:r>
              <a:rPr sz="1400" b="1" spc="-10" dirty="0">
                <a:solidFill>
                  <a:srgbClr val="C00000"/>
                </a:solidFill>
                <a:latin typeface="Carlito"/>
                <a:cs typeface="Carlito"/>
              </a:rPr>
              <a:t>Российской </a:t>
            </a:r>
            <a:r>
              <a:rPr sz="1400" b="1" spc="-5" dirty="0">
                <a:solidFill>
                  <a:srgbClr val="C00000"/>
                </a:solidFill>
                <a:latin typeface="Carlito"/>
                <a:cs typeface="Carlito"/>
              </a:rPr>
              <a:t>Федерации»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с </a:t>
            </a:r>
            <a:r>
              <a:rPr sz="1400" b="1" spc="-5" dirty="0">
                <a:solidFill>
                  <a:srgbClr val="C00000"/>
                </a:solidFill>
                <a:latin typeface="Carlito"/>
                <a:cs typeface="Carlito"/>
              </a:rPr>
              <a:t>01.09.2023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основные </a:t>
            </a:r>
            <a:r>
              <a:rPr sz="1400" b="1" spc="-5" dirty="0">
                <a:solidFill>
                  <a:srgbClr val="C00000"/>
                </a:solidFill>
                <a:latin typeface="Carlito"/>
                <a:cs typeface="Carlito"/>
              </a:rPr>
              <a:t>общеобразовательные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программы </a:t>
            </a:r>
            <a:r>
              <a:rPr sz="1400" b="1" spc="-10" dirty="0">
                <a:solidFill>
                  <a:srgbClr val="C00000"/>
                </a:solidFill>
                <a:latin typeface="Carlito"/>
                <a:cs typeface="Carlito"/>
              </a:rPr>
              <a:t>подлежат  </a:t>
            </a:r>
            <a:r>
              <a:rPr sz="1400" b="1" spc="-5" dirty="0">
                <a:solidFill>
                  <a:srgbClr val="C00000"/>
                </a:solidFill>
                <a:latin typeface="Carlito"/>
                <a:cs typeface="Carlito"/>
              </a:rPr>
              <a:t>приведению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в </a:t>
            </a:r>
            <a:r>
              <a:rPr sz="1400" b="1" spc="-5" dirty="0">
                <a:solidFill>
                  <a:srgbClr val="C00000"/>
                </a:solidFill>
                <a:latin typeface="Carlito"/>
                <a:cs typeface="Carlito"/>
              </a:rPr>
              <a:t>соответствие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с </a:t>
            </a:r>
            <a:r>
              <a:rPr sz="1400" b="1" spc="-5" dirty="0">
                <a:solidFill>
                  <a:srgbClr val="C00000"/>
                </a:solidFill>
                <a:latin typeface="Carlito"/>
                <a:cs typeface="Carlito"/>
              </a:rPr>
              <a:t>федеральными образовательными</a:t>
            </a:r>
            <a:r>
              <a:rPr sz="1400" b="1" spc="-20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программами.</a:t>
            </a:r>
            <a:endParaRPr sz="1400" dirty="0">
              <a:latin typeface="Carlito"/>
              <a:cs typeface="Carlito"/>
            </a:endParaRPr>
          </a:p>
          <a:p>
            <a:pPr marL="1103630">
              <a:lnSpc>
                <a:spcPct val="100000"/>
              </a:lnSpc>
              <a:spcBef>
                <a:spcPts val="850"/>
              </a:spcBef>
              <a:tabLst>
                <a:tab pos="4952365" algn="l"/>
                <a:tab pos="8791575" algn="l"/>
              </a:tabLst>
            </a:pPr>
            <a:r>
              <a:rPr sz="1800" b="1" spc="5" dirty="0">
                <a:solidFill>
                  <a:srgbClr val="003366"/>
                </a:solidFill>
                <a:latin typeface="Carlito"/>
                <a:cs typeface="Carlito"/>
              </a:rPr>
              <a:t>ФОП</a:t>
            </a:r>
            <a:r>
              <a:rPr sz="1800" b="1" spc="-45" dirty="0">
                <a:solidFill>
                  <a:srgbClr val="003366"/>
                </a:solidFill>
                <a:latin typeface="Carlito"/>
                <a:cs typeface="Carlito"/>
              </a:rPr>
              <a:t> </a:t>
            </a:r>
            <a:r>
              <a:rPr sz="1800" b="1" spc="5" dirty="0">
                <a:solidFill>
                  <a:srgbClr val="003366"/>
                </a:solidFill>
                <a:latin typeface="Carlito"/>
                <a:cs typeface="Carlito"/>
              </a:rPr>
              <a:t>НОО	ФОП</a:t>
            </a:r>
            <a:r>
              <a:rPr sz="1800" b="1" spc="-10" dirty="0">
                <a:solidFill>
                  <a:srgbClr val="003366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3366"/>
                </a:solidFill>
                <a:latin typeface="Carlito"/>
                <a:cs typeface="Carlito"/>
              </a:rPr>
              <a:t>ООО	</a:t>
            </a:r>
            <a:r>
              <a:rPr sz="1800" b="1" spc="5" dirty="0">
                <a:solidFill>
                  <a:srgbClr val="003366"/>
                </a:solidFill>
                <a:latin typeface="Carlito"/>
                <a:cs typeface="Carlito"/>
              </a:rPr>
              <a:t>ФОП</a:t>
            </a:r>
            <a:r>
              <a:rPr sz="1800" b="1" spc="-50" dirty="0">
                <a:solidFill>
                  <a:srgbClr val="003366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3366"/>
                </a:solidFill>
                <a:latin typeface="Carlito"/>
                <a:cs typeface="Carlito"/>
              </a:rPr>
              <a:t>СОО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69681" y="477647"/>
            <a:ext cx="975360" cy="22860"/>
          </a:xfrm>
          <a:custGeom>
            <a:avLst/>
            <a:gdLst/>
            <a:ahLst/>
            <a:cxnLst/>
            <a:rect l="l" t="t" r="r" b="b"/>
            <a:pathLst>
              <a:path w="975359" h="22859">
                <a:moveTo>
                  <a:pt x="975359" y="0"/>
                </a:moveTo>
                <a:lnTo>
                  <a:pt x="0" y="0"/>
                </a:lnTo>
                <a:lnTo>
                  <a:pt x="0" y="22860"/>
                </a:lnTo>
                <a:lnTo>
                  <a:pt x="975359" y="22860"/>
                </a:lnTo>
                <a:lnTo>
                  <a:pt x="975359" y="0"/>
                </a:lnTo>
                <a:close/>
              </a:path>
            </a:pathLst>
          </a:custGeom>
          <a:solidFill>
            <a:srgbClr val="046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0015" y="65183"/>
            <a:ext cx="1114094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/>
              <a:t>ФЕДЕРАЛЬНЫЕ </a:t>
            </a:r>
            <a:r>
              <a:rPr sz="2800" spc="-35" dirty="0"/>
              <a:t>ОБРАЗОВАТЕЛЬНЫЕ </a:t>
            </a:r>
            <a:r>
              <a:rPr sz="2800" spc="-20" dirty="0"/>
              <a:t>ПРОГРАММЫ</a:t>
            </a:r>
            <a:r>
              <a:rPr sz="2800" spc="35" dirty="0"/>
              <a:t> </a:t>
            </a:r>
            <a:r>
              <a:rPr sz="2800" dirty="0"/>
              <a:t>(</a:t>
            </a:r>
            <a:r>
              <a:rPr sz="2800" dirty="0">
                <a:solidFill>
                  <a:srgbClr val="0462C1"/>
                </a:solidFill>
                <a:hlinkClick r:id="rId2"/>
              </a:rPr>
              <a:t>ФОПы</a:t>
            </a:r>
            <a:r>
              <a:rPr sz="2800" dirty="0"/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7631" y="6255207"/>
            <a:ext cx="115173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На </a:t>
            </a: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каждый </a:t>
            </a: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уровень образования разрабатывается </a:t>
            </a:r>
            <a:r>
              <a:rPr sz="2000" b="1" spc="-15" dirty="0">
                <a:solidFill>
                  <a:srgbClr val="C00000"/>
                </a:solidFill>
                <a:latin typeface="Carlito"/>
                <a:cs typeface="Carlito"/>
              </a:rPr>
              <a:t>одна </a:t>
            </a: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ООП </a:t>
            </a: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на </a:t>
            </a: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основе</a:t>
            </a:r>
            <a:r>
              <a:rPr sz="2000" b="1" spc="-114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ФОП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228959" y="1758695"/>
            <a:ext cx="3619500" cy="4381500"/>
            <a:chOff x="4251959" y="1758695"/>
            <a:chExt cx="3619500" cy="4381500"/>
          </a:xfrm>
        </p:grpSpPr>
        <p:sp>
          <p:nvSpPr>
            <p:cNvPr id="7" name="object 7"/>
            <p:cNvSpPr/>
            <p:nvPr/>
          </p:nvSpPr>
          <p:spPr>
            <a:xfrm>
              <a:off x="4397592" y="1767839"/>
              <a:ext cx="3464722" cy="43632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56531" y="1763267"/>
              <a:ext cx="3610610" cy="4372610"/>
            </a:xfrm>
            <a:custGeom>
              <a:avLst/>
              <a:gdLst/>
              <a:ahLst/>
              <a:cxnLst/>
              <a:rect l="l" t="t" r="r" b="b"/>
              <a:pathLst>
                <a:path w="3610609" h="4372610">
                  <a:moveTo>
                    <a:pt x="0" y="4372356"/>
                  </a:moveTo>
                  <a:lnTo>
                    <a:pt x="3610356" y="4372356"/>
                  </a:lnTo>
                  <a:lnTo>
                    <a:pt x="3610356" y="0"/>
                  </a:lnTo>
                  <a:lnTo>
                    <a:pt x="0" y="0"/>
                  </a:lnTo>
                  <a:lnTo>
                    <a:pt x="0" y="4372356"/>
                  </a:lnTo>
                  <a:close/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18744" y="1758695"/>
            <a:ext cx="3469004" cy="4381500"/>
            <a:chOff x="618744" y="1758695"/>
            <a:chExt cx="3469004" cy="4381500"/>
          </a:xfrm>
        </p:grpSpPr>
        <p:sp>
          <p:nvSpPr>
            <p:cNvPr id="10" name="object 10"/>
            <p:cNvSpPr/>
            <p:nvPr/>
          </p:nvSpPr>
          <p:spPr>
            <a:xfrm>
              <a:off x="870313" y="1767839"/>
              <a:ext cx="3207910" cy="43406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3316" y="1763267"/>
              <a:ext cx="3459479" cy="4372610"/>
            </a:xfrm>
            <a:custGeom>
              <a:avLst/>
              <a:gdLst/>
              <a:ahLst/>
              <a:cxnLst/>
              <a:rect l="l" t="t" r="r" b="b"/>
              <a:pathLst>
                <a:path w="3459479" h="4372610">
                  <a:moveTo>
                    <a:pt x="0" y="4372356"/>
                  </a:moveTo>
                  <a:lnTo>
                    <a:pt x="3459479" y="4372356"/>
                  </a:lnTo>
                  <a:lnTo>
                    <a:pt x="3459479" y="0"/>
                  </a:lnTo>
                  <a:lnTo>
                    <a:pt x="0" y="0"/>
                  </a:lnTo>
                  <a:lnTo>
                    <a:pt x="0" y="4372356"/>
                  </a:lnTo>
                  <a:close/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8065007" y="1749551"/>
            <a:ext cx="3819525" cy="4391025"/>
            <a:chOff x="8065007" y="1749551"/>
            <a:chExt cx="3819525" cy="4391025"/>
          </a:xfrm>
        </p:grpSpPr>
        <p:sp>
          <p:nvSpPr>
            <p:cNvPr id="13" name="object 13"/>
            <p:cNvSpPr/>
            <p:nvPr/>
          </p:nvSpPr>
          <p:spPr>
            <a:xfrm>
              <a:off x="8074151" y="1758695"/>
              <a:ext cx="3800855" cy="43723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69579" y="1754123"/>
              <a:ext cx="3810000" cy="4381500"/>
            </a:xfrm>
            <a:custGeom>
              <a:avLst/>
              <a:gdLst/>
              <a:ahLst/>
              <a:cxnLst/>
              <a:rect l="l" t="t" r="r" b="b"/>
              <a:pathLst>
                <a:path w="3810000" h="4381500">
                  <a:moveTo>
                    <a:pt x="0" y="4381500"/>
                  </a:moveTo>
                  <a:lnTo>
                    <a:pt x="3810000" y="4381500"/>
                  </a:lnTo>
                  <a:lnTo>
                    <a:pt x="3810000" y="0"/>
                  </a:lnTo>
                  <a:lnTo>
                    <a:pt x="0" y="0"/>
                  </a:lnTo>
                  <a:lnTo>
                    <a:pt x="0" y="4381500"/>
                  </a:lnTo>
                  <a:close/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32519" y="0"/>
            <a:ext cx="3459479" cy="6858000"/>
            <a:chOff x="8732519" y="0"/>
            <a:chExt cx="3459479" cy="6858000"/>
          </a:xfrm>
        </p:grpSpPr>
        <p:sp>
          <p:nvSpPr>
            <p:cNvPr id="3" name="object 3"/>
            <p:cNvSpPr/>
            <p:nvPr/>
          </p:nvSpPr>
          <p:spPr>
            <a:xfrm>
              <a:off x="11309603" y="387095"/>
              <a:ext cx="464820" cy="3901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32519" y="0"/>
              <a:ext cx="3459479" cy="6858000"/>
            </a:xfrm>
            <a:custGeom>
              <a:avLst/>
              <a:gdLst/>
              <a:ahLst/>
              <a:cxnLst/>
              <a:rect l="l" t="t" r="r" b="b"/>
              <a:pathLst>
                <a:path w="3459479" h="6858000">
                  <a:moveTo>
                    <a:pt x="345947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459479" y="6858000"/>
                  </a:lnTo>
                  <a:lnTo>
                    <a:pt x="3459479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208532" y="234695"/>
            <a:ext cx="6510655" cy="619125"/>
          </a:xfrm>
          <a:custGeom>
            <a:avLst/>
            <a:gdLst/>
            <a:ahLst/>
            <a:cxnLst/>
            <a:rect l="l" t="t" r="r" b="b"/>
            <a:pathLst>
              <a:path w="6510655" h="619125">
                <a:moveTo>
                  <a:pt x="6407404" y="0"/>
                </a:moveTo>
                <a:lnTo>
                  <a:pt x="103124" y="0"/>
                </a:lnTo>
                <a:lnTo>
                  <a:pt x="62986" y="8112"/>
                </a:lnTo>
                <a:lnTo>
                  <a:pt x="30206" y="30225"/>
                </a:lnTo>
                <a:lnTo>
                  <a:pt x="8104" y="63007"/>
                </a:lnTo>
                <a:lnTo>
                  <a:pt x="0" y="103124"/>
                </a:lnTo>
                <a:lnTo>
                  <a:pt x="0" y="515619"/>
                </a:lnTo>
                <a:lnTo>
                  <a:pt x="8104" y="555736"/>
                </a:lnTo>
                <a:lnTo>
                  <a:pt x="30206" y="588517"/>
                </a:lnTo>
                <a:lnTo>
                  <a:pt x="62986" y="610631"/>
                </a:lnTo>
                <a:lnTo>
                  <a:pt x="103124" y="618743"/>
                </a:lnTo>
                <a:lnTo>
                  <a:pt x="6407404" y="618743"/>
                </a:lnTo>
                <a:lnTo>
                  <a:pt x="6447520" y="610631"/>
                </a:lnTo>
                <a:lnTo>
                  <a:pt x="6480302" y="588517"/>
                </a:lnTo>
                <a:lnTo>
                  <a:pt x="6502415" y="555736"/>
                </a:lnTo>
                <a:lnTo>
                  <a:pt x="6510528" y="515619"/>
                </a:lnTo>
                <a:lnTo>
                  <a:pt x="6510528" y="103124"/>
                </a:lnTo>
                <a:lnTo>
                  <a:pt x="6502415" y="63007"/>
                </a:lnTo>
                <a:lnTo>
                  <a:pt x="6480302" y="30225"/>
                </a:lnTo>
                <a:lnTo>
                  <a:pt x="6447520" y="8112"/>
                </a:lnTo>
                <a:lnTo>
                  <a:pt x="640740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72148" y="908240"/>
            <a:ext cx="7712709" cy="1494155"/>
            <a:chOff x="172148" y="908240"/>
            <a:chExt cx="7712709" cy="1494155"/>
          </a:xfrm>
        </p:grpSpPr>
        <p:sp>
          <p:nvSpPr>
            <p:cNvPr id="7" name="object 7"/>
            <p:cNvSpPr/>
            <p:nvPr/>
          </p:nvSpPr>
          <p:spPr>
            <a:xfrm>
              <a:off x="951737" y="921257"/>
              <a:ext cx="6920230" cy="429895"/>
            </a:xfrm>
            <a:custGeom>
              <a:avLst/>
              <a:gdLst/>
              <a:ahLst/>
              <a:cxnLst/>
              <a:rect l="l" t="t" r="r" b="b"/>
              <a:pathLst>
                <a:path w="6920230" h="429894">
                  <a:moveTo>
                    <a:pt x="3596004" y="0"/>
                  </a:moveTo>
                  <a:lnTo>
                    <a:pt x="3596004" y="298322"/>
                  </a:lnTo>
                  <a:lnTo>
                    <a:pt x="6920103" y="298322"/>
                  </a:lnTo>
                  <a:lnTo>
                    <a:pt x="6920103" y="429387"/>
                  </a:lnTo>
                </a:path>
                <a:path w="6920230" h="429894">
                  <a:moveTo>
                    <a:pt x="3596004" y="0"/>
                  </a:moveTo>
                  <a:lnTo>
                    <a:pt x="3596004" y="298322"/>
                  </a:lnTo>
                  <a:lnTo>
                    <a:pt x="5190109" y="298322"/>
                  </a:lnTo>
                  <a:lnTo>
                    <a:pt x="5190109" y="429387"/>
                  </a:lnTo>
                </a:path>
                <a:path w="6920230" h="429894">
                  <a:moveTo>
                    <a:pt x="3596004" y="0"/>
                  </a:moveTo>
                  <a:lnTo>
                    <a:pt x="3596004" y="298322"/>
                  </a:lnTo>
                  <a:lnTo>
                    <a:pt x="3460115" y="298322"/>
                  </a:lnTo>
                  <a:lnTo>
                    <a:pt x="3460115" y="429387"/>
                  </a:lnTo>
                </a:path>
                <a:path w="6920230" h="429894">
                  <a:moveTo>
                    <a:pt x="3596004" y="0"/>
                  </a:moveTo>
                  <a:lnTo>
                    <a:pt x="3596004" y="298322"/>
                  </a:lnTo>
                  <a:lnTo>
                    <a:pt x="1729994" y="298322"/>
                  </a:lnTo>
                  <a:lnTo>
                    <a:pt x="1729994" y="429387"/>
                  </a:lnTo>
                </a:path>
                <a:path w="6920230" h="429894">
                  <a:moveTo>
                    <a:pt x="3596004" y="0"/>
                  </a:moveTo>
                  <a:lnTo>
                    <a:pt x="3596004" y="298322"/>
                  </a:lnTo>
                  <a:lnTo>
                    <a:pt x="0" y="298322"/>
                  </a:lnTo>
                  <a:lnTo>
                    <a:pt x="0" y="429387"/>
                  </a:lnTo>
                </a:path>
              </a:pathLst>
            </a:custGeom>
            <a:ln w="25908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4404" y="1339595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5" h="899160">
                  <a:moveTo>
                    <a:pt x="1325499" y="0"/>
                  </a:moveTo>
                  <a:lnTo>
                    <a:pt x="89877" y="0"/>
                  </a:lnTo>
                  <a:lnTo>
                    <a:pt x="54889" y="7112"/>
                  </a:lnTo>
                  <a:lnTo>
                    <a:pt x="26327" y="26288"/>
                  </a:lnTo>
                  <a:lnTo>
                    <a:pt x="7061" y="54863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061" y="844295"/>
                  </a:lnTo>
                  <a:lnTo>
                    <a:pt x="26327" y="872870"/>
                  </a:lnTo>
                  <a:lnTo>
                    <a:pt x="54889" y="892048"/>
                  </a:lnTo>
                  <a:lnTo>
                    <a:pt x="89877" y="899159"/>
                  </a:lnTo>
                  <a:lnTo>
                    <a:pt x="1325499" y="899159"/>
                  </a:lnTo>
                  <a:lnTo>
                    <a:pt x="1360424" y="892048"/>
                  </a:lnTo>
                  <a:lnTo>
                    <a:pt x="1389126" y="872870"/>
                  </a:lnTo>
                  <a:lnTo>
                    <a:pt x="1408303" y="844295"/>
                  </a:lnTo>
                  <a:lnTo>
                    <a:pt x="1415415" y="809243"/>
                  </a:lnTo>
                  <a:lnTo>
                    <a:pt x="1415415" y="89915"/>
                  </a:lnTo>
                  <a:lnTo>
                    <a:pt x="1408303" y="54863"/>
                  </a:lnTo>
                  <a:lnTo>
                    <a:pt x="1389126" y="26288"/>
                  </a:lnTo>
                  <a:lnTo>
                    <a:pt x="1360424" y="7112"/>
                  </a:lnTo>
                  <a:lnTo>
                    <a:pt x="1325499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5166" y="1340358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5" h="899160">
                  <a:moveTo>
                    <a:pt x="0" y="89915"/>
                  </a:moveTo>
                  <a:lnTo>
                    <a:pt x="7061" y="54863"/>
                  </a:lnTo>
                  <a:lnTo>
                    <a:pt x="26327" y="26288"/>
                  </a:lnTo>
                  <a:lnTo>
                    <a:pt x="54889" y="7112"/>
                  </a:lnTo>
                  <a:lnTo>
                    <a:pt x="89877" y="0"/>
                  </a:lnTo>
                  <a:lnTo>
                    <a:pt x="1325499" y="0"/>
                  </a:lnTo>
                  <a:lnTo>
                    <a:pt x="1360424" y="7112"/>
                  </a:lnTo>
                  <a:lnTo>
                    <a:pt x="1389126" y="26288"/>
                  </a:lnTo>
                  <a:lnTo>
                    <a:pt x="1408303" y="54863"/>
                  </a:lnTo>
                  <a:lnTo>
                    <a:pt x="1415415" y="89915"/>
                  </a:lnTo>
                  <a:lnTo>
                    <a:pt x="1415415" y="809243"/>
                  </a:lnTo>
                  <a:lnTo>
                    <a:pt x="1408303" y="844295"/>
                  </a:lnTo>
                  <a:lnTo>
                    <a:pt x="1389126" y="872870"/>
                  </a:lnTo>
                  <a:lnTo>
                    <a:pt x="1360424" y="892047"/>
                  </a:lnTo>
                  <a:lnTo>
                    <a:pt x="1325499" y="899159"/>
                  </a:lnTo>
                  <a:lnTo>
                    <a:pt x="89877" y="899159"/>
                  </a:lnTo>
                  <a:lnTo>
                    <a:pt x="54889" y="892047"/>
                  </a:lnTo>
                  <a:lnTo>
                    <a:pt x="26327" y="872870"/>
                  </a:lnTo>
                  <a:lnTo>
                    <a:pt x="7061" y="844295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1376" y="1488947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1325499" y="0"/>
                  </a:moveTo>
                  <a:lnTo>
                    <a:pt x="89890" y="0"/>
                  </a:lnTo>
                  <a:lnTo>
                    <a:pt x="54902" y="7112"/>
                  </a:lnTo>
                  <a:lnTo>
                    <a:pt x="26327" y="26415"/>
                  </a:lnTo>
                  <a:lnTo>
                    <a:pt x="7061" y="54990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061" y="844296"/>
                  </a:lnTo>
                  <a:lnTo>
                    <a:pt x="26327" y="872871"/>
                  </a:lnTo>
                  <a:lnTo>
                    <a:pt x="54902" y="892048"/>
                  </a:lnTo>
                  <a:lnTo>
                    <a:pt x="89890" y="899160"/>
                  </a:lnTo>
                  <a:lnTo>
                    <a:pt x="1325499" y="899160"/>
                  </a:lnTo>
                  <a:lnTo>
                    <a:pt x="1360551" y="892048"/>
                  </a:lnTo>
                  <a:lnTo>
                    <a:pt x="1389126" y="872871"/>
                  </a:lnTo>
                  <a:lnTo>
                    <a:pt x="1408430" y="844296"/>
                  </a:lnTo>
                  <a:lnTo>
                    <a:pt x="1415415" y="809243"/>
                  </a:lnTo>
                  <a:lnTo>
                    <a:pt x="1415415" y="89915"/>
                  </a:lnTo>
                  <a:lnTo>
                    <a:pt x="1408430" y="54990"/>
                  </a:lnTo>
                  <a:lnTo>
                    <a:pt x="1389126" y="26415"/>
                  </a:lnTo>
                  <a:lnTo>
                    <a:pt x="1360551" y="7112"/>
                  </a:lnTo>
                  <a:lnTo>
                    <a:pt x="132549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2138" y="1489709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0" y="89915"/>
                  </a:moveTo>
                  <a:lnTo>
                    <a:pt x="7061" y="54990"/>
                  </a:lnTo>
                  <a:lnTo>
                    <a:pt x="26327" y="26415"/>
                  </a:lnTo>
                  <a:lnTo>
                    <a:pt x="54902" y="7112"/>
                  </a:lnTo>
                  <a:lnTo>
                    <a:pt x="89890" y="0"/>
                  </a:lnTo>
                  <a:lnTo>
                    <a:pt x="1325499" y="0"/>
                  </a:lnTo>
                  <a:lnTo>
                    <a:pt x="1360551" y="7112"/>
                  </a:lnTo>
                  <a:lnTo>
                    <a:pt x="1389126" y="26415"/>
                  </a:lnTo>
                  <a:lnTo>
                    <a:pt x="1408430" y="54990"/>
                  </a:lnTo>
                  <a:lnTo>
                    <a:pt x="1415414" y="89915"/>
                  </a:lnTo>
                  <a:lnTo>
                    <a:pt x="1415414" y="809243"/>
                  </a:lnTo>
                  <a:lnTo>
                    <a:pt x="1408430" y="844295"/>
                  </a:lnTo>
                  <a:lnTo>
                    <a:pt x="1389126" y="872870"/>
                  </a:lnTo>
                  <a:lnTo>
                    <a:pt x="1360551" y="892048"/>
                  </a:lnTo>
                  <a:lnTo>
                    <a:pt x="1325499" y="899160"/>
                  </a:lnTo>
                  <a:lnTo>
                    <a:pt x="89890" y="899160"/>
                  </a:lnTo>
                  <a:lnTo>
                    <a:pt x="54902" y="892048"/>
                  </a:lnTo>
                  <a:lnTo>
                    <a:pt x="26327" y="872870"/>
                  </a:lnTo>
                  <a:lnTo>
                    <a:pt x="7061" y="844295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25907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64007" y="1725244"/>
            <a:ext cx="1164590" cy="386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405"/>
              </a:lnSpc>
              <a:spcBef>
                <a:spcPts val="125"/>
              </a:spcBef>
            </a:pPr>
            <a:r>
              <a:rPr sz="1250" b="1" dirty="0">
                <a:solidFill>
                  <a:srgbClr val="375F92"/>
                </a:solidFill>
                <a:latin typeface="Arial"/>
                <a:cs typeface="Arial"/>
              </a:rPr>
              <a:t>федеральный</a:t>
            </a:r>
            <a:endParaRPr sz="1250">
              <a:latin typeface="Arial"/>
              <a:cs typeface="Arial"/>
            </a:endParaRPr>
          </a:p>
          <a:p>
            <a:pPr marL="15240">
              <a:lnSpc>
                <a:spcPts val="1405"/>
              </a:lnSpc>
            </a:pPr>
            <a:r>
              <a:rPr sz="1250" b="1" spc="-5" dirty="0">
                <a:solidFill>
                  <a:srgbClr val="375F92"/>
                </a:solidFill>
                <a:latin typeface="Arial"/>
                <a:cs typeface="Arial"/>
              </a:rPr>
              <a:t>учебный</a:t>
            </a:r>
            <a:r>
              <a:rPr sz="1250" b="1" spc="-8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50" b="1" spc="5" dirty="0">
                <a:solidFill>
                  <a:srgbClr val="375F92"/>
                </a:solidFill>
                <a:latin typeface="Arial"/>
                <a:cs typeface="Arial"/>
              </a:rPr>
              <a:t>план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901888" y="1327340"/>
            <a:ext cx="1600200" cy="1075055"/>
            <a:chOff x="1901888" y="1327340"/>
            <a:chExt cx="1600200" cy="1075055"/>
          </a:xfrm>
        </p:grpSpPr>
        <p:sp>
          <p:nvSpPr>
            <p:cNvPr id="14" name="object 14"/>
            <p:cNvSpPr/>
            <p:nvPr/>
          </p:nvSpPr>
          <p:spPr>
            <a:xfrm>
              <a:off x="1914144" y="1339595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1325499" y="0"/>
                  </a:moveTo>
                  <a:lnTo>
                    <a:pt x="89916" y="0"/>
                  </a:lnTo>
                  <a:lnTo>
                    <a:pt x="54991" y="7112"/>
                  </a:lnTo>
                  <a:lnTo>
                    <a:pt x="26416" y="26288"/>
                  </a:lnTo>
                  <a:lnTo>
                    <a:pt x="7112" y="54863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112" y="844295"/>
                  </a:lnTo>
                  <a:lnTo>
                    <a:pt x="26416" y="872870"/>
                  </a:lnTo>
                  <a:lnTo>
                    <a:pt x="54991" y="892048"/>
                  </a:lnTo>
                  <a:lnTo>
                    <a:pt x="89916" y="899159"/>
                  </a:lnTo>
                  <a:lnTo>
                    <a:pt x="1325499" y="899159"/>
                  </a:lnTo>
                  <a:lnTo>
                    <a:pt x="1360551" y="892048"/>
                  </a:lnTo>
                  <a:lnTo>
                    <a:pt x="1389126" y="872870"/>
                  </a:lnTo>
                  <a:lnTo>
                    <a:pt x="1408430" y="844295"/>
                  </a:lnTo>
                  <a:lnTo>
                    <a:pt x="1415415" y="809243"/>
                  </a:lnTo>
                  <a:lnTo>
                    <a:pt x="1415415" y="89915"/>
                  </a:lnTo>
                  <a:lnTo>
                    <a:pt x="1408430" y="54863"/>
                  </a:lnTo>
                  <a:lnTo>
                    <a:pt x="1389126" y="26288"/>
                  </a:lnTo>
                  <a:lnTo>
                    <a:pt x="1360551" y="7112"/>
                  </a:lnTo>
                  <a:lnTo>
                    <a:pt x="1325499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14906" y="1340357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0" y="89915"/>
                  </a:moveTo>
                  <a:lnTo>
                    <a:pt x="7112" y="54863"/>
                  </a:lnTo>
                  <a:lnTo>
                    <a:pt x="26416" y="26288"/>
                  </a:lnTo>
                  <a:lnTo>
                    <a:pt x="54991" y="7112"/>
                  </a:lnTo>
                  <a:lnTo>
                    <a:pt x="89916" y="0"/>
                  </a:lnTo>
                  <a:lnTo>
                    <a:pt x="1325499" y="0"/>
                  </a:lnTo>
                  <a:lnTo>
                    <a:pt x="1360551" y="7112"/>
                  </a:lnTo>
                  <a:lnTo>
                    <a:pt x="1389126" y="26288"/>
                  </a:lnTo>
                  <a:lnTo>
                    <a:pt x="1408430" y="54863"/>
                  </a:lnTo>
                  <a:lnTo>
                    <a:pt x="1415415" y="89915"/>
                  </a:lnTo>
                  <a:lnTo>
                    <a:pt x="1415415" y="809243"/>
                  </a:lnTo>
                  <a:lnTo>
                    <a:pt x="1408430" y="844295"/>
                  </a:lnTo>
                  <a:lnTo>
                    <a:pt x="1389126" y="872870"/>
                  </a:lnTo>
                  <a:lnTo>
                    <a:pt x="1360551" y="892047"/>
                  </a:lnTo>
                  <a:lnTo>
                    <a:pt x="1325499" y="899159"/>
                  </a:lnTo>
                  <a:lnTo>
                    <a:pt x="89916" y="899159"/>
                  </a:lnTo>
                  <a:lnTo>
                    <a:pt x="54991" y="892047"/>
                  </a:lnTo>
                  <a:lnTo>
                    <a:pt x="26416" y="872870"/>
                  </a:lnTo>
                  <a:lnTo>
                    <a:pt x="7112" y="844295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72640" y="1488947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1325499" y="0"/>
                  </a:moveTo>
                  <a:lnTo>
                    <a:pt x="89916" y="0"/>
                  </a:lnTo>
                  <a:lnTo>
                    <a:pt x="54864" y="7112"/>
                  </a:lnTo>
                  <a:lnTo>
                    <a:pt x="26289" y="26415"/>
                  </a:lnTo>
                  <a:lnTo>
                    <a:pt x="7112" y="54990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112" y="844296"/>
                  </a:lnTo>
                  <a:lnTo>
                    <a:pt x="26289" y="872871"/>
                  </a:lnTo>
                  <a:lnTo>
                    <a:pt x="54864" y="892048"/>
                  </a:lnTo>
                  <a:lnTo>
                    <a:pt x="89916" y="899160"/>
                  </a:lnTo>
                  <a:lnTo>
                    <a:pt x="1325499" y="899160"/>
                  </a:lnTo>
                  <a:lnTo>
                    <a:pt x="1360551" y="892048"/>
                  </a:lnTo>
                  <a:lnTo>
                    <a:pt x="1389126" y="872871"/>
                  </a:lnTo>
                  <a:lnTo>
                    <a:pt x="1408430" y="844296"/>
                  </a:lnTo>
                  <a:lnTo>
                    <a:pt x="1415414" y="809243"/>
                  </a:lnTo>
                  <a:lnTo>
                    <a:pt x="1415414" y="89915"/>
                  </a:lnTo>
                  <a:lnTo>
                    <a:pt x="1408430" y="54990"/>
                  </a:lnTo>
                  <a:lnTo>
                    <a:pt x="1389126" y="26415"/>
                  </a:lnTo>
                  <a:lnTo>
                    <a:pt x="1360551" y="7112"/>
                  </a:lnTo>
                  <a:lnTo>
                    <a:pt x="132549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73402" y="1489709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0" y="89915"/>
                  </a:moveTo>
                  <a:lnTo>
                    <a:pt x="7112" y="54990"/>
                  </a:lnTo>
                  <a:lnTo>
                    <a:pt x="26289" y="26415"/>
                  </a:lnTo>
                  <a:lnTo>
                    <a:pt x="54864" y="7112"/>
                  </a:lnTo>
                  <a:lnTo>
                    <a:pt x="89916" y="0"/>
                  </a:lnTo>
                  <a:lnTo>
                    <a:pt x="1325499" y="0"/>
                  </a:lnTo>
                  <a:lnTo>
                    <a:pt x="1360551" y="7112"/>
                  </a:lnTo>
                  <a:lnTo>
                    <a:pt x="1389126" y="26415"/>
                  </a:lnTo>
                  <a:lnTo>
                    <a:pt x="1408430" y="54990"/>
                  </a:lnTo>
                  <a:lnTo>
                    <a:pt x="1415414" y="89915"/>
                  </a:lnTo>
                  <a:lnTo>
                    <a:pt x="1415414" y="809243"/>
                  </a:lnTo>
                  <a:lnTo>
                    <a:pt x="1408430" y="844295"/>
                  </a:lnTo>
                  <a:lnTo>
                    <a:pt x="1389126" y="872870"/>
                  </a:lnTo>
                  <a:lnTo>
                    <a:pt x="1360551" y="892048"/>
                  </a:lnTo>
                  <a:lnTo>
                    <a:pt x="1325499" y="899160"/>
                  </a:lnTo>
                  <a:lnTo>
                    <a:pt x="89916" y="899160"/>
                  </a:lnTo>
                  <a:lnTo>
                    <a:pt x="54864" y="892048"/>
                  </a:lnTo>
                  <a:lnTo>
                    <a:pt x="26289" y="872870"/>
                  </a:lnTo>
                  <a:lnTo>
                    <a:pt x="7112" y="844295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25907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202560" y="1558239"/>
            <a:ext cx="1163955" cy="71564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ctr">
              <a:lnSpc>
                <a:spcPct val="86900"/>
              </a:lnSpc>
              <a:spcBef>
                <a:spcPts val="320"/>
              </a:spcBef>
            </a:pPr>
            <a:r>
              <a:rPr sz="1250" b="1" spc="-55" dirty="0">
                <a:solidFill>
                  <a:srgbClr val="375F92"/>
                </a:solidFill>
                <a:latin typeface="Arial"/>
                <a:cs typeface="Arial"/>
              </a:rPr>
              <a:t>ф</a:t>
            </a:r>
            <a:r>
              <a:rPr sz="1250" b="1" spc="5" dirty="0">
                <a:solidFill>
                  <a:srgbClr val="375F92"/>
                </a:solidFill>
                <a:latin typeface="Arial"/>
                <a:cs typeface="Arial"/>
              </a:rPr>
              <a:t>ед</a:t>
            </a:r>
            <a:r>
              <a:rPr sz="1250" b="1" spc="10" dirty="0">
                <a:solidFill>
                  <a:srgbClr val="375F92"/>
                </a:solidFill>
                <a:latin typeface="Arial"/>
                <a:cs typeface="Arial"/>
              </a:rPr>
              <a:t>е</a:t>
            </a:r>
            <a:r>
              <a:rPr sz="1250" b="1" spc="-5" dirty="0">
                <a:solidFill>
                  <a:srgbClr val="375F92"/>
                </a:solidFill>
                <a:latin typeface="Arial"/>
                <a:cs typeface="Arial"/>
              </a:rPr>
              <a:t>р</a:t>
            </a:r>
            <a:r>
              <a:rPr sz="1250" b="1" spc="5" dirty="0">
                <a:solidFill>
                  <a:srgbClr val="375F92"/>
                </a:solidFill>
                <a:latin typeface="Arial"/>
                <a:cs typeface="Arial"/>
              </a:rPr>
              <a:t>ал</a:t>
            </a:r>
            <a:r>
              <a:rPr sz="1250" b="1" spc="15" dirty="0">
                <a:solidFill>
                  <a:srgbClr val="375F92"/>
                </a:solidFill>
                <a:latin typeface="Arial"/>
                <a:cs typeface="Arial"/>
              </a:rPr>
              <a:t>ь</a:t>
            </a:r>
            <a:r>
              <a:rPr sz="1250" b="1" spc="5" dirty="0">
                <a:solidFill>
                  <a:srgbClr val="375F92"/>
                </a:solidFill>
                <a:latin typeface="Arial"/>
                <a:cs typeface="Arial"/>
              </a:rPr>
              <a:t>н</a:t>
            </a:r>
            <a:r>
              <a:rPr sz="1250" b="1" spc="10" dirty="0">
                <a:solidFill>
                  <a:srgbClr val="375F92"/>
                </a:solidFill>
                <a:latin typeface="Arial"/>
                <a:cs typeface="Arial"/>
              </a:rPr>
              <a:t>ый  </a:t>
            </a:r>
            <a:r>
              <a:rPr sz="1250" b="1" spc="5" dirty="0">
                <a:solidFill>
                  <a:srgbClr val="375F92"/>
                </a:solidFill>
                <a:latin typeface="Arial"/>
                <a:cs typeface="Arial"/>
              </a:rPr>
              <a:t>календарный  </a:t>
            </a:r>
            <a:r>
              <a:rPr sz="1250" b="1" spc="-5" dirty="0">
                <a:solidFill>
                  <a:srgbClr val="375F92"/>
                </a:solidFill>
                <a:latin typeface="Arial"/>
                <a:cs typeface="Arial"/>
              </a:rPr>
              <a:t>учебный</a:t>
            </a:r>
            <a:endParaRPr sz="1250">
              <a:latin typeface="Arial"/>
              <a:cs typeface="Arial"/>
            </a:endParaRPr>
          </a:p>
          <a:p>
            <a:pPr marR="635" algn="ctr">
              <a:lnSpc>
                <a:spcPts val="1295"/>
              </a:lnSpc>
            </a:pPr>
            <a:r>
              <a:rPr sz="1250" b="1" spc="5" dirty="0">
                <a:solidFill>
                  <a:srgbClr val="375F92"/>
                </a:solidFill>
                <a:latin typeface="Arial"/>
                <a:cs typeface="Arial"/>
              </a:rPr>
              <a:t>график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633152" y="1327340"/>
            <a:ext cx="1598930" cy="1075055"/>
            <a:chOff x="3633152" y="1327340"/>
            <a:chExt cx="1598930" cy="1075055"/>
          </a:xfrm>
        </p:grpSpPr>
        <p:sp>
          <p:nvSpPr>
            <p:cNvPr id="20" name="object 20"/>
            <p:cNvSpPr/>
            <p:nvPr/>
          </p:nvSpPr>
          <p:spPr>
            <a:xfrm>
              <a:off x="3645408" y="1339595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1325499" y="0"/>
                  </a:moveTo>
                  <a:lnTo>
                    <a:pt x="89915" y="0"/>
                  </a:lnTo>
                  <a:lnTo>
                    <a:pt x="54990" y="7112"/>
                  </a:lnTo>
                  <a:lnTo>
                    <a:pt x="26415" y="26288"/>
                  </a:lnTo>
                  <a:lnTo>
                    <a:pt x="7112" y="54863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112" y="844295"/>
                  </a:lnTo>
                  <a:lnTo>
                    <a:pt x="26415" y="872870"/>
                  </a:lnTo>
                  <a:lnTo>
                    <a:pt x="54990" y="892048"/>
                  </a:lnTo>
                  <a:lnTo>
                    <a:pt x="89915" y="899159"/>
                  </a:lnTo>
                  <a:lnTo>
                    <a:pt x="1325499" y="899159"/>
                  </a:lnTo>
                  <a:lnTo>
                    <a:pt x="1360551" y="892048"/>
                  </a:lnTo>
                  <a:lnTo>
                    <a:pt x="1389126" y="872870"/>
                  </a:lnTo>
                  <a:lnTo>
                    <a:pt x="1408429" y="844295"/>
                  </a:lnTo>
                  <a:lnTo>
                    <a:pt x="1415414" y="809243"/>
                  </a:lnTo>
                  <a:lnTo>
                    <a:pt x="1415414" y="89915"/>
                  </a:lnTo>
                  <a:lnTo>
                    <a:pt x="1408429" y="54863"/>
                  </a:lnTo>
                  <a:lnTo>
                    <a:pt x="1389126" y="26288"/>
                  </a:lnTo>
                  <a:lnTo>
                    <a:pt x="1360551" y="7112"/>
                  </a:lnTo>
                  <a:lnTo>
                    <a:pt x="1325499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46170" y="1340357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0" y="89915"/>
                  </a:moveTo>
                  <a:lnTo>
                    <a:pt x="7112" y="54863"/>
                  </a:lnTo>
                  <a:lnTo>
                    <a:pt x="26415" y="26288"/>
                  </a:lnTo>
                  <a:lnTo>
                    <a:pt x="54990" y="7112"/>
                  </a:lnTo>
                  <a:lnTo>
                    <a:pt x="89915" y="0"/>
                  </a:lnTo>
                  <a:lnTo>
                    <a:pt x="1325499" y="0"/>
                  </a:lnTo>
                  <a:lnTo>
                    <a:pt x="1360551" y="7112"/>
                  </a:lnTo>
                  <a:lnTo>
                    <a:pt x="1389126" y="26288"/>
                  </a:lnTo>
                  <a:lnTo>
                    <a:pt x="1408429" y="54863"/>
                  </a:lnTo>
                  <a:lnTo>
                    <a:pt x="1415414" y="89915"/>
                  </a:lnTo>
                  <a:lnTo>
                    <a:pt x="1415414" y="809243"/>
                  </a:lnTo>
                  <a:lnTo>
                    <a:pt x="1408429" y="844295"/>
                  </a:lnTo>
                  <a:lnTo>
                    <a:pt x="1389126" y="872870"/>
                  </a:lnTo>
                  <a:lnTo>
                    <a:pt x="1360551" y="892047"/>
                  </a:lnTo>
                  <a:lnTo>
                    <a:pt x="1325499" y="899159"/>
                  </a:lnTo>
                  <a:lnTo>
                    <a:pt x="89915" y="899159"/>
                  </a:lnTo>
                  <a:lnTo>
                    <a:pt x="54990" y="892047"/>
                  </a:lnTo>
                  <a:lnTo>
                    <a:pt x="26415" y="872870"/>
                  </a:lnTo>
                  <a:lnTo>
                    <a:pt x="7112" y="844295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02380" y="1488947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1325499" y="0"/>
                  </a:moveTo>
                  <a:lnTo>
                    <a:pt x="89916" y="0"/>
                  </a:lnTo>
                  <a:lnTo>
                    <a:pt x="54991" y="7112"/>
                  </a:lnTo>
                  <a:lnTo>
                    <a:pt x="26416" y="26415"/>
                  </a:lnTo>
                  <a:lnTo>
                    <a:pt x="7112" y="54990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112" y="844296"/>
                  </a:lnTo>
                  <a:lnTo>
                    <a:pt x="26416" y="872871"/>
                  </a:lnTo>
                  <a:lnTo>
                    <a:pt x="54991" y="892048"/>
                  </a:lnTo>
                  <a:lnTo>
                    <a:pt x="89916" y="899160"/>
                  </a:lnTo>
                  <a:lnTo>
                    <a:pt x="1325499" y="899160"/>
                  </a:lnTo>
                  <a:lnTo>
                    <a:pt x="1360551" y="892048"/>
                  </a:lnTo>
                  <a:lnTo>
                    <a:pt x="1389126" y="872871"/>
                  </a:lnTo>
                  <a:lnTo>
                    <a:pt x="1408430" y="844296"/>
                  </a:lnTo>
                  <a:lnTo>
                    <a:pt x="1415415" y="809243"/>
                  </a:lnTo>
                  <a:lnTo>
                    <a:pt x="1415415" y="89915"/>
                  </a:lnTo>
                  <a:lnTo>
                    <a:pt x="1408430" y="54990"/>
                  </a:lnTo>
                  <a:lnTo>
                    <a:pt x="1389126" y="26415"/>
                  </a:lnTo>
                  <a:lnTo>
                    <a:pt x="1360551" y="7112"/>
                  </a:lnTo>
                  <a:lnTo>
                    <a:pt x="132549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03142" y="1489709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0" y="89915"/>
                  </a:moveTo>
                  <a:lnTo>
                    <a:pt x="7112" y="54990"/>
                  </a:lnTo>
                  <a:lnTo>
                    <a:pt x="26416" y="26415"/>
                  </a:lnTo>
                  <a:lnTo>
                    <a:pt x="54991" y="7112"/>
                  </a:lnTo>
                  <a:lnTo>
                    <a:pt x="89916" y="0"/>
                  </a:lnTo>
                  <a:lnTo>
                    <a:pt x="1325499" y="0"/>
                  </a:lnTo>
                  <a:lnTo>
                    <a:pt x="1360551" y="7112"/>
                  </a:lnTo>
                  <a:lnTo>
                    <a:pt x="1389126" y="26415"/>
                  </a:lnTo>
                  <a:lnTo>
                    <a:pt x="1408430" y="54990"/>
                  </a:lnTo>
                  <a:lnTo>
                    <a:pt x="1415415" y="89915"/>
                  </a:lnTo>
                  <a:lnTo>
                    <a:pt x="1415415" y="809243"/>
                  </a:lnTo>
                  <a:lnTo>
                    <a:pt x="1408430" y="844295"/>
                  </a:lnTo>
                  <a:lnTo>
                    <a:pt x="1389126" y="872870"/>
                  </a:lnTo>
                  <a:lnTo>
                    <a:pt x="1360551" y="892048"/>
                  </a:lnTo>
                  <a:lnTo>
                    <a:pt x="1325499" y="899160"/>
                  </a:lnTo>
                  <a:lnTo>
                    <a:pt x="89916" y="899160"/>
                  </a:lnTo>
                  <a:lnTo>
                    <a:pt x="54991" y="892048"/>
                  </a:lnTo>
                  <a:lnTo>
                    <a:pt x="26416" y="872870"/>
                  </a:lnTo>
                  <a:lnTo>
                    <a:pt x="7112" y="844295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25908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890517" y="1503425"/>
            <a:ext cx="1243965" cy="81280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80340" marR="170180" algn="ctr">
              <a:lnSpc>
                <a:spcPct val="80700"/>
              </a:lnSpc>
              <a:spcBef>
                <a:spcPts val="325"/>
              </a:spcBef>
            </a:pPr>
            <a:r>
              <a:rPr sz="1000" b="1" spc="-50" dirty="0">
                <a:solidFill>
                  <a:srgbClr val="375F92"/>
                </a:solidFill>
                <a:latin typeface="Arial"/>
                <a:cs typeface="Arial"/>
              </a:rPr>
              <a:t>ф</a:t>
            </a:r>
            <a:r>
              <a:rPr sz="1000" b="1" spc="-10" dirty="0">
                <a:solidFill>
                  <a:srgbClr val="375F92"/>
                </a:solidFill>
                <a:latin typeface="Arial"/>
                <a:cs typeface="Arial"/>
              </a:rPr>
              <a:t>е</a:t>
            </a:r>
            <a:r>
              <a:rPr sz="1000" b="1" spc="-15" dirty="0">
                <a:solidFill>
                  <a:srgbClr val="375F92"/>
                </a:solidFill>
                <a:latin typeface="Arial"/>
                <a:cs typeface="Arial"/>
              </a:rPr>
              <a:t>д</a:t>
            </a:r>
            <a:r>
              <a:rPr sz="1000" b="1" spc="-10" dirty="0">
                <a:solidFill>
                  <a:srgbClr val="375F92"/>
                </a:solidFill>
                <a:latin typeface="Arial"/>
                <a:cs typeface="Arial"/>
              </a:rPr>
              <a:t>ер</a:t>
            </a:r>
            <a:r>
              <a:rPr sz="1000" b="1" spc="-5" dirty="0">
                <a:solidFill>
                  <a:srgbClr val="375F92"/>
                </a:solidFill>
                <a:latin typeface="Arial"/>
                <a:cs typeface="Arial"/>
              </a:rPr>
              <a:t>а</a:t>
            </a:r>
            <a:r>
              <a:rPr sz="1000" b="1" spc="-15" dirty="0">
                <a:solidFill>
                  <a:srgbClr val="375F92"/>
                </a:solidFill>
                <a:latin typeface="Arial"/>
                <a:cs typeface="Arial"/>
              </a:rPr>
              <a:t>л</a:t>
            </a:r>
            <a:r>
              <a:rPr sz="1000" b="1" spc="-5" dirty="0">
                <a:solidFill>
                  <a:srgbClr val="375F92"/>
                </a:solidFill>
                <a:latin typeface="Arial"/>
                <a:cs typeface="Arial"/>
              </a:rPr>
              <a:t>ьные  </a:t>
            </a:r>
            <a:r>
              <a:rPr sz="1000" b="1" spc="-10" dirty="0">
                <a:solidFill>
                  <a:srgbClr val="375F92"/>
                </a:solidFill>
                <a:latin typeface="Arial"/>
                <a:cs typeface="Arial"/>
              </a:rPr>
              <a:t>рабочие  </a:t>
            </a:r>
            <a:r>
              <a:rPr sz="1000" b="1" spc="-5" dirty="0">
                <a:solidFill>
                  <a:srgbClr val="375F92"/>
                </a:solidFill>
                <a:latin typeface="Arial"/>
                <a:cs typeface="Arial"/>
              </a:rPr>
              <a:t>программы  </a:t>
            </a:r>
            <a:r>
              <a:rPr sz="1000" b="1" spc="-10" dirty="0">
                <a:solidFill>
                  <a:srgbClr val="375F92"/>
                </a:solidFill>
                <a:latin typeface="Arial"/>
                <a:cs typeface="Arial"/>
              </a:rPr>
              <a:t>учебных</a:t>
            </a:r>
            <a:endParaRPr sz="1000">
              <a:latin typeface="Arial"/>
              <a:cs typeface="Arial"/>
            </a:endParaRPr>
          </a:p>
          <a:p>
            <a:pPr marL="12700" marR="5080" algn="ctr">
              <a:lnSpc>
                <a:spcPts val="1000"/>
              </a:lnSpc>
              <a:spcBef>
                <a:spcPts val="105"/>
              </a:spcBef>
            </a:pPr>
            <a:r>
              <a:rPr sz="1000" b="1" spc="-10" dirty="0">
                <a:solidFill>
                  <a:srgbClr val="375F92"/>
                </a:solidFill>
                <a:latin typeface="Arial"/>
                <a:cs typeface="Arial"/>
              </a:rPr>
              <a:t>предметов,</a:t>
            </a:r>
            <a:r>
              <a:rPr sz="1000" b="1" spc="-7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375F92"/>
                </a:solidFill>
                <a:latin typeface="Arial"/>
                <a:cs typeface="Arial"/>
              </a:rPr>
              <a:t>курсов,  </a:t>
            </a:r>
            <a:r>
              <a:rPr sz="1000" b="1" spc="-5" dirty="0">
                <a:solidFill>
                  <a:srgbClr val="375F92"/>
                </a:solidFill>
                <a:latin typeface="Arial"/>
                <a:cs typeface="Arial"/>
              </a:rPr>
              <a:t>дисциплин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362892" y="1327340"/>
            <a:ext cx="1598930" cy="1075055"/>
            <a:chOff x="5362892" y="1327340"/>
            <a:chExt cx="1598930" cy="1075055"/>
          </a:xfrm>
        </p:grpSpPr>
        <p:sp>
          <p:nvSpPr>
            <p:cNvPr id="26" name="object 26"/>
            <p:cNvSpPr/>
            <p:nvPr/>
          </p:nvSpPr>
          <p:spPr>
            <a:xfrm>
              <a:off x="5375147" y="1339595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5" h="899160">
                  <a:moveTo>
                    <a:pt x="1325499" y="0"/>
                  </a:moveTo>
                  <a:lnTo>
                    <a:pt x="89915" y="0"/>
                  </a:lnTo>
                  <a:lnTo>
                    <a:pt x="54990" y="7112"/>
                  </a:lnTo>
                  <a:lnTo>
                    <a:pt x="26415" y="26288"/>
                  </a:lnTo>
                  <a:lnTo>
                    <a:pt x="7112" y="54863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112" y="844295"/>
                  </a:lnTo>
                  <a:lnTo>
                    <a:pt x="26415" y="872870"/>
                  </a:lnTo>
                  <a:lnTo>
                    <a:pt x="54990" y="892048"/>
                  </a:lnTo>
                  <a:lnTo>
                    <a:pt x="89915" y="899159"/>
                  </a:lnTo>
                  <a:lnTo>
                    <a:pt x="1325499" y="899159"/>
                  </a:lnTo>
                  <a:lnTo>
                    <a:pt x="1360551" y="892048"/>
                  </a:lnTo>
                  <a:lnTo>
                    <a:pt x="1389126" y="872870"/>
                  </a:lnTo>
                  <a:lnTo>
                    <a:pt x="1408429" y="844295"/>
                  </a:lnTo>
                  <a:lnTo>
                    <a:pt x="1415415" y="809243"/>
                  </a:lnTo>
                  <a:lnTo>
                    <a:pt x="1415415" y="89915"/>
                  </a:lnTo>
                  <a:lnTo>
                    <a:pt x="1408429" y="54863"/>
                  </a:lnTo>
                  <a:lnTo>
                    <a:pt x="1389126" y="26288"/>
                  </a:lnTo>
                  <a:lnTo>
                    <a:pt x="1360551" y="7112"/>
                  </a:lnTo>
                  <a:lnTo>
                    <a:pt x="1325499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75909" y="1340357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5" h="899160">
                  <a:moveTo>
                    <a:pt x="0" y="89915"/>
                  </a:moveTo>
                  <a:lnTo>
                    <a:pt x="7112" y="54863"/>
                  </a:lnTo>
                  <a:lnTo>
                    <a:pt x="26415" y="26288"/>
                  </a:lnTo>
                  <a:lnTo>
                    <a:pt x="54990" y="7112"/>
                  </a:lnTo>
                  <a:lnTo>
                    <a:pt x="89915" y="0"/>
                  </a:lnTo>
                  <a:lnTo>
                    <a:pt x="1325498" y="0"/>
                  </a:lnTo>
                  <a:lnTo>
                    <a:pt x="1360550" y="7112"/>
                  </a:lnTo>
                  <a:lnTo>
                    <a:pt x="1389125" y="26288"/>
                  </a:lnTo>
                  <a:lnTo>
                    <a:pt x="1408430" y="54863"/>
                  </a:lnTo>
                  <a:lnTo>
                    <a:pt x="1415414" y="89915"/>
                  </a:lnTo>
                  <a:lnTo>
                    <a:pt x="1415414" y="809243"/>
                  </a:lnTo>
                  <a:lnTo>
                    <a:pt x="1408430" y="844295"/>
                  </a:lnTo>
                  <a:lnTo>
                    <a:pt x="1389125" y="872870"/>
                  </a:lnTo>
                  <a:lnTo>
                    <a:pt x="1360550" y="892047"/>
                  </a:lnTo>
                  <a:lnTo>
                    <a:pt x="1325498" y="899159"/>
                  </a:lnTo>
                  <a:lnTo>
                    <a:pt x="89915" y="899159"/>
                  </a:lnTo>
                  <a:lnTo>
                    <a:pt x="54990" y="892047"/>
                  </a:lnTo>
                  <a:lnTo>
                    <a:pt x="26415" y="872870"/>
                  </a:lnTo>
                  <a:lnTo>
                    <a:pt x="7112" y="844295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32119" y="1488947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5" h="899160">
                  <a:moveTo>
                    <a:pt x="1325499" y="0"/>
                  </a:moveTo>
                  <a:lnTo>
                    <a:pt x="89915" y="0"/>
                  </a:lnTo>
                  <a:lnTo>
                    <a:pt x="54990" y="7112"/>
                  </a:lnTo>
                  <a:lnTo>
                    <a:pt x="26415" y="26415"/>
                  </a:lnTo>
                  <a:lnTo>
                    <a:pt x="7112" y="54990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112" y="844296"/>
                  </a:lnTo>
                  <a:lnTo>
                    <a:pt x="26415" y="872871"/>
                  </a:lnTo>
                  <a:lnTo>
                    <a:pt x="54990" y="892048"/>
                  </a:lnTo>
                  <a:lnTo>
                    <a:pt x="89915" y="899160"/>
                  </a:lnTo>
                  <a:lnTo>
                    <a:pt x="1325499" y="899160"/>
                  </a:lnTo>
                  <a:lnTo>
                    <a:pt x="1360551" y="892048"/>
                  </a:lnTo>
                  <a:lnTo>
                    <a:pt x="1389126" y="872871"/>
                  </a:lnTo>
                  <a:lnTo>
                    <a:pt x="1408429" y="844296"/>
                  </a:lnTo>
                  <a:lnTo>
                    <a:pt x="1415414" y="809243"/>
                  </a:lnTo>
                  <a:lnTo>
                    <a:pt x="1415414" y="89915"/>
                  </a:lnTo>
                  <a:lnTo>
                    <a:pt x="1408429" y="54990"/>
                  </a:lnTo>
                  <a:lnTo>
                    <a:pt x="1389126" y="26415"/>
                  </a:lnTo>
                  <a:lnTo>
                    <a:pt x="1360551" y="7112"/>
                  </a:lnTo>
                  <a:lnTo>
                    <a:pt x="132549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32881" y="1489709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5" h="899160">
                  <a:moveTo>
                    <a:pt x="0" y="89915"/>
                  </a:moveTo>
                  <a:lnTo>
                    <a:pt x="7112" y="54990"/>
                  </a:lnTo>
                  <a:lnTo>
                    <a:pt x="26415" y="26415"/>
                  </a:lnTo>
                  <a:lnTo>
                    <a:pt x="54990" y="7112"/>
                  </a:lnTo>
                  <a:lnTo>
                    <a:pt x="89915" y="0"/>
                  </a:lnTo>
                  <a:lnTo>
                    <a:pt x="1325498" y="0"/>
                  </a:lnTo>
                  <a:lnTo>
                    <a:pt x="1360550" y="7112"/>
                  </a:lnTo>
                  <a:lnTo>
                    <a:pt x="1389125" y="26415"/>
                  </a:lnTo>
                  <a:lnTo>
                    <a:pt x="1408429" y="54990"/>
                  </a:lnTo>
                  <a:lnTo>
                    <a:pt x="1415414" y="89915"/>
                  </a:lnTo>
                  <a:lnTo>
                    <a:pt x="1415414" y="809243"/>
                  </a:lnTo>
                  <a:lnTo>
                    <a:pt x="1408429" y="844295"/>
                  </a:lnTo>
                  <a:lnTo>
                    <a:pt x="1389125" y="872870"/>
                  </a:lnTo>
                  <a:lnTo>
                    <a:pt x="1360550" y="892048"/>
                  </a:lnTo>
                  <a:lnTo>
                    <a:pt x="1325498" y="899160"/>
                  </a:lnTo>
                  <a:lnTo>
                    <a:pt x="89915" y="899160"/>
                  </a:lnTo>
                  <a:lnTo>
                    <a:pt x="54990" y="892048"/>
                  </a:lnTo>
                  <a:lnTo>
                    <a:pt x="26415" y="872870"/>
                  </a:lnTo>
                  <a:lnTo>
                    <a:pt x="7112" y="844295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25907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688584" y="1558239"/>
            <a:ext cx="1110615" cy="715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1405"/>
              </a:lnSpc>
              <a:spcBef>
                <a:spcPts val="125"/>
              </a:spcBef>
            </a:pPr>
            <a:r>
              <a:rPr sz="1250" b="1" dirty="0">
                <a:solidFill>
                  <a:srgbClr val="375F92"/>
                </a:solidFill>
                <a:latin typeface="Arial"/>
                <a:cs typeface="Arial"/>
              </a:rPr>
              <a:t>федеральная</a:t>
            </a:r>
            <a:endParaRPr sz="1250">
              <a:latin typeface="Arial"/>
              <a:cs typeface="Arial"/>
            </a:endParaRPr>
          </a:p>
          <a:p>
            <a:pPr marL="90170" marR="81280" indent="-1905" algn="ctr">
              <a:lnSpc>
                <a:spcPts val="1300"/>
              </a:lnSpc>
              <a:spcBef>
                <a:spcPts val="115"/>
              </a:spcBef>
            </a:pPr>
            <a:r>
              <a:rPr sz="1250" b="1" spc="-5" dirty="0">
                <a:solidFill>
                  <a:srgbClr val="375F92"/>
                </a:solidFill>
                <a:latin typeface="Arial"/>
                <a:cs typeface="Arial"/>
              </a:rPr>
              <a:t>рабочая  </a:t>
            </a:r>
            <a:r>
              <a:rPr sz="1250" b="1" spc="5" dirty="0">
                <a:solidFill>
                  <a:srgbClr val="375F92"/>
                </a:solidFill>
                <a:latin typeface="Arial"/>
                <a:cs typeface="Arial"/>
              </a:rPr>
              <a:t>программа  </a:t>
            </a:r>
            <a:r>
              <a:rPr sz="1250" b="1" spc="-30" dirty="0">
                <a:solidFill>
                  <a:srgbClr val="375F92"/>
                </a:solidFill>
                <a:latin typeface="Arial"/>
                <a:cs typeface="Arial"/>
              </a:rPr>
              <a:t>в</a:t>
            </a:r>
            <a:r>
              <a:rPr sz="1250" b="1" spc="-25" dirty="0">
                <a:solidFill>
                  <a:srgbClr val="375F92"/>
                </a:solidFill>
                <a:latin typeface="Arial"/>
                <a:cs typeface="Arial"/>
              </a:rPr>
              <a:t>о</a:t>
            </a:r>
            <a:r>
              <a:rPr sz="1250" b="1" spc="5" dirty="0">
                <a:solidFill>
                  <a:srgbClr val="375F92"/>
                </a:solidFill>
                <a:latin typeface="Arial"/>
                <a:cs typeface="Arial"/>
              </a:rPr>
              <a:t>сп</a:t>
            </a:r>
            <a:r>
              <a:rPr sz="1250" b="1" spc="-5" dirty="0">
                <a:solidFill>
                  <a:srgbClr val="375F92"/>
                </a:solidFill>
                <a:latin typeface="Arial"/>
                <a:cs typeface="Arial"/>
              </a:rPr>
              <a:t>и</a:t>
            </a:r>
            <a:r>
              <a:rPr sz="1250" b="1" spc="-15" dirty="0">
                <a:solidFill>
                  <a:srgbClr val="375F92"/>
                </a:solidFill>
                <a:latin typeface="Arial"/>
                <a:cs typeface="Arial"/>
              </a:rPr>
              <a:t>т</a:t>
            </a:r>
            <a:r>
              <a:rPr sz="1250" b="1" spc="5" dirty="0">
                <a:solidFill>
                  <a:srgbClr val="375F92"/>
                </a:solidFill>
                <a:latin typeface="Arial"/>
                <a:cs typeface="Arial"/>
              </a:rPr>
              <a:t>ания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092632" y="1327340"/>
            <a:ext cx="1598930" cy="1075055"/>
            <a:chOff x="7092632" y="1327340"/>
            <a:chExt cx="1598930" cy="1075055"/>
          </a:xfrm>
        </p:grpSpPr>
        <p:sp>
          <p:nvSpPr>
            <p:cNvPr id="32" name="object 32"/>
            <p:cNvSpPr/>
            <p:nvPr/>
          </p:nvSpPr>
          <p:spPr>
            <a:xfrm>
              <a:off x="7104887" y="1339595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5" h="899160">
                  <a:moveTo>
                    <a:pt x="1325626" y="0"/>
                  </a:moveTo>
                  <a:lnTo>
                    <a:pt x="89915" y="0"/>
                  </a:lnTo>
                  <a:lnTo>
                    <a:pt x="54990" y="7112"/>
                  </a:lnTo>
                  <a:lnTo>
                    <a:pt x="26415" y="26288"/>
                  </a:lnTo>
                  <a:lnTo>
                    <a:pt x="7111" y="54863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111" y="844295"/>
                  </a:lnTo>
                  <a:lnTo>
                    <a:pt x="26415" y="872870"/>
                  </a:lnTo>
                  <a:lnTo>
                    <a:pt x="54990" y="892048"/>
                  </a:lnTo>
                  <a:lnTo>
                    <a:pt x="89915" y="899159"/>
                  </a:lnTo>
                  <a:lnTo>
                    <a:pt x="1325626" y="899159"/>
                  </a:lnTo>
                  <a:lnTo>
                    <a:pt x="1360551" y="892048"/>
                  </a:lnTo>
                  <a:lnTo>
                    <a:pt x="1389126" y="872870"/>
                  </a:lnTo>
                  <a:lnTo>
                    <a:pt x="1408429" y="844295"/>
                  </a:lnTo>
                  <a:lnTo>
                    <a:pt x="1415414" y="809243"/>
                  </a:lnTo>
                  <a:lnTo>
                    <a:pt x="1415414" y="89915"/>
                  </a:lnTo>
                  <a:lnTo>
                    <a:pt x="1408429" y="54863"/>
                  </a:lnTo>
                  <a:lnTo>
                    <a:pt x="1389126" y="26288"/>
                  </a:lnTo>
                  <a:lnTo>
                    <a:pt x="1360551" y="7112"/>
                  </a:lnTo>
                  <a:lnTo>
                    <a:pt x="1325626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105649" y="1340357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5" h="899160">
                  <a:moveTo>
                    <a:pt x="0" y="89915"/>
                  </a:moveTo>
                  <a:lnTo>
                    <a:pt x="7111" y="54863"/>
                  </a:lnTo>
                  <a:lnTo>
                    <a:pt x="26416" y="26288"/>
                  </a:lnTo>
                  <a:lnTo>
                    <a:pt x="54991" y="7112"/>
                  </a:lnTo>
                  <a:lnTo>
                    <a:pt x="89916" y="0"/>
                  </a:lnTo>
                  <a:lnTo>
                    <a:pt x="1325626" y="0"/>
                  </a:lnTo>
                  <a:lnTo>
                    <a:pt x="1360551" y="7112"/>
                  </a:lnTo>
                  <a:lnTo>
                    <a:pt x="1389126" y="26288"/>
                  </a:lnTo>
                  <a:lnTo>
                    <a:pt x="1408429" y="54863"/>
                  </a:lnTo>
                  <a:lnTo>
                    <a:pt x="1415415" y="89915"/>
                  </a:lnTo>
                  <a:lnTo>
                    <a:pt x="1415415" y="809243"/>
                  </a:lnTo>
                  <a:lnTo>
                    <a:pt x="1408429" y="844295"/>
                  </a:lnTo>
                  <a:lnTo>
                    <a:pt x="1389126" y="872870"/>
                  </a:lnTo>
                  <a:lnTo>
                    <a:pt x="1360551" y="892047"/>
                  </a:lnTo>
                  <a:lnTo>
                    <a:pt x="1325626" y="899159"/>
                  </a:lnTo>
                  <a:lnTo>
                    <a:pt x="89916" y="899159"/>
                  </a:lnTo>
                  <a:lnTo>
                    <a:pt x="54991" y="892047"/>
                  </a:lnTo>
                  <a:lnTo>
                    <a:pt x="26416" y="872870"/>
                  </a:lnTo>
                  <a:lnTo>
                    <a:pt x="7111" y="844295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261859" y="1488947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5" h="899160">
                  <a:moveTo>
                    <a:pt x="1325499" y="0"/>
                  </a:moveTo>
                  <a:lnTo>
                    <a:pt x="89916" y="0"/>
                  </a:lnTo>
                  <a:lnTo>
                    <a:pt x="54991" y="7112"/>
                  </a:lnTo>
                  <a:lnTo>
                    <a:pt x="26416" y="26415"/>
                  </a:lnTo>
                  <a:lnTo>
                    <a:pt x="7112" y="54990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112" y="844296"/>
                  </a:lnTo>
                  <a:lnTo>
                    <a:pt x="26416" y="872871"/>
                  </a:lnTo>
                  <a:lnTo>
                    <a:pt x="54991" y="892048"/>
                  </a:lnTo>
                  <a:lnTo>
                    <a:pt x="89916" y="899160"/>
                  </a:lnTo>
                  <a:lnTo>
                    <a:pt x="1325499" y="899160"/>
                  </a:lnTo>
                  <a:lnTo>
                    <a:pt x="1360551" y="892048"/>
                  </a:lnTo>
                  <a:lnTo>
                    <a:pt x="1389126" y="872871"/>
                  </a:lnTo>
                  <a:lnTo>
                    <a:pt x="1408430" y="844296"/>
                  </a:lnTo>
                  <a:lnTo>
                    <a:pt x="1415415" y="809243"/>
                  </a:lnTo>
                  <a:lnTo>
                    <a:pt x="1415415" y="89915"/>
                  </a:lnTo>
                  <a:lnTo>
                    <a:pt x="1408430" y="54990"/>
                  </a:lnTo>
                  <a:lnTo>
                    <a:pt x="1389126" y="26415"/>
                  </a:lnTo>
                  <a:lnTo>
                    <a:pt x="1360551" y="7112"/>
                  </a:lnTo>
                  <a:lnTo>
                    <a:pt x="132549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262621" y="1489709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5" h="899160">
                  <a:moveTo>
                    <a:pt x="0" y="89915"/>
                  </a:moveTo>
                  <a:lnTo>
                    <a:pt x="7111" y="54990"/>
                  </a:lnTo>
                  <a:lnTo>
                    <a:pt x="26416" y="26415"/>
                  </a:lnTo>
                  <a:lnTo>
                    <a:pt x="54991" y="7112"/>
                  </a:lnTo>
                  <a:lnTo>
                    <a:pt x="89916" y="0"/>
                  </a:lnTo>
                  <a:lnTo>
                    <a:pt x="1325499" y="0"/>
                  </a:lnTo>
                  <a:lnTo>
                    <a:pt x="1360551" y="7112"/>
                  </a:lnTo>
                  <a:lnTo>
                    <a:pt x="1389126" y="26415"/>
                  </a:lnTo>
                  <a:lnTo>
                    <a:pt x="1408429" y="54990"/>
                  </a:lnTo>
                  <a:lnTo>
                    <a:pt x="1415414" y="89915"/>
                  </a:lnTo>
                  <a:lnTo>
                    <a:pt x="1415414" y="809243"/>
                  </a:lnTo>
                  <a:lnTo>
                    <a:pt x="1408429" y="844295"/>
                  </a:lnTo>
                  <a:lnTo>
                    <a:pt x="1389126" y="872870"/>
                  </a:lnTo>
                  <a:lnTo>
                    <a:pt x="1360551" y="892048"/>
                  </a:lnTo>
                  <a:lnTo>
                    <a:pt x="1325499" y="899160"/>
                  </a:lnTo>
                  <a:lnTo>
                    <a:pt x="89916" y="899160"/>
                  </a:lnTo>
                  <a:lnTo>
                    <a:pt x="54991" y="892048"/>
                  </a:lnTo>
                  <a:lnTo>
                    <a:pt x="26416" y="872870"/>
                  </a:lnTo>
                  <a:lnTo>
                    <a:pt x="7111" y="844295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25908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400925" y="1540840"/>
            <a:ext cx="1149985" cy="77025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85725" marR="78105" algn="ctr">
              <a:lnSpc>
                <a:spcPct val="86000"/>
              </a:lnSpc>
              <a:spcBef>
                <a:spcPts val="280"/>
              </a:spcBef>
            </a:pPr>
            <a:r>
              <a:rPr sz="1100" b="1" spc="-30" dirty="0">
                <a:solidFill>
                  <a:srgbClr val="375F92"/>
                </a:solidFill>
                <a:latin typeface="Arial"/>
                <a:cs typeface="Arial"/>
              </a:rPr>
              <a:t>ф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еде</a:t>
            </a:r>
            <a:r>
              <a:rPr sz="1100" b="1" spc="-15" dirty="0">
                <a:solidFill>
                  <a:srgbClr val="375F92"/>
                </a:solidFill>
                <a:latin typeface="Arial"/>
                <a:cs typeface="Arial"/>
              </a:rPr>
              <a:t>р</a:t>
            </a:r>
            <a:r>
              <a:rPr sz="1100" b="1" spc="-30" dirty="0">
                <a:solidFill>
                  <a:srgbClr val="375F92"/>
                </a:solidFill>
                <a:latin typeface="Arial"/>
                <a:cs typeface="Arial"/>
              </a:rPr>
              <a:t>а</a:t>
            </a:r>
            <a:r>
              <a:rPr sz="1100" b="1" spc="-20" dirty="0">
                <a:solidFill>
                  <a:srgbClr val="375F92"/>
                </a:solidFill>
                <a:latin typeface="Arial"/>
                <a:cs typeface="Arial"/>
              </a:rPr>
              <a:t>л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ь</a:t>
            </a:r>
            <a:r>
              <a:rPr sz="1100" b="1" spc="-20" dirty="0">
                <a:solidFill>
                  <a:srgbClr val="375F92"/>
                </a:solidFill>
                <a:latin typeface="Arial"/>
                <a:cs typeface="Arial"/>
              </a:rPr>
              <a:t>ны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й  </a:t>
            </a:r>
            <a:r>
              <a:rPr sz="1100" b="1" spc="-15" dirty="0">
                <a:solidFill>
                  <a:srgbClr val="375F92"/>
                </a:solidFill>
                <a:latin typeface="Arial"/>
                <a:cs typeface="Arial"/>
              </a:rPr>
              <a:t>календарный  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план</a:t>
            </a:r>
            <a:endParaRPr sz="1100">
              <a:latin typeface="Arial"/>
              <a:cs typeface="Arial"/>
            </a:endParaRPr>
          </a:p>
          <a:p>
            <a:pPr marL="12700" marR="5080" algn="ctr">
              <a:lnSpc>
                <a:spcPts val="1140"/>
              </a:lnSpc>
              <a:spcBef>
                <a:spcPts val="5"/>
              </a:spcBef>
            </a:pPr>
            <a:r>
              <a:rPr sz="1100" b="1" spc="-30" dirty="0">
                <a:solidFill>
                  <a:srgbClr val="375F92"/>
                </a:solidFill>
                <a:latin typeface="Arial"/>
                <a:cs typeface="Arial"/>
              </a:rPr>
              <a:t>в</a:t>
            </a:r>
            <a:r>
              <a:rPr sz="1100" b="1" spc="-15" dirty="0">
                <a:solidFill>
                  <a:srgbClr val="375F92"/>
                </a:solidFill>
                <a:latin typeface="Arial"/>
                <a:cs typeface="Arial"/>
              </a:rPr>
              <a:t>о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сп</a:t>
            </a:r>
            <a:r>
              <a:rPr sz="1100" b="1" spc="-20" dirty="0">
                <a:solidFill>
                  <a:srgbClr val="375F92"/>
                </a:solidFill>
                <a:latin typeface="Arial"/>
                <a:cs typeface="Arial"/>
              </a:rPr>
              <a:t>и</a:t>
            </a:r>
            <a:r>
              <a:rPr sz="1100" b="1" spc="-25" dirty="0">
                <a:solidFill>
                  <a:srgbClr val="375F92"/>
                </a:solidFill>
                <a:latin typeface="Arial"/>
                <a:cs typeface="Arial"/>
              </a:rPr>
              <a:t>т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а</a:t>
            </a:r>
            <a:r>
              <a:rPr sz="1100" b="1" spc="-25" dirty="0">
                <a:solidFill>
                  <a:srgbClr val="375F92"/>
                </a:solidFill>
                <a:latin typeface="Arial"/>
                <a:cs typeface="Arial"/>
              </a:rPr>
              <a:t>т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ел</a:t>
            </a:r>
            <a:r>
              <a:rPr sz="1100" b="1" spc="-20" dirty="0">
                <a:solidFill>
                  <a:srgbClr val="375F92"/>
                </a:solidFill>
                <a:latin typeface="Arial"/>
                <a:cs typeface="Arial"/>
              </a:rPr>
              <a:t>ь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ной  </a:t>
            </a:r>
            <a:r>
              <a:rPr sz="1100" b="1" spc="-20" dirty="0">
                <a:solidFill>
                  <a:srgbClr val="375F92"/>
                </a:solidFill>
                <a:latin typeface="Arial"/>
                <a:cs typeface="Arial"/>
              </a:rPr>
              <a:t>работы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61788" y="330832"/>
            <a:ext cx="337636" cy="335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63796" y="3116579"/>
            <a:ext cx="4121150" cy="1355090"/>
          </a:xfrm>
          <a:custGeom>
            <a:avLst/>
            <a:gdLst/>
            <a:ahLst/>
            <a:cxnLst/>
            <a:rect l="l" t="t" r="r" b="b"/>
            <a:pathLst>
              <a:path w="4121150" h="1355089">
                <a:moveTo>
                  <a:pt x="4120642" y="0"/>
                </a:moveTo>
                <a:lnTo>
                  <a:pt x="0" y="0"/>
                </a:lnTo>
                <a:lnTo>
                  <a:pt x="0" y="1354836"/>
                </a:lnTo>
                <a:lnTo>
                  <a:pt x="4120642" y="1354836"/>
                </a:lnTo>
                <a:lnTo>
                  <a:pt x="4120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298704" y="2467394"/>
          <a:ext cx="8274050" cy="2000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5375">
                <a:tc gridSpan="2">
                  <a:txBody>
                    <a:bodyPr/>
                    <a:lstStyle/>
                    <a:p>
                      <a:pPr marL="2781300" marR="1172210" indent="-1500505">
                        <a:lnSpc>
                          <a:spcPct val="122500"/>
                        </a:lnSpc>
                        <a:spcBef>
                          <a:spcPts val="150"/>
                        </a:spcBef>
                      </a:pPr>
                      <a:r>
                        <a:rPr sz="1600" spc="5" dirty="0">
                          <a:latin typeface="Arial"/>
                          <a:cs typeface="Arial"/>
                        </a:rPr>
                        <a:t>ОБЯЗАТЕЛЬНЫЕ 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ФЕДЕРАЛЬНЫЕ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РАБОЧИЕ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ПРОГРАММЫ  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ПО 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УЧЕБНЫМ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ПРЕДМЕТАМ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4674AB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222"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600" b="1" spc="1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НОО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28575">
                      <a:solidFill>
                        <a:srgbClr val="4674AB"/>
                      </a:solidFill>
                      <a:prstDash val="solid"/>
                    </a:lnL>
                    <a:lnR w="28575">
                      <a:solidFill>
                        <a:srgbClr val="4674AB"/>
                      </a:solidFill>
                      <a:prstDash val="solid"/>
                    </a:lnR>
                    <a:lnT w="28575">
                      <a:solidFill>
                        <a:srgbClr val="4674A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600" b="1" spc="2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ООО,</a:t>
                      </a:r>
                      <a:r>
                        <a:rPr sz="1600" b="1" spc="-4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СОО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8585" marB="0">
                    <a:lnL w="28575">
                      <a:solidFill>
                        <a:srgbClr val="4674AB"/>
                      </a:solidFill>
                      <a:prstDash val="solid"/>
                    </a:lnL>
                    <a:lnR w="28575">
                      <a:solidFill>
                        <a:srgbClr val="4674AB"/>
                      </a:solidFill>
                      <a:prstDash val="solid"/>
                    </a:lnR>
                    <a:lnT w="28575">
                      <a:solidFill>
                        <a:srgbClr val="4674AB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6613"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600" b="1" spc="5" dirty="0">
                          <a:latin typeface="Arial"/>
                          <a:cs typeface="Arial"/>
                        </a:rPr>
                        <a:t>РУССКИЙ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20" dirty="0">
                          <a:latin typeface="Arial"/>
                          <a:cs typeface="Arial"/>
                        </a:rPr>
                        <a:t>ЯЗЫК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93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b="1" spc="-25" dirty="0">
                          <a:latin typeface="Arial"/>
                          <a:cs typeface="Arial"/>
                        </a:rPr>
                        <a:t>ЛИТЕРАТУРНОЕ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20" dirty="0">
                          <a:latin typeface="Arial"/>
                          <a:cs typeface="Arial"/>
                        </a:rPr>
                        <a:t>ЧТЕНИЕ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46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600" b="1" spc="5" dirty="0">
                          <a:latin typeface="Arial"/>
                          <a:cs typeface="Arial"/>
                        </a:rPr>
                        <a:t>ОКРУЖАЮЩИЙ</a:t>
                      </a:r>
                      <a:r>
                        <a:rPr sz="16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20" dirty="0">
                          <a:latin typeface="Arial"/>
                          <a:cs typeface="Arial"/>
                        </a:rPr>
                        <a:t>МИР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28575">
                      <a:solidFill>
                        <a:srgbClr val="4674AB"/>
                      </a:solidFill>
                      <a:prstDash val="solid"/>
                    </a:lnL>
                    <a:lnR w="28575">
                      <a:solidFill>
                        <a:srgbClr val="4674AB"/>
                      </a:solidFill>
                      <a:prstDash val="solid"/>
                    </a:lnR>
                    <a:lnB w="28575">
                      <a:solidFill>
                        <a:srgbClr val="4674A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 marR="232410" indent="8890" algn="ctr">
                        <a:lnSpc>
                          <a:spcPct val="86200"/>
                        </a:lnSpc>
                        <a:spcBef>
                          <a:spcPts val="515"/>
                        </a:spcBef>
                      </a:pPr>
                      <a:r>
                        <a:rPr sz="1450" b="1" spc="-20" dirty="0">
                          <a:latin typeface="Arial"/>
                          <a:cs typeface="Arial"/>
                        </a:rPr>
                        <a:t>РУССКИЙ </a:t>
                      </a:r>
                      <a:r>
                        <a:rPr sz="1450" b="1" dirty="0">
                          <a:latin typeface="Arial"/>
                          <a:cs typeface="Arial"/>
                        </a:rPr>
                        <a:t>ЯЗЫК, </a:t>
                      </a:r>
                      <a:r>
                        <a:rPr sz="1450" b="1" spc="-70" dirty="0">
                          <a:latin typeface="Arial"/>
                          <a:cs typeface="Arial"/>
                        </a:rPr>
                        <a:t>ЛИТЕРАТУРА,  </a:t>
                      </a:r>
                      <a:r>
                        <a:rPr sz="1450" b="1" spc="-25" dirty="0">
                          <a:latin typeface="Arial"/>
                          <a:cs typeface="Arial"/>
                        </a:rPr>
                        <a:t>ИСТОРИЯ, ОБЩЕСТВОЗНАНИЕ,  </a:t>
                      </a:r>
                      <a:r>
                        <a:rPr sz="1450" b="1" spc="-45" dirty="0">
                          <a:latin typeface="Arial"/>
                          <a:cs typeface="Arial"/>
                        </a:rPr>
                        <a:t>ГЕОГРАФИЯ, </a:t>
                      </a:r>
                      <a:r>
                        <a:rPr sz="1450" b="1" spc="-15" dirty="0">
                          <a:latin typeface="Arial"/>
                          <a:cs typeface="Arial"/>
                        </a:rPr>
                        <a:t>ОСНОВЫ </a:t>
                      </a:r>
                      <a:r>
                        <a:rPr sz="1450" b="1" spc="-35" dirty="0">
                          <a:latin typeface="Arial"/>
                          <a:cs typeface="Arial"/>
                        </a:rPr>
                        <a:t>БЕЗОПАСНОСТИ  </a:t>
                      </a:r>
                      <a:r>
                        <a:rPr sz="1450" b="1" spc="-20" dirty="0">
                          <a:latin typeface="Arial"/>
                          <a:cs typeface="Arial"/>
                        </a:rPr>
                        <a:t>ЖИЗНЕДЕЯТЕЛЬНОСТИ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65404" marB="0">
                    <a:lnL w="28575">
                      <a:solidFill>
                        <a:srgbClr val="4674AB"/>
                      </a:solidFill>
                      <a:prstDash val="solid"/>
                    </a:lnL>
                    <a:lnR w="28575">
                      <a:solidFill>
                        <a:srgbClr val="4674AB"/>
                      </a:solidFill>
                      <a:prstDash val="solid"/>
                    </a:lnR>
                    <a:lnB w="28575">
                      <a:solidFill>
                        <a:srgbClr val="4674A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0" name="object 40"/>
          <p:cNvGrpSpPr/>
          <p:nvPr/>
        </p:nvGrpSpPr>
        <p:grpSpPr>
          <a:xfrm>
            <a:off x="1290764" y="289496"/>
            <a:ext cx="6536690" cy="645160"/>
            <a:chOff x="1290764" y="289496"/>
            <a:chExt cx="6536690" cy="645160"/>
          </a:xfrm>
        </p:grpSpPr>
        <p:sp>
          <p:nvSpPr>
            <p:cNvPr id="41" name="object 41"/>
            <p:cNvSpPr/>
            <p:nvPr/>
          </p:nvSpPr>
          <p:spPr>
            <a:xfrm>
              <a:off x="1303782" y="302514"/>
              <a:ext cx="6510655" cy="619125"/>
            </a:xfrm>
            <a:custGeom>
              <a:avLst/>
              <a:gdLst/>
              <a:ahLst/>
              <a:cxnLst/>
              <a:rect l="l" t="t" r="r" b="b"/>
              <a:pathLst>
                <a:path w="6510655" h="619125">
                  <a:moveTo>
                    <a:pt x="6407404" y="0"/>
                  </a:moveTo>
                  <a:lnTo>
                    <a:pt x="103124" y="0"/>
                  </a:lnTo>
                  <a:lnTo>
                    <a:pt x="63007" y="8112"/>
                  </a:lnTo>
                  <a:lnTo>
                    <a:pt x="30225" y="30226"/>
                  </a:lnTo>
                  <a:lnTo>
                    <a:pt x="8112" y="63007"/>
                  </a:lnTo>
                  <a:lnTo>
                    <a:pt x="0" y="103123"/>
                  </a:lnTo>
                  <a:lnTo>
                    <a:pt x="0" y="515619"/>
                  </a:lnTo>
                  <a:lnTo>
                    <a:pt x="8112" y="555736"/>
                  </a:lnTo>
                  <a:lnTo>
                    <a:pt x="30226" y="588517"/>
                  </a:lnTo>
                  <a:lnTo>
                    <a:pt x="63007" y="610631"/>
                  </a:lnTo>
                  <a:lnTo>
                    <a:pt x="103124" y="618743"/>
                  </a:lnTo>
                  <a:lnTo>
                    <a:pt x="6407404" y="618743"/>
                  </a:lnTo>
                  <a:lnTo>
                    <a:pt x="6447520" y="610631"/>
                  </a:lnTo>
                  <a:lnTo>
                    <a:pt x="6480302" y="588517"/>
                  </a:lnTo>
                  <a:lnTo>
                    <a:pt x="6502415" y="555736"/>
                  </a:lnTo>
                  <a:lnTo>
                    <a:pt x="6510528" y="515619"/>
                  </a:lnTo>
                  <a:lnTo>
                    <a:pt x="6510528" y="103123"/>
                  </a:lnTo>
                  <a:lnTo>
                    <a:pt x="6502415" y="63007"/>
                  </a:lnTo>
                  <a:lnTo>
                    <a:pt x="6480302" y="30225"/>
                  </a:lnTo>
                  <a:lnTo>
                    <a:pt x="6447520" y="8112"/>
                  </a:lnTo>
                  <a:lnTo>
                    <a:pt x="640740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303782" y="302514"/>
              <a:ext cx="6510655" cy="619125"/>
            </a:xfrm>
            <a:custGeom>
              <a:avLst/>
              <a:gdLst/>
              <a:ahLst/>
              <a:cxnLst/>
              <a:rect l="l" t="t" r="r" b="b"/>
              <a:pathLst>
                <a:path w="6510655" h="619125">
                  <a:moveTo>
                    <a:pt x="0" y="103123"/>
                  </a:moveTo>
                  <a:lnTo>
                    <a:pt x="8112" y="63007"/>
                  </a:lnTo>
                  <a:lnTo>
                    <a:pt x="30225" y="30226"/>
                  </a:lnTo>
                  <a:lnTo>
                    <a:pt x="63007" y="8112"/>
                  </a:lnTo>
                  <a:lnTo>
                    <a:pt x="103124" y="0"/>
                  </a:lnTo>
                  <a:lnTo>
                    <a:pt x="6407404" y="0"/>
                  </a:lnTo>
                  <a:lnTo>
                    <a:pt x="6447520" y="8112"/>
                  </a:lnTo>
                  <a:lnTo>
                    <a:pt x="6480302" y="30225"/>
                  </a:lnTo>
                  <a:lnTo>
                    <a:pt x="6502415" y="63007"/>
                  </a:lnTo>
                  <a:lnTo>
                    <a:pt x="6510528" y="103123"/>
                  </a:lnTo>
                  <a:lnTo>
                    <a:pt x="6510528" y="515619"/>
                  </a:lnTo>
                  <a:lnTo>
                    <a:pt x="6502415" y="555736"/>
                  </a:lnTo>
                  <a:lnTo>
                    <a:pt x="6480302" y="588517"/>
                  </a:lnTo>
                  <a:lnTo>
                    <a:pt x="6447520" y="610631"/>
                  </a:lnTo>
                  <a:lnTo>
                    <a:pt x="6407404" y="618743"/>
                  </a:lnTo>
                  <a:lnTo>
                    <a:pt x="103124" y="618743"/>
                  </a:lnTo>
                  <a:lnTo>
                    <a:pt x="63007" y="610631"/>
                  </a:lnTo>
                  <a:lnTo>
                    <a:pt x="30226" y="588517"/>
                  </a:lnTo>
                  <a:lnTo>
                    <a:pt x="8112" y="555736"/>
                  </a:lnTo>
                  <a:lnTo>
                    <a:pt x="0" y="515619"/>
                  </a:lnTo>
                  <a:lnTo>
                    <a:pt x="0" y="103123"/>
                  </a:lnTo>
                  <a:close/>
                </a:path>
              </a:pathLst>
            </a:custGeom>
            <a:ln w="25908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43" name="object 43"/>
          <p:cNvGraphicFramePr>
            <a:graphicFrameLocks noGrp="1"/>
          </p:cNvGraphicFramePr>
          <p:nvPr/>
        </p:nvGraphicFramePr>
        <p:xfrm>
          <a:off x="298704" y="4663478"/>
          <a:ext cx="8272779" cy="20828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6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423">
                <a:tc gridSpan="2">
                  <a:txBody>
                    <a:bodyPr/>
                    <a:lstStyle/>
                    <a:p>
                      <a:pPr marL="69850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ПРИМЕРНЫЕ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РАБОЧИЕ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ПРОГРАММЫ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75501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00" spc="20" dirty="0">
                          <a:latin typeface="Arial"/>
                          <a:cs typeface="Arial"/>
                        </a:rPr>
                        <a:t>ПО 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УЧЕБНЫМ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ПРЕДМЕТАМ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4674AB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1036">
                <a:tc>
                  <a:txBody>
                    <a:bodyPr/>
                    <a:lstStyle/>
                    <a:p>
                      <a:pPr marL="67310" algn="ctr">
                        <a:lnSpc>
                          <a:spcPts val="1895"/>
                        </a:lnSpc>
                        <a:spcBef>
                          <a:spcPts val="1440"/>
                        </a:spcBef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НОО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9850" algn="ctr">
                        <a:lnSpc>
                          <a:spcPts val="1655"/>
                        </a:lnSpc>
                      </a:pPr>
                      <a:r>
                        <a:rPr sz="1400" b="1" spc="-15" dirty="0">
                          <a:latin typeface="Carlito"/>
                          <a:cs typeface="Carlito"/>
                        </a:rPr>
                        <a:t>математика, иностранный</a:t>
                      </a:r>
                      <a:r>
                        <a:rPr sz="1400" b="1" spc="-8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15" dirty="0">
                          <a:latin typeface="Carlito"/>
                          <a:cs typeface="Carlito"/>
                        </a:rPr>
                        <a:t>язык,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1003300" marR="925830" indent="-1905" algn="ctr">
                        <a:lnSpc>
                          <a:spcPct val="100000"/>
                        </a:lnSpc>
                      </a:pPr>
                      <a:r>
                        <a:rPr sz="1400" b="1" spc="-20" dirty="0">
                          <a:latin typeface="Carlito"/>
                          <a:cs typeface="Carlito"/>
                        </a:rPr>
                        <a:t>ИЗО, музыка, </a:t>
                      </a:r>
                      <a:r>
                        <a:rPr sz="1400" b="1" spc="-15" dirty="0">
                          <a:latin typeface="Carlito"/>
                          <a:cs typeface="Carlito"/>
                        </a:rPr>
                        <a:t>технология,  физическая </a:t>
                      </a:r>
                      <a:r>
                        <a:rPr sz="1400" b="1" spc="-25" dirty="0">
                          <a:latin typeface="Carlito"/>
                          <a:cs typeface="Carlito"/>
                        </a:rPr>
                        <a:t>культура,</a:t>
                      </a:r>
                      <a:r>
                        <a:rPr sz="1400" b="1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20" dirty="0">
                          <a:latin typeface="Carlito"/>
                          <a:cs typeface="Carlito"/>
                        </a:rPr>
                        <a:t>ОРКСЭ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82880" marB="0">
                    <a:lnL w="28575">
                      <a:solidFill>
                        <a:srgbClr val="4674AB"/>
                      </a:solidFill>
                      <a:prstDash val="solid"/>
                    </a:lnL>
                    <a:lnR w="38100">
                      <a:solidFill>
                        <a:srgbClr val="4674AB"/>
                      </a:solidFill>
                      <a:prstDash val="solid"/>
                    </a:lnR>
                    <a:lnT w="38100" cap="flat" cmpd="sng" algn="ctr">
                      <a:solidFill>
                        <a:srgbClr val="4674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4674A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 algn="ctr">
                        <a:lnSpc>
                          <a:spcPts val="1900"/>
                        </a:lnSpc>
                        <a:spcBef>
                          <a:spcPts val="894"/>
                        </a:spcBef>
                      </a:pPr>
                      <a:r>
                        <a:rPr sz="1600" b="1" spc="2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ООО,</a:t>
                      </a:r>
                      <a:r>
                        <a:rPr sz="1600" b="1" spc="-1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СОО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41935" marR="153670" indent="-635" algn="ctr">
                        <a:lnSpc>
                          <a:spcPts val="1680"/>
                        </a:lnSpc>
                        <a:spcBef>
                          <a:spcPts val="35"/>
                        </a:spcBef>
                      </a:pPr>
                      <a:r>
                        <a:rPr sz="1400" b="1" spc="-15" dirty="0">
                          <a:latin typeface="Carlito"/>
                          <a:cs typeface="Carlito"/>
                        </a:rPr>
                        <a:t>математика (алгебра, геометрия, вероятность </a:t>
                      </a:r>
                      <a:r>
                        <a:rPr sz="1400" b="1" dirty="0">
                          <a:latin typeface="Carlito"/>
                          <a:cs typeface="Carlito"/>
                        </a:rPr>
                        <a:t>и  </a:t>
                      </a:r>
                      <a:r>
                        <a:rPr sz="1400" b="1" spc="-15" dirty="0">
                          <a:latin typeface="Carlito"/>
                          <a:cs typeface="Carlito"/>
                        </a:rPr>
                        <a:t>статистика), информатика, иностранный язык,  физика, химия, биология, </a:t>
                      </a:r>
                      <a:r>
                        <a:rPr sz="1400" b="1" spc="-35" dirty="0">
                          <a:latin typeface="Carlito"/>
                          <a:cs typeface="Carlito"/>
                        </a:rPr>
                        <a:t>ОДНКНР, </a:t>
                      </a:r>
                      <a:r>
                        <a:rPr sz="1400" b="1" spc="-20" dirty="0">
                          <a:latin typeface="Carlito"/>
                          <a:cs typeface="Carlito"/>
                        </a:rPr>
                        <a:t>ИЗО, музыка,  технология, </a:t>
                      </a:r>
                      <a:r>
                        <a:rPr sz="1400" b="1" spc="-15" dirty="0">
                          <a:latin typeface="Carlito"/>
                          <a:cs typeface="Carlito"/>
                        </a:rPr>
                        <a:t>физическая</a:t>
                      </a:r>
                      <a:r>
                        <a:rPr sz="1400" b="1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25" dirty="0">
                          <a:latin typeface="Carlito"/>
                          <a:cs typeface="Carlito"/>
                        </a:rPr>
                        <a:t>культура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13664" marB="0">
                    <a:lnL w="38100">
                      <a:solidFill>
                        <a:srgbClr val="4674AB"/>
                      </a:solidFill>
                      <a:prstDash val="solid"/>
                    </a:lnL>
                    <a:lnR w="28575">
                      <a:solidFill>
                        <a:srgbClr val="4674AB"/>
                      </a:solidFill>
                      <a:prstDash val="solid"/>
                    </a:lnR>
                    <a:lnT w="28575">
                      <a:solidFill>
                        <a:srgbClr val="4674AB"/>
                      </a:solidFill>
                      <a:prstDash val="solid"/>
                    </a:lnT>
                    <a:lnB w="28575">
                      <a:solidFill>
                        <a:srgbClr val="4674A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1380871" y="442721"/>
            <a:ext cx="63138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C00000"/>
                </a:solidFill>
                <a:latin typeface="Arial"/>
                <a:cs typeface="Arial"/>
              </a:rPr>
              <a:t>Федеральная </a:t>
            </a:r>
            <a:r>
              <a:rPr spc="-5" dirty="0">
                <a:solidFill>
                  <a:srgbClr val="C00000"/>
                </a:solidFill>
                <a:latin typeface="Arial"/>
                <a:cs typeface="Arial"/>
              </a:rPr>
              <a:t>образовательная </a:t>
            </a:r>
            <a:r>
              <a:rPr dirty="0">
                <a:solidFill>
                  <a:srgbClr val="C00000"/>
                </a:solidFill>
                <a:latin typeface="Arial"/>
                <a:cs typeface="Arial"/>
              </a:rPr>
              <a:t>программа</a:t>
            </a:r>
            <a:r>
              <a:rPr spc="-1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pc="5" dirty="0">
                <a:solidFill>
                  <a:srgbClr val="C00000"/>
                </a:solidFill>
                <a:latin typeface="Arial"/>
                <a:cs typeface="Arial"/>
              </a:rPr>
              <a:t>(ФОП)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8882253" y="1194942"/>
            <a:ext cx="31489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Carlito"/>
                <a:cs typeface="Carlito"/>
              </a:rPr>
              <a:t>Ч.10 ст.12  </a:t>
            </a:r>
            <a:r>
              <a:rPr sz="1000" spc="-5" dirty="0">
                <a:latin typeface="Carlito"/>
                <a:cs typeface="Carlito"/>
              </a:rPr>
              <a:t>Федеральная  основная</a:t>
            </a:r>
            <a:r>
              <a:rPr sz="1000" spc="5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общеобразовательная</a:t>
            </a:r>
            <a:endParaRPr sz="1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tabLst>
                <a:tab pos="771525" algn="l"/>
                <a:tab pos="989330" algn="l"/>
                <a:tab pos="2326005" algn="l"/>
              </a:tabLst>
            </a:pPr>
            <a:r>
              <a:rPr sz="1000" spc="-5" dirty="0">
                <a:latin typeface="Carlito"/>
                <a:cs typeface="Carlito"/>
              </a:rPr>
              <a:t>программа	–	учебно-методическая	документация,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882253" y="1499997"/>
            <a:ext cx="314960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</a:rPr>
              <a:t>определяющая единые для Российской Федерации  базовые объем и содержание образования  определенного уровня и </a:t>
            </a:r>
            <a:r>
              <a:rPr sz="1000" spc="-10" dirty="0">
                <a:latin typeface="Carlito"/>
                <a:cs typeface="Carlito"/>
              </a:rPr>
              <a:t>(или) </a:t>
            </a:r>
            <a:r>
              <a:rPr sz="1000" dirty="0">
                <a:latin typeface="Carlito"/>
                <a:cs typeface="Carlito"/>
              </a:rPr>
              <a:t>определенной  </a:t>
            </a:r>
            <a:r>
              <a:rPr sz="1000" spc="-5" dirty="0">
                <a:latin typeface="Carlito"/>
                <a:cs typeface="Carlito"/>
              </a:rPr>
              <a:t>направленности, планируемые результаты освоения  образовательной</a:t>
            </a:r>
            <a:r>
              <a:rPr sz="1000" spc="25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программы.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916669" y="2483611"/>
            <a:ext cx="1986914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507365" algn="l"/>
                <a:tab pos="1097280" algn="l"/>
                <a:tab pos="1135380" algn="l"/>
              </a:tabLst>
            </a:pPr>
            <a:r>
              <a:rPr sz="1000" b="1" spc="-10" dirty="0">
                <a:latin typeface="Carlito"/>
                <a:cs typeface="Carlito"/>
              </a:rPr>
              <a:t>Ч.6	</a:t>
            </a:r>
            <a:r>
              <a:rPr sz="1000" b="1" spc="-5" dirty="0">
                <a:latin typeface="Carlito"/>
                <a:cs typeface="Carlito"/>
              </a:rPr>
              <a:t>ст.12	</a:t>
            </a:r>
            <a:r>
              <a:rPr sz="1000" spc="-5" dirty="0">
                <a:latin typeface="Carlito"/>
                <a:cs typeface="Carlito"/>
              </a:rPr>
              <a:t>Организация,  образовательную деятельность </a:t>
            </a:r>
            <a:r>
              <a:rPr sz="1000" spc="-10" dirty="0">
                <a:latin typeface="Carlito"/>
                <a:cs typeface="Carlito"/>
              </a:rPr>
              <a:t>по  </a:t>
            </a:r>
            <a:r>
              <a:rPr sz="1000" spc="-5" dirty="0">
                <a:latin typeface="Carlito"/>
                <a:cs typeface="Carlito"/>
              </a:rPr>
              <a:t>государственную		аккредитацию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017122" y="2483611"/>
            <a:ext cx="1004569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</a:rPr>
              <a:t>осущ</a:t>
            </a:r>
            <a:r>
              <a:rPr sz="1000" spc="-15" dirty="0">
                <a:latin typeface="Carlito"/>
                <a:cs typeface="Carlito"/>
              </a:rPr>
              <a:t>е</a:t>
            </a:r>
            <a:r>
              <a:rPr sz="1000" spc="-5" dirty="0">
                <a:latin typeface="Carlito"/>
                <a:cs typeface="Carlito"/>
              </a:rPr>
              <a:t>ст</a:t>
            </a:r>
            <a:r>
              <a:rPr sz="1000" spc="5" dirty="0">
                <a:latin typeface="Carlito"/>
                <a:cs typeface="Carlito"/>
              </a:rPr>
              <a:t>в</a:t>
            </a:r>
            <a:r>
              <a:rPr sz="1000" spc="-10" dirty="0">
                <a:latin typeface="Carlito"/>
                <a:cs typeface="Carlito"/>
              </a:rPr>
              <a:t>л</a:t>
            </a:r>
            <a:r>
              <a:rPr sz="1000" dirty="0">
                <a:latin typeface="Carlito"/>
                <a:cs typeface="Carlito"/>
              </a:rPr>
              <a:t>я</a:t>
            </a:r>
            <a:r>
              <a:rPr sz="1000" spc="-5" dirty="0">
                <a:latin typeface="Carlito"/>
                <a:cs typeface="Carlito"/>
              </a:rPr>
              <a:t>ющая</a:t>
            </a:r>
            <a:endParaRPr sz="1000">
              <a:latin typeface="Carlito"/>
              <a:cs typeface="Carlito"/>
            </a:endParaRPr>
          </a:p>
          <a:p>
            <a:pPr marL="12700" marR="5080" indent="420370" algn="r">
              <a:lnSpc>
                <a:spcPct val="100000"/>
              </a:lnSpc>
            </a:pPr>
            <a:r>
              <a:rPr sz="1000" spc="-5" dirty="0">
                <a:latin typeface="Carlito"/>
                <a:cs typeface="Carlito"/>
              </a:rPr>
              <a:t>им</a:t>
            </a:r>
            <a:r>
              <a:rPr sz="1000" spc="-10" dirty="0">
                <a:latin typeface="Carlito"/>
                <a:cs typeface="Carlito"/>
              </a:rPr>
              <a:t>е</a:t>
            </a:r>
            <a:r>
              <a:rPr sz="1000" spc="5" dirty="0">
                <a:latin typeface="Carlito"/>
                <a:cs typeface="Carlito"/>
              </a:rPr>
              <a:t>ю</a:t>
            </a:r>
            <a:r>
              <a:rPr sz="1000" spc="-5" dirty="0">
                <a:latin typeface="Carlito"/>
                <a:cs typeface="Carlito"/>
              </a:rPr>
              <a:t>щим  образовате</a:t>
            </a:r>
            <a:r>
              <a:rPr sz="1000" spc="-15" dirty="0">
                <a:latin typeface="Carlito"/>
                <a:cs typeface="Carlito"/>
              </a:rPr>
              <a:t>л</a:t>
            </a:r>
            <a:r>
              <a:rPr sz="1000" spc="5" dirty="0">
                <a:latin typeface="Carlito"/>
                <a:cs typeface="Carlito"/>
              </a:rPr>
              <a:t>ь</a:t>
            </a:r>
            <a:r>
              <a:rPr sz="1000" spc="-10" dirty="0">
                <a:latin typeface="Carlito"/>
                <a:cs typeface="Carlito"/>
              </a:rPr>
              <a:t>н</a:t>
            </a:r>
            <a:r>
              <a:rPr sz="1000" dirty="0">
                <a:latin typeface="Carlito"/>
                <a:cs typeface="Carlito"/>
              </a:rPr>
              <a:t>ы</a:t>
            </a:r>
            <a:r>
              <a:rPr sz="1000" spc="-5" dirty="0">
                <a:latin typeface="Carlito"/>
                <a:cs typeface="Carlito"/>
              </a:rPr>
              <a:t>м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899906" y="2940811"/>
            <a:ext cx="3155950" cy="1899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09" marR="37465" algn="just">
              <a:lnSpc>
                <a:spcPct val="100000"/>
              </a:lnSpc>
              <a:spcBef>
                <a:spcPts val="95"/>
              </a:spcBef>
              <a:tabLst>
                <a:tab pos="796925" algn="l"/>
                <a:tab pos="2007870" algn="l"/>
              </a:tabLst>
            </a:pPr>
            <a:r>
              <a:rPr sz="1000" spc="-5" dirty="0">
                <a:latin typeface="Carlito"/>
                <a:cs typeface="Carlito"/>
              </a:rPr>
              <a:t>программам начального общего, основного общего,  среднего общего образования, при разработке  соответствующей общеобразовательной программы  вправе	предусмотреть	перераспределение</a:t>
            </a:r>
            <a:endParaRPr sz="1000">
              <a:latin typeface="Carlito"/>
              <a:cs typeface="Carlito"/>
            </a:endParaRPr>
          </a:p>
          <a:p>
            <a:pPr marL="29209" marR="37465" indent="-1270" algn="just">
              <a:lnSpc>
                <a:spcPct val="100000"/>
              </a:lnSpc>
            </a:pPr>
            <a:r>
              <a:rPr sz="1000" u="sng" spc="-2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предусмотренного в федеральном учебном плане </a:t>
            </a:r>
            <a:r>
              <a:rPr sz="1000" b="1" spc="-5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времени </a:t>
            </a:r>
            <a:r>
              <a:rPr sz="1000" spc="-10" dirty="0">
                <a:latin typeface="Carlito"/>
                <a:cs typeface="Carlito"/>
              </a:rPr>
              <a:t>на </a:t>
            </a:r>
            <a:r>
              <a:rPr sz="1000" spc="-5" dirty="0">
                <a:latin typeface="Carlito"/>
                <a:cs typeface="Carlito"/>
              </a:rPr>
              <a:t>изучение учебных предметов, по </a:t>
            </a:r>
            <a:r>
              <a:rPr sz="1000" spc="-10" dirty="0">
                <a:latin typeface="Carlito"/>
                <a:cs typeface="Carlito"/>
              </a:rPr>
              <a:t>которым  </a:t>
            </a:r>
            <a:r>
              <a:rPr sz="1000" spc="-5" dirty="0">
                <a:latin typeface="Carlito"/>
                <a:cs typeface="Carlito"/>
              </a:rPr>
              <a:t>не проводится государственная итоговая аттестация, в  пользу изучения иных </a:t>
            </a:r>
            <a:r>
              <a:rPr sz="1000" dirty="0">
                <a:latin typeface="Carlito"/>
                <a:cs typeface="Carlito"/>
              </a:rPr>
              <a:t>учебных </a:t>
            </a:r>
            <a:r>
              <a:rPr sz="1000" spc="-5" dirty="0">
                <a:latin typeface="Carlito"/>
                <a:cs typeface="Carlito"/>
              </a:rPr>
              <a:t>предметов, в </a:t>
            </a:r>
            <a:r>
              <a:rPr sz="1000" spc="-10" dirty="0">
                <a:latin typeface="Carlito"/>
                <a:cs typeface="Carlito"/>
              </a:rPr>
              <a:t>том </a:t>
            </a:r>
            <a:r>
              <a:rPr sz="1000" spc="-5" dirty="0">
                <a:latin typeface="Carlito"/>
                <a:cs typeface="Carlito"/>
              </a:rPr>
              <a:t>числе  на организацию углубленного изучения отдельных  учебных </a:t>
            </a:r>
            <a:r>
              <a:rPr sz="1000" spc="-10" dirty="0">
                <a:latin typeface="Carlito"/>
                <a:cs typeface="Carlito"/>
              </a:rPr>
              <a:t>предметов </a:t>
            </a:r>
            <a:r>
              <a:rPr sz="1000" spc="-5" dirty="0">
                <a:latin typeface="Carlito"/>
                <a:cs typeface="Carlito"/>
              </a:rPr>
              <a:t>и профильное</a:t>
            </a:r>
            <a:r>
              <a:rPr sz="1000" spc="10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обучение.</a:t>
            </a:r>
            <a:endParaRPr sz="1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</a:pPr>
            <a:r>
              <a:rPr sz="1000" b="1" spc="-10" dirty="0">
                <a:latin typeface="Carlito"/>
                <a:cs typeface="Carlito"/>
              </a:rPr>
              <a:t>Ч.6 </a:t>
            </a:r>
            <a:r>
              <a:rPr sz="1000" b="1" spc="-5" dirty="0">
                <a:latin typeface="Carlito"/>
                <a:cs typeface="Carlito"/>
              </a:rPr>
              <a:t>ст.12 </a:t>
            </a:r>
            <a:r>
              <a:rPr sz="1000" spc="-5" dirty="0">
                <a:latin typeface="Carlito"/>
                <a:cs typeface="Carlito"/>
              </a:rPr>
              <a:t>При разработке основной</a:t>
            </a:r>
            <a:r>
              <a:rPr sz="1000" spc="12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образовательной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899906" y="4814697"/>
            <a:ext cx="982344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</a:rPr>
              <a:t>программы  </a:t>
            </a:r>
            <a:r>
              <a:rPr sz="1000" spc="-10" dirty="0">
                <a:latin typeface="Carlito"/>
                <a:cs typeface="Carlito"/>
              </a:rPr>
              <a:t>обр</a:t>
            </a:r>
            <a:r>
              <a:rPr sz="1000" spc="-5" dirty="0">
                <a:latin typeface="Carlito"/>
                <a:cs typeface="Carlito"/>
              </a:rPr>
              <a:t>азова</a:t>
            </a:r>
            <a:r>
              <a:rPr sz="1000" spc="-10" dirty="0">
                <a:latin typeface="Carlito"/>
                <a:cs typeface="Carlito"/>
              </a:rPr>
              <a:t>т</a:t>
            </a:r>
            <a:r>
              <a:rPr sz="1000" spc="-15" dirty="0">
                <a:latin typeface="Carlito"/>
                <a:cs typeface="Carlito"/>
              </a:rPr>
              <a:t>ел</a:t>
            </a:r>
            <a:r>
              <a:rPr sz="1000" spc="5" dirty="0">
                <a:latin typeface="Carlito"/>
                <a:cs typeface="Carlito"/>
              </a:rPr>
              <a:t>ь</a:t>
            </a:r>
            <a:r>
              <a:rPr sz="1000" spc="-15" dirty="0">
                <a:latin typeface="Carlito"/>
                <a:cs typeface="Carlito"/>
              </a:rPr>
              <a:t>н</a:t>
            </a:r>
            <a:r>
              <a:rPr sz="1000" spc="-5" dirty="0">
                <a:latin typeface="Carlito"/>
                <a:cs typeface="Carlito"/>
              </a:rPr>
              <a:t>ую  государственную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952990" y="4814697"/>
            <a:ext cx="91122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585" marR="5080" indent="-9652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</a:rPr>
              <a:t>организация,  деятельность  а</a:t>
            </a:r>
            <a:r>
              <a:rPr sz="1000" dirty="0">
                <a:latin typeface="Carlito"/>
                <a:cs typeface="Carlito"/>
              </a:rPr>
              <a:t>кк</a:t>
            </a:r>
            <a:r>
              <a:rPr sz="1000" spc="-5" dirty="0">
                <a:latin typeface="Carlito"/>
                <a:cs typeface="Carlito"/>
              </a:rPr>
              <a:t>р</a:t>
            </a:r>
            <a:r>
              <a:rPr sz="1000" spc="-10" dirty="0">
                <a:latin typeface="Carlito"/>
                <a:cs typeface="Carlito"/>
              </a:rPr>
              <a:t>ед</a:t>
            </a:r>
            <a:r>
              <a:rPr sz="1000" spc="-5" dirty="0">
                <a:latin typeface="Carlito"/>
                <a:cs typeface="Carlito"/>
              </a:rPr>
              <a:t>итацию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899906" y="5272277"/>
            <a:ext cx="1999614" cy="481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</a:rPr>
              <a:t>программам начального общего,  среднего общего образования  непосредственное</a:t>
            </a:r>
            <a:r>
              <a:rPr sz="100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применение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936351" y="4814697"/>
            <a:ext cx="112077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1290" algn="r">
              <a:lnSpc>
                <a:spcPct val="100000"/>
              </a:lnSpc>
              <a:spcBef>
                <a:spcPts val="95"/>
              </a:spcBef>
              <a:tabLst>
                <a:tab pos="394970" algn="l"/>
              </a:tabLst>
            </a:pPr>
            <a:r>
              <a:rPr sz="1000" spc="-5" dirty="0">
                <a:latin typeface="Carlito"/>
                <a:cs typeface="Carlito"/>
              </a:rPr>
              <a:t>осущ</a:t>
            </a:r>
            <a:r>
              <a:rPr sz="1000" spc="-15" dirty="0">
                <a:latin typeface="Carlito"/>
                <a:cs typeface="Carlito"/>
              </a:rPr>
              <a:t>е</a:t>
            </a:r>
            <a:r>
              <a:rPr sz="1000" spc="-5" dirty="0">
                <a:latin typeface="Carlito"/>
                <a:cs typeface="Carlito"/>
              </a:rPr>
              <a:t>ств</a:t>
            </a:r>
            <a:r>
              <a:rPr sz="1000" dirty="0">
                <a:latin typeface="Carlito"/>
                <a:cs typeface="Carlito"/>
              </a:rPr>
              <a:t>л</a:t>
            </a:r>
            <a:r>
              <a:rPr sz="1000" spc="-10" dirty="0">
                <a:latin typeface="Carlito"/>
                <a:cs typeface="Carlito"/>
              </a:rPr>
              <a:t>я</a:t>
            </a:r>
            <a:r>
              <a:rPr sz="1000" spc="5" dirty="0">
                <a:latin typeface="Carlito"/>
                <a:cs typeface="Carlito"/>
              </a:rPr>
              <a:t>ю</a:t>
            </a:r>
            <a:r>
              <a:rPr sz="1000" spc="-5" dirty="0">
                <a:latin typeface="Carlito"/>
                <a:cs typeface="Carlito"/>
              </a:rPr>
              <a:t>щ</a:t>
            </a:r>
            <a:r>
              <a:rPr sz="1000" spc="5" dirty="0">
                <a:latin typeface="Carlito"/>
                <a:cs typeface="Carlito"/>
              </a:rPr>
              <a:t>а</a:t>
            </a:r>
            <a:r>
              <a:rPr sz="1000" spc="-5" dirty="0">
                <a:latin typeface="Carlito"/>
                <a:cs typeface="Carlito"/>
              </a:rPr>
              <a:t>я  </a:t>
            </a:r>
            <a:r>
              <a:rPr sz="1000" spc="-10" dirty="0">
                <a:latin typeface="Carlito"/>
                <a:cs typeface="Carlito"/>
              </a:rPr>
              <a:t>п</a:t>
            </a:r>
            <a:r>
              <a:rPr sz="1000" spc="-5" dirty="0">
                <a:latin typeface="Carlito"/>
                <a:cs typeface="Carlito"/>
              </a:rPr>
              <a:t>о</a:t>
            </a:r>
            <a:r>
              <a:rPr sz="1000" dirty="0">
                <a:latin typeface="Carlito"/>
                <a:cs typeface="Carlito"/>
              </a:rPr>
              <a:t>	</a:t>
            </a:r>
            <a:r>
              <a:rPr sz="1000" spc="-5" dirty="0">
                <a:latin typeface="Carlito"/>
                <a:cs typeface="Carlito"/>
              </a:rPr>
              <a:t>и</a:t>
            </a:r>
            <a:r>
              <a:rPr sz="1000" spc="-10" dirty="0">
                <a:latin typeface="Carlito"/>
                <a:cs typeface="Carlito"/>
              </a:rPr>
              <a:t>м</a:t>
            </a:r>
            <a:r>
              <a:rPr sz="1000" dirty="0">
                <a:latin typeface="Carlito"/>
                <a:cs typeface="Carlito"/>
              </a:rPr>
              <a:t>е</a:t>
            </a:r>
            <a:r>
              <a:rPr sz="1000" spc="-5" dirty="0">
                <a:latin typeface="Carlito"/>
                <a:cs typeface="Carlito"/>
              </a:rPr>
              <a:t>ю</a:t>
            </a:r>
            <a:r>
              <a:rPr sz="1000" spc="-10" dirty="0">
                <a:latin typeface="Carlito"/>
                <a:cs typeface="Carlito"/>
              </a:rPr>
              <a:t>щ</a:t>
            </a:r>
            <a:r>
              <a:rPr sz="1000" spc="5" dirty="0">
                <a:latin typeface="Carlito"/>
                <a:cs typeface="Carlito"/>
              </a:rPr>
              <a:t>и</a:t>
            </a:r>
            <a:r>
              <a:rPr sz="1000" spc="-5" dirty="0">
                <a:latin typeface="Carlito"/>
                <a:cs typeface="Carlito"/>
              </a:rPr>
              <a:t>м  образовате</a:t>
            </a:r>
            <a:r>
              <a:rPr sz="1000" spc="-15" dirty="0">
                <a:latin typeface="Carlito"/>
                <a:cs typeface="Carlito"/>
              </a:rPr>
              <a:t>л</a:t>
            </a:r>
            <a:r>
              <a:rPr sz="1000" spc="5" dirty="0">
                <a:latin typeface="Carlito"/>
                <a:cs typeface="Carlito"/>
              </a:rPr>
              <a:t>ь</a:t>
            </a:r>
            <a:r>
              <a:rPr sz="1000" spc="-10" dirty="0">
                <a:latin typeface="Carlito"/>
                <a:cs typeface="Carlito"/>
              </a:rPr>
              <a:t>н</a:t>
            </a:r>
            <a:r>
              <a:rPr sz="1000" dirty="0">
                <a:latin typeface="Carlito"/>
                <a:cs typeface="Carlito"/>
              </a:rPr>
              <a:t>ы</a:t>
            </a:r>
            <a:r>
              <a:rPr sz="1000" spc="-5" dirty="0">
                <a:latin typeface="Carlito"/>
                <a:cs typeface="Carlito"/>
              </a:rPr>
              <a:t>м  основного</a:t>
            </a:r>
            <a:r>
              <a:rPr sz="1000" spc="10" dirty="0">
                <a:latin typeface="Carlito"/>
                <a:cs typeface="Carlito"/>
              </a:rPr>
              <a:t> </a:t>
            </a:r>
            <a:r>
              <a:rPr sz="1000" dirty="0">
                <a:latin typeface="Carlito"/>
                <a:cs typeface="Carlito"/>
              </a:rPr>
              <a:t>общего, </a:t>
            </a:r>
            <a:r>
              <a:rPr sz="1000" spc="-5" dirty="0">
                <a:latin typeface="Carlito"/>
                <a:cs typeface="Carlito"/>
              </a:rPr>
              <a:t> пр</a:t>
            </a:r>
            <a:r>
              <a:rPr sz="1000" dirty="0">
                <a:latin typeface="Carlito"/>
                <a:cs typeface="Carlito"/>
              </a:rPr>
              <a:t>е</a:t>
            </a:r>
            <a:r>
              <a:rPr sz="1000" spc="-10" dirty="0">
                <a:latin typeface="Carlito"/>
                <a:cs typeface="Carlito"/>
              </a:rPr>
              <a:t>д</a:t>
            </a:r>
            <a:r>
              <a:rPr sz="1000" spc="-5" dirty="0">
                <a:latin typeface="Carlito"/>
                <a:cs typeface="Carlito"/>
              </a:rPr>
              <a:t>усматривают</a:t>
            </a:r>
            <a:endParaRPr sz="10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  <a:tabLst>
                <a:tab pos="397510" algn="l"/>
              </a:tabLst>
            </a:pPr>
            <a:r>
              <a:rPr sz="1000" spc="-5" dirty="0">
                <a:latin typeface="Carlito"/>
                <a:cs typeface="Carlito"/>
              </a:rPr>
              <a:t>при	р</a:t>
            </a:r>
            <a:r>
              <a:rPr sz="1000" spc="-10" dirty="0">
                <a:latin typeface="Carlito"/>
                <a:cs typeface="Carlito"/>
              </a:rPr>
              <a:t>е</a:t>
            </a:r>
            <a:r>
              <a:rPr sz="1000" spc="-5" dirty="0">
                <a:latin typeface="Carlito"/>
                <a:cs typeface="Carlito"/>
              </a:rPr>
              <a:t>ализа</a:t>
            </a:r>
            <a:r>
              <a:rPr sz="1000" spc="5" dirty="0">
                <a:latin typeface="Carlito"/>
                <a:cs typeface="Carlito"/>
              </a:rPr>
              <a:t>ц</a:t>
            </a:r>
            <a:r>
              <a:rPr sz="1000" spc="-5" dirty="0">
                <a:latin typeface="Carlito"/>
                <a:cs typeface="Carlito"/>
              </a:rPr>
              <a:t>ии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899906" y="5729427"/>
            <a:ext cx="315658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</a:rPr>
              <a:t>обязательной части образовательной программы </a:t>
            </a:r>
            <a:r>
              <a:rPr sz="1000" dirty="0">
                <a:latin typeface="Carlito"/>
                <a:cs typeface="Carlito"/>
              </a:rPr>
              <a:t>НОО  </a:t>
            </a:r>
            <a:r>
              <a:rPr sz="1000" spc="-5" dirty="0">
                <a:latin typeface="Carlito"/>
                <a:cs typeface="Carlito"/>
              </a:rPr>
              <a:t>федеральных рабочих программ по учебным </a:t>
            </a:r>
            <a:r>
              <a:rPr sz="1000" spc="85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предметам</a:t>
            </a:r>
            <a:endParaRPr sz="1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Carlito"/>
                <a:cs typeface="Carlito"/>
              </a:rPr>
              <a:t>«Русский  язык»,  «Литературное  чтение»,</a:t>
            </a:r>
            <a:r>
              <a:rPr sz="1000" spc="-1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«Окружающий</a:t>
            </a:r>
            <a:endParaRPr sz="1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Carlito"/>
                <a:cs typeface="Carlito"/>
              </a:rPr>
              <a:t>мир»,</a:t>
            </a:r>
            <a:r>
              <a:rPr sz="1000" spc="65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а</a:t>
            </a:r>
            <a:r>
              <a:rPr sz="1000" spc="6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при</a:t>
            </a:r>
            <a:r>
              <a:rPr sz="1000" spc="6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реализации</a:t>
            </a:r>
            <a:r>
              <a:rPr sz="1000" spc="55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обязательной</a:t>
            </a:r>
            <a:r>
              <a:rPr sz="1000" spc="65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части</a:t>
            </a:r>
            <a:r>
              <a:rPr sz="1000" spc="6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ОО</a:t>
            </a:r>
            <a:r>
              <a:rPr sz="1000" spc="6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и</a:t>
            </a:r>
            <a:r>
              <a:rPr sz="1000" spc="7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СОО</a:t>
            </a:r>
            <a:r>
              <a:rPr sz="1000" spc="7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–</a:t>
            </a:r>
            <a:endParaRPr sz="1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tabLst>
                <a:tab pos="803275" algn="l"/>
                <a:tab pos="1455420" algn="l"/>
                <a:tab pos="2536190" algn="l"/>
              </a:tabLst>
            </a:pPr>
            <a:r>
              <a:rPr sz="1000" spc="-5" dirty="0">
                <a:latin typeface="Carlito"/>
                <a:cs typeface="Carlito"/>
              </a:rPr>
              <a:t>«Р</a:t>
            </a:r>
            <a:r>
              <a:rPr sz="1000" dirty="0">
                <a:latin typeface="Carlito"/>
                <a:cs typeface="Carlito"/>
              </a:rPr>
              <a:t>у</a:t>
            </a:r>
            <a:r>
              <a:rPr sz="1000" spc="-5" dirty="0">
                <a:latin typeface="Carlito"/>
                <a:cs typeface="Carlito"/>
              </a:rPr>
              <a:t>сский</a:t>
            </a:r>
            <a:r>
              <a:rPr sz="1000" dirty="0">
                <a:latin typeface="Carlito"/>
                <a:cs typeface="Carlito"/>
              </a:rPr>
              <a:t>	</a:t>
            </a:r>
            <a:r>
              <a:rPr sz="1000" spc="-10" dirty="0">
                <a:latin typeface="Carlito"/>
                <a:cs typeface="Carlito"/>
              </a:rPr>
              <a:t>я</a:t>
            </a:r>
            <a:r>
              <a:rPr sz="1000" spc="-5" dirty="0">
                <a:latin typeface="Carlito"/>
                <a:cs typeface="Carlito"/>
              </a:rPr>
              <a:t>з</a:t>
            </a:r>
            <a:r>
              <a:rPr sz="1000" spc="-10" dirty="0">
                <a:latin typeface="Carlito"/>
                <a:cs typeface="Carlito"/>
              </a:rPr>
              <a:t>ы</a:t>
            </a:r>
            <a:r>
              <a:rPr sz="1000" dirty="0">
                <a:latin typeface="Carlito"/>
                <a:cs typeface="Carlito"/>
              </a:rPr>
              <a:t>к</a:t>
            </a:r>
            <a:r>
              <a:rPr sz="1000" spc="-5" dirty="0">
                <a:latin typeface="Carlito"/>
                <a:cs typeface="Carlito"/>
              </a:rPr>
              <a:t>»,</a:t>
            </a:r>
            <a:r>
              <a:rPr sz="1000" dirty="0">
                <a:latin typeface="Carlito"/>
                <a:cs typeface="Carlito"/>
              </a:rPr>
              <a:t>	</a:t>
            </a:r>
            <a:r>
              <a:rPr sz="1000" spc="-15" dirty="0">
                <a:latin typeface="Carlito"/>
                <a:cs typeface="Carlito"/>
              </a:rPr>
              <a:t>«</a:t>
            </a:r>
            <a:r>
              <a:rPr sz="1000" dirty="0">
                <a:latin typeface="Carlito"/>
                <a:cs typeface="Carlito"/>
              </a:rPr>
              <a:t>Л</a:t>
            </a:r>
            <a:r>
              <a:rPr sz="1000" spc="-5" dirty="0">
                <a:latin typeface="Carlito"/>
                <a:cs typeface="Carlito"/>
              </a:rPr>
              <a:t>ит</a:t>
            </a:r>
            <a:r>
              <a:rPr sz="1000" spc="-10" dirty="0">
                <a:latin typeface="Carlito"/>
                <a:cs typeface="Carlito"/>
              </a:rPr>
              <a:t>е</a:t>
            </a:r>
            <a:r>
              <a:rPr sz="1000" spc="-5" dirty="0">
                <a:latin typeface="Carlito"/>
                <a:cs typeface="Carlito"/>
              </a:rPr>
              <a:t>рат</a:t>
            </a:r>
            <a:r>
              <a:rPr sz="1000" dirty="0">
                <a:latin typeface="Carlito"/>
                <a:cs typeface="Carlito"/>
              </a:rPr>
              <a:t>у</a:t>
            </a:r>
            <a:r>
              <a:rPr sz="1000" spc="-5" dirty="0">
                <a:latin typeface="Carlito"/>
                <a:cs typeface="Carlito"/>
              </a:rPr>
              <a:t>ра</a:t>
            </a:r>
            <a:r>
              <a:rPr sz="1000" dirty="0">
                <a:latin typeface="Carlito"/>
                <a:cs typeface="Carlito"/>
              </a:rPr>
              <a:t>»</a:t>
            </a:r>
            <a:r>
              <a:rPr sz="1000" spc="-5" dirty="0">
                <a:latin typeface="Carlito"/>
                <a:cs typeface="Carlito"/>
              </a:rPr>
              <a:t>,</a:t>
            </a:r>
            <a:r>
              <a:rPr sz="1000" dirty="0">
                <a:latin typeface="Carlito"/>
                <a:cs typeface="Carlito"/>
              </a:rPr>
              <a:t>	</a:t>
            </a:r>
            <a:r>
              <a:rPr sz="1000" spc="-5" dirty="0">
                <a:latin typeface="Carlito"/>
                <a:cs typeface="Carlito"/>
              </a:rPr>
              <a:t>«</a:t>
            </a:r>
            <a:r>
              <a:rPr sz="1000" spc="-10" dirty="0">
                <a:latin typeface="Carlito"/>
                <a:cs typeface="Carlito"/>
              </a:rPr>
              <a:t>И</a:t>
            </a:r>
            <a:r>
              <a:rPr sz="1000" spc="-5" dirty="0">
                <a:latin typeface="Carlito"/>
                <a:cs typeface="Carlito"/>
              </a:rPr>
              <a:t>стори</a:t>
            </a:r>
            <a:r>
              <a:rPr sz="1000" spc="-20" dirty="0">
                <a:latin typeface="Carlito"/>
                <a:cs typeface="Carlito"/>
              </a:rPr>
              <a:t>я</a:t>
            </a:r>
            <a:r>
              <a:rPr sz="1000" spc="-5" dirty="0">
                <a:latin typeface="Carlito"/>
                <a:cs typeface="Carlito"/>
              </a:rPr>
              <a:t>»,</a:t>
            </a:r>
            <a:endParaRPr sz="1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Carlito"/>
                <a:cs typeface="Carlito"/>
              </a:rPr>
              <a:t>«Обществознание», «География»,</a:t>
            </a:r>
            <a:r>
              <a:rPr sz="1000" spc="45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«ОБЖ».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0041635" y="108204"/>
            <a:ext cx="766572" cy="1050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18804" y="0"/>
            <a:ext cx="29209" cy="6858000"/>
          </a:xfrm>
          <a:custGeom>
            <a:avLst/>
            <a:gdLst/>
            <a:ahLst/>
            <a:cxnLst/>
            <a:rect l="l" t="t" r="r" b="b"/>
            <a:pathLst>
              <a:path w="29209" h="6858000">
                <a:moveTo>
                  <a:pt x="0" y="6857995"/>
                </a:moveTo>
                <a:lnTo>
                  <a:pt x="28955" y="6857995"/>
                </a:lnTo>
                <a:lnTo>
                  <a:pt x="28955" y="0"/>
                </a:lnTo>
                <a:lnTo>
                  <a:pt x="0" y="0"/>
                </a:lnTo>
                <a:lnTo>
                  <a:pt x="0" y="6857995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7651" y="70485"/>
            <a:ext cx="76701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/>
              <a:t>ФЕДЕРАЛЬНЫЕ </a:t>
            </a:r>
            <a:r>
              <a:rPr sz="2800" spc="-35" dirty="0"/>
              <a:t>ОБРАЗОВАТЕЛЬНЫЕ </a:t>
            </a:r>
            <a:r>
              <a:rPr sz="2800" spc="-20" dirty="0"/>
              <a:t>ПРОГРАММЫ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853439" y="1065275"/>
            <a:ext cx="9997440" cy="1797050"/>
            <a:chOff x="853439" y="1065275"/>
            <a:chExt cx="9997440" cy="1797050"/>
          </a:xfrm>
        </p:grpSpPr>
        <p:sp>
          <p:nvSpPr>
            <p:cNvPr id="4" name="object 4"/>
            <p:cNvSpPr/>
            <p:nvPr/>
          </p:nvSpPr>
          <p:spPr>
            <a:xfrm>
              <a:off x="866393" y="1608594"/>
              <a:ext cx="9918065" cy="1240790"/>
            </a:xfrm>
            <a:custGeom>
              <a:avLst/>
              <a:gdLst/>
              <a:ahLst/>
              <a:cxnLst/>
              <a:rect l="l" t="t" r="r" b="b"/>
              <a:pathLst>
                <a:path w="9918065" h="1240789">
                  <a:moveTo>
                    <a:pt x="0" y="1240396"/>
                  </a:moveTo>
                  <a:lnTo>
                    <a:pt x="9917811" y="1240396"/>
                  </a:lnTo>
                  <a:lnTo>
                    <a:pt x="9917811" y="0"/>
                  </a:lnTo>
                  <a:lnTo>
                    <a:pt x="0" y="0"/>
                  </a:lnTo>
                  <a:lnTo>
                    <a:pt x="0" y="1240396"/>
                  </a:lnTo>
                  <a:close/>
                </a:path>
              </a:pathLst>
            </a:custGeom>
            <a:ln w="25908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19783" y="1077467"/>
              <a:ext cx="9517380" cy="631190"/>
            </a:xfrm>
            <a:custGeom>
              <a:avLst/>
              <a:gdLst/>
              <a:ahLst/>
              <a:cxnLst/>
              <a:rect l="l" t="t" r="r" b="b"/>
              <a:pathLst>
                <a:path w="9517380" h="631189">
                  <a:moveTo>
                    <a:pt x="9375013" y="0"/>
                  </a:moveTo>
                  <a:lnTo>
                    <a:pt x="142112" y="0"/>
                  </a:lnTo>
                  <a:lnTo>
                    <a:pt x="97281" y="5334"/>
                  </a:lnTo>
                  <a:lnTo>
                    <a:pt x="58165" y="20320"/>
                  </a:lnTo>
                  <a:lnTo>
                    <a:pt x="27431" y="43053"/>
                  </a:lnTo>
                  <a:lnTo>
                    <a:pt x="7238" y="71882"/>
                  </a:lnTo>
                  <a:lnTo>
                    <a:pt x="0" y="105156"/>
                  </a:lnTo>
                  <a:lnTo>
                    <a:pt x="0" y="525526"/>
                  </a:lnTo>
                  <a:lnTo>
                    <a:pt x="27431" y="587629"/>
                  </a:lnTo>
                  <a:lnTo>
                    <a:pt x="58165" y="610362"/>
                  </a:lnTo>
                  <a:lnTo>
                    <a:pt x="97281" y="625348"/>
                  </a:lnTo>
                  <a:lnTo>
                    <a:pt x="142112" y="630682"/>
                  </a:lnTo>
                  <a:lnTo>
                    <a:pt x="9375013" y="630682"/>
                  </a:lnTo>
                  <a:lnTo>
                    <a:pt x="9419844" y="625348"/>
                  </a:lnTo>
                  <a:lnTo>
                    <a:pt x="9458960" y="610362"/>
                  </a:lnTo>
                  <a:lnTo>
                    <a:pt x="9489694" y="587629"/>
                  </a:lnTo>
                  <a:lnTo>
                    <a:pt x="9517126" y="525526"/>
                  </a:lnTo>
                  <a:lnTo>
                    <a:pt x="9517126" y="105156"/>
                  </a:lnTo>
                  <a:lnTo>
                    <a:pt x="9489694" y="43053"/>
                  </a:lnTo>
                  <a:lnTo>
                    <a:pt x="9458960" y="20320"/>
                  </a:lnTo>
                  <a:lnTo>
                    <a:pt x="9419844" y="5334"/>
                  </a:lnTo>
                  <a:lnTo>
                    <a:pt x="9375013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0545" y="1078229"/>
              <a:ext cx="9517380" cy="631190"/>
            </a:xfrm>
            <a:custGeom>
              <a:avLst/>
              <a:gdLst/>
              <a:ahLst/>
              <a:cxnLst/>
              <a:rect l="l" t="t" r="r" b="b"/>
              <a:pathLst>
                <a:path w="9517380" h="631189">
                  <a:moveTo>
                    <a:pt x="0" y="105156"/>
                  </a:moveTo>
                  <a:lnTo>
                    <a:pt x="27431" y="43053"/>
                  </a:lnTo>
                  <a:lnTo>
                    <a:pt x="58165" y="20320"/>
                  </a:lnTo>
                  <a:lnTo>
                    <a:pt x="97281" y="5334"/>
                  </a:lnTo>
                  <a:lnTo>
                    <a:pt x="142112" y="0"/>
                  </a:lnTo>
                  <a:lnTo>
                    <a:pt x="9375013" y="0"/>
                  </a:lnTo>
                  <a:lnTo>
                    <a:pt x="9419844" y="5334"/>
                  </a:lnTo>
                  <a:lnTo>
                    <a:pt x="9458960" y="20320"/>
                  </a:lnTo>
                  <a:lnTo>
                    <a:pt x="9489694" y="43053"/>
                  </a:lnTo>
                  <a:lnTo>
                    <a:pt x="9517126" y="105156"/>
                  </a:lnTo>
                  <a:lnTo>
                    <a:pt x="9517126" y="525526"/>
                  </a:lnTo>
                  <a:lnTo>
                    <a:pt x="9489694" y="587629"/>
                  </a:lnTo>
                  <a:lnTo>
                    <a:pt x="9458960" y="610362"/>
                  </a:lnTo>
                  <a:lnTo>
                    <a:pt x="9419844" y="625348"/>
                  </a:lnTo>
                  <a:lnTo>
                    <a:pt x="9375013" y="630682"/>
                  </a:lnTo>
                  <a:lnTo>
                    <a:pt x="142112" y="630682"/>
                  </a:lnTo>
                  <a:lnTo>
                    <a:pt x="97281" y="625348"/>
                  </a:lnTo>
                  <a:lnTo>
                    <a:pt x="58165" y="610362"/>
                  </a:lnTo>
                  <a:lnTo>
                    <a:pt x="27431" y="587629"/>
                  </a:lnTo>
                  <a:lnTo>
                    <a:pt x="0" y="525526"/>
                  </a:lnTo>
                  <a:lnTo>
                    <a:pt x="0" y="105156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31849" y="1169670"/>
            <a:ext cx="9685020" cy="14528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90550">
              <a:lnSpc>
                <a:spcPct val="100000"/>
              </a:lnSpc>
              <a:spcBef>
                <a:spcPts val="90"/>
              </a:spcBef>
            </a:pPr>
            <a:r>
              <a:rPr sz="2550" b="1" spc="-5" dirty="0">
                <a:solidFill>
                  <a:srgbClr val="FFFFFF"/>
                </a:solidFill>
                <a:latin typeface="Carlito"/>
                <a:cs typeface="Carlito"/>
              </a:rPr>
              <a:t>1 </a:t>
            </a:r>
            <a:r>
              <a:rPr sz="2550" b="1" spc="-25" dirty="0">
                <a:solidFill>
                  <a:srgbClr val="FFFFFF"/>
                </a:solidFill>
                <a:latin typeface="Carlito"/>
                <a:cs typeface="Carlito"/>
              </a:rPr>
              <a:t>января </a:t>
            </a:r>
            <a:r>
              <a:rPr sz="2550" b="1" spc="-15" dirty="0">
                <a:solidFill>
                  <a:srgbClr val="FFFFFF"/>
                </a:solidFill>
                <a:latin typeface="Carlito"/>
                <a:cs typeface="Carlito"/>
              </a:rPr>
              <a:t>2023</a:t>
            </a:r>
            <a:r>
              <a:rPr sz="2550" b="1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550" b="1" spc="-140" dirty="0">
                <a:solidFill>
                  <a:srgbClr val="FFFFFF"/>
                </a:solidFill>
                <a:latin typeface="Carlito"/>
                <a:cs typeface="Carlito"/>
              </a:rPr>
              <a:t>г.</a:t>
            </a:r>
            <a:endParaRPr sz="255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Carlito"/>
              <a:cs typeface="Carlito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600" spc="-15" dirty="0">
                <a:latin typeface="Carlito"/>
                <a:cs typeface="Carlito"/>
              </a:rPr>
              <a:t>утверждены ФОП </a:t>
            </a:r>
            <a:r>
              <a:rPr sz="1600" spc="-5" dirty="0">
                <a:latin typeface="Carlito"/>
                <a:cs typeface="Carlito"/>
              </a:rPr>
              <a:t>в </a:t>
            </a:r>
            <a:r>
              <a:rPr sz="1600" spc="-10" dirty="0">
                <a:latin typeface="Carlito"/>
                <a:cs typeface="Carlito"/>
              </a:rPr>
              <a:t>составе </a:t>
            </a:r>
            <a:r>
              <a:rPr sz="1600" spc="-15" dirty="0">
                <a:latin typeface="Carlito"/>
                <a:cs typeface="Carlito"/>
              </a:rPr>
              <a:t>следующих </a:t>
            </a:r>
            <a:r>
              <a:rPr sz="1600" spc="-20" dirty="0">
                <a:latin typeface="Carlito"/>
                <a:cs typeface="Carlito"/>
              </a:rPr>
              <a:t>компонентов: федерального учебного </a:t>
            </a:r>
            <a:r>
              <a:rPr sz="1600" spc="-15" dirty="0">
                <a:latin typeface="Carlito"/>
                <a:cs typeface="Carlito"/>
              </a:rPr>
              <a:t>плана, федерального  </a:t>
            </a:r>
            <a:r>
              <a:rPr sz="1600" spc="-20" dirty="0">
                <a:latin typeface="Carlito"/>
                <a:cs typeface="Carlito"/>
              </a:rPr>
              <a:t>календарного учебного графика, </a:t>
            </a:r>
            <a:r>
              <a:rPr sz="1600" spc="-10" dirty="0">
                <a:latin typeface="Carlito"/>
                <a:cs typeface="Carlito"/>
              </a:rPr>
              <a:t>федеральной </a:t>
            </a:r>
            <a:r>
              <a:rPr sz="1600" spc="-15" dirty="0">
                <a:latin typeface="Carlito"/>
                <a:cs typeface="Carlito"/>
              </a:rPr>
              <a:t>рабочей </a:t>
            </a:r>
            <a:r>
              <a:rPr sz="1600" spc="-20" dirty="0">
                <a:latin typeface="Carlito"/>
                <a:cs typeface="Carlito"/>
              </a:rPr>
              <a:t>программы </a:t>
            </a:r>
            <a:r>
              <a:rPr sz="1600" spc="-15" dirty="0">
                <a:latin typeface="Carlito"/>
                <a:cs typeface="Carlito"/>
              </a:rPr>
              <a:t>воспитания, федерального </a:t>
            </a:r>
            <a:r>
              <a:rPr sz="1600" spc="-20" dirty="0">
                <a:latin typeface="Carlito"/>
                <a:cs typeface="Carlito"/>
              </a:rPr>
              <a:t>календарного  </a:t>
            </a:r>
            <a:r>
              <a:rPr sz="1600" spc="-15" dirty="0">
                <a:latin typeface="Carlito"/>
                <a:cs typeface="Carlito"/>
              </a:rPr>
              <a:t>плана </a:t>
            </a:r>
            <a:r>
              <a:rPr sz="1600" spc="-20" dirty="0">
                <a:latin typeface="Carlito"/>
                <a:cs typeface="Carlito"/>
              </a:rPr>
              <a:t>воспитательной</a:t>
            </a:r>
            <a:r>
              <a:rPr sz="1600" spc="45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работы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53439" y="3112007"/>
            <a:ext cx="9982200" cy="1588135"/>
            <a:chOff x="853439" y="3112007"/>
            <a:chExt cx="9982200" cy="1588135"/>
          </a:xfrm>
        </p:grpSpPr>
        <p:sp>
          <p:nvSpPr>
            <p:cNvPr id="9" name="object 9"/>
            <p:cNvSpPr/>
            <p:nvPr/>
          </p:nvSpPr>
          <p:spPr>
            <a:xfrm>
              <a:off x="866393" y="3696487"/>
              <a:ext cx="9918065" cy="990600"/>
            </a:xfrm>
            <a:custGeom>
              <a:avLst/>
              <a:gdLst/>
              <a:ahLst/>
              <a:cxnLst/>
              <a:rect l="l" t="t" r="r" b="b"/>
              <a:pathLst>
                <a:path w="9918065" h="990600">
                  <a:moveTo>
                    <a:pt x="0" y="990447"/>
                  </a:moveTo>
                  <a:lnTo>
                    <a:pt x="9917811" y="990447"/>
                  </a:lnTo>
                  <a:lnTo>
                    <a:pt x="9917811" y="0"/>
                  </a:lnTo>
                  <a:lnTo>
                    <a:pt x="0" y="0"/>
                  </a:lnTo>
                  <a:lnTo>
                    <a:pt x="0" y="990447"/>
                  </a:lnTo>
                  <a:close/>
                </a:path>
              </a:pathLst>
            </a:custGeom>
            <a:ln w="25908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57883" y="3124199"/>
              <a:ext cx="9464040" cy="595630"/>
            </a:xfrm>
            <a:custGeom>
              <a:avLst/>
              <a:gdLst/>
              <a:ahLst/>
              <a:cxnLst/>
              <a:rect l="l" t="t" r="r" b="b"/>
              <a:pathLst>
                <a:path w="9464040" h="595629">
                  <a:moveTo>
                    <a:pt x="9325102" y="0"/>
                  </a:moveTo>
                  <a:lnTo>
                    <a:pt x="138556" y="0"/>
                  </a:lnTo>
                  <a:lnTo>
                    <a:pt x="94868" y="5079"/>
                  </a:lnTo>
                  <a:lnTo>
                    <a:pt x="56768" y="19176"/>
                  </a:lnTo>
                  <a:lnTo>
                    <a:pt x="26796" y="40639"/>
                  </a:lnTo>
                  <a:lnTo>
                    <a:pt x="7112" y="67817"/>
                  </a:lnTo>
                  <a:lnTo>
                    <a:pt x="0" y="99313"/>
                  </a:lnTo>
                  <a:lnTo>
                    <a:pt x="0" y="496316"/>
                  </a:lnTo>
                  <a:lnTo>
                    <a:pt x="26796" y="554989"/>
                  </a:lnTo>
                  <a:lnTo>
                    <a:pt x="94868" y="590550"/>
                  </a:lnTo>
                  <a:lnTo>
                    <a:pt x="138556" y="595630"/>
                  </a:lnTo>
                  <a:lnTo>
                    <a:pt x="9325102" y="595630"/>
                  </a:lnTo>
                  <a:lnTo>
                    <a:pt x="9368917" y="590550"/>
                  </a:lnTo>
                  <a:lnTo>
                    <a:pt x="9406890" y="576452"/>
                  </a:lnTo>
                  <a:lnTo>
                    <a:pt x="9456674" y="527685"/>
                  </a:lnTo>
                  <a:lnTo>
                    <a:pt x="9463659" y="496316"/>
                  </a:lnTo>
                  <a:lnTo>
                    <a:pt x="9463659" y="99313"/>
                  </a:lnTo>
                  <a:lnTo>
                    <a:pt x="9436989" y="40639"/>
                  </a:lnTo>
                  <a:lnTo>
                    <a:pt x="9368917" y="5079"/>
                  </a:lnTo>
                  <a:lnTo>
                    <a:pt x="9325102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8645" y="3124961"/>
              <a:ext cx="9464040" cy="595630"/>
            </a:xfrm>
            <a:custGeom>
              <a:avLst/>
              <a:gdLst/>
              <a:ahLst/>
              <a:cxnLst/>
              <a:rect l="l" t="t" r="r" b="b"/>
              <a:pathLst>
                <a:path w="9464040" h="595629">
                  <a:moveTo>
                    <a:pt x="0" y="99313"/>
                  </a:moveTo>
                  <a:lnTo>
                    <a:pt x="26796" y="40639"/>
                  </a:lnTo>
                  <a:lnTo>
                    <a:pt x="94868" y="5079"/>
                  </a:lnTo>
                  <a:lnTo>
                    <a:pt x="138556" y="0"/>
                  </a:lnTo>
                  <a:lnTo>
                    <a:pt x="9325102" y="0"/>
                  </a:lnTo>
                  <a:lnTo>
                    <a:pt x="9368917" y="5079"/>
                  </a:lnTo>
                  <a:lnTo>
                    <a:pt x="9406890" y="19176"/>
                  </a:lnTo>
                  <a:lnTo>
                    <a:pt x="9456674" y="67817"/>
                  </a:lnTo>
                  <a:lnTo>
                    <a:pt x="9463659" y="99313"/>
                  </a:lnTo>
                  <a:lnTo>
                    <a:pt x="9463659" y="496315"/>
                  </a:lnTo>
                  <a:lnTo>
                    <a:pt x="9436989" y="554989"/>
                  </a:lnTo>
                  <a:lnTo>
                    <a:pt x="9368917" y="590550"/>
                  </a:lnTo>
                  <a:lnTo>
                    <a:pt x="9325102" y="595630"/>
                  </a:lnTo>
                  <a:lnTo>
                    <a:pt x="138556" y="595630"/>
                  </a:lnTo>
                  <a:lnTo>
                    <a:pt x="94868" y="590550"/>
                  </a:lnTo>
                  <a:lnTo>
                    <a:pt x="56768" y="576452"/>
                  </a:lnTo>
                  <a:lnTo>
                    <a:pt x="7112" y="527685"/>
                  </a:lnTo>
                  <a:lnTo>
                    <a:pt x="0" y="496315"/>
                  </a:lnTo>
                  <a:lnTo>
                    <a:pt x="0" y="9931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610105" y="3199002"/>
            <a:ext cx="2196465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50" b="1" spc="-5" dirty="0">
                <a:solidFill>
                  <a:srgbClr val="FFFFFF"/>
                </a:solidFill>
                <a:latin typeface="Carlito"/>
                <a:cs typeface="Carlito"/>
              </a:rPr>
              <a:t>1 </a:t>
            </a:r>
            <a:r>
              <a:rPr sz="2550" b="1" spc="-30" dirty="0">
                <a:solidFill>
                  <a:srgbClr val="FFFFFF"/>
                </a:solidFill>
                <a:latin typeface="Carlito"/>
                <a:cs typeface="Carlito"/>
              </a:rPr>
              <a:t>августа </a:t>
            </a:r>
            <a:r>
              <a:rPr sz="2550" b="1" spc="-15" dirty="0">
                <a:solidFill>
                  <a:srgbClr val="FFFFFF"/>
                </a:solidFill>
                <a:latin typeface="Carlito"/>
                <a:cs typeface="Carlito"/>
              </a:rPr>
              <a:t>2023</a:t>
            </a:r>
            <a:r>
              <a:rPr sz="2550" b="1" spc="-1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550" b="1" spc="-250" dirty="0">
                <a:solidFill>
                  <a:srgbClr val="FFFFFF"/>
                </a:solidFill>
                <a:latin typeface="Carlito"/>
                <a:cs typeface="Carlito"/>
              </a:rPr>
              <a:t>г.</a:t>
            </a:r>
            <a:endParaRPr sz="255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53439" y="4978908"/>
            <a:ext cx="10003790" cy="1614170"/>
            <a:chOff x="853439" y="4978908"/>
            <a:chExt cx="10003790" cy="1614170"/>
          </a:xfrm>
        </p:grpSpPr>
        <p:sp>
          <p:nvSpPr>
            <p:cNvPr id="14" name="object 14"/>
            <p:cNvSpPr/>
            <p:nvPr/>
          </p:nvSpPr>
          <p:spPr>
            <a:xfrm>
              <a:off x="866393" y="5523738"/>
              <a:ext cx="9918065" cy="1056005"/>
            </a:xfrm>
            <a:custGeom>
              <a:avLst/>
              <a:gdLst/>
              <a:ahLst/>
              <a:cxnLst/>
              <a:rect l="l" t="t" r="r" b="b"/>
              <a:pathLst>
                <a:path w="9918065" h="1056004">
                  <a:moveTo>
                    <a:pt x="0" y="1055966"/>
                  </a:moveTo>
                  <a:lnTo>
                    <a:pt x="9917811" y="1055966"/>
                  </a:lnTo>
                  <a:lnTo>
                    <a:pt x="9917811" y="0"/>
                  </a:lnTo>
                  <a:lnTo>
                    <a:pt x="0" y="0"/>
                  </a:lnTo>
                  <a:lnTo>
                    <a:pt x="0" y="1055966"/>
                  </a:lnTo>
                  <a:close/>
                </a:path>
              </a:pathLst>
            </a:custGeom>
            <a:ln w="25907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35023" y="4991100"/>
              <a:ext cx="9508490" cy="597535"/>
            </a:xfrm>
            <a:custGeom>
              <a:avLst/>
              <a:gdLst/>
              <a:ahLst/>
              <a:cxnLst/>
              <a:rect l="l" t="t" r="r" b="b"/>
              <a:pathLst>
                <a:path w="9508490" h="597535">
                  <a:moveTo>
                    <a:pt x="9357487" y="0"/>
                  </a:moveTo>
                  <a:lnTo>
                    <a:pt x="150875" y="0"/>
                  </a:lnTo>
                  <a:lnTo>
                    <a:pt x="103250" y="5080"/>
                  </a:lnTo>
                  <a:lnTo>
                    <a:pt x="61848" y="19176"/>
                  </a:lnTo>
                  <a:lnTo>
                    <a:pt x="29082" y="40767"/>
                  </a:lnTo>
                  <a:lnTo>
                    <a:pt x="7746" y="68072"/>
                  </a:lnTo>
                  <a:lnTo>
                    <a:pt x="0" y="99568"/>
                  </a:lnTo>
                  <a:lnTo>
                    <a:pt x="0" y="497586"/>
                  </a:lnTo>
                  <a:lnTo>
                    <a:pt x="29082" y="556260"/>
                  </a:lnTo>
                  <a:lnTo>
                    <a:pt x="61848" y="577850"/>
                  </a:lnTo>
                  <a:lnTo>
                    <a:pt x="103250" y="591947"/>
                  </a:lnTo>
                  <a:lnTo>
                    <a:pt x="150875" y="597027"/>
                  </a:lnTo>
                  <a:lnTo>
                    <a:pt x="9357487" y="597027"/>
                  </a:lnTo>
                  <a:lnTo>
                    <a:pt x="9405112" y="591947"/>
                  </a:lnTo>
                  <a:lnTo>
                    <a:pt x="9446514" y="577850"/>
                  </a:lnTo>
                  <a:lnTo>
                    <a:pt x="9479153" y="556260"/>
                  </a:lnTo>
                  <a:lnTo>
                    <a:pt x="9508236" y="497586"/>
                  </a:lnTo>
                  <a:lnTo>
                    <a:pt x="9508236" y="99568"/>
                  </a:lnTo>
                  <a:lnTo>
                    <a:pt x="9479153" y="40767"/>
                  </a:lnTo>
                  <a:lnTo>
                    <a:pt x="9446514" y="19176"/>
                  </a:lnTo>
                  <a:lnTo>
                    <a:pt x="9405112" y="5080"/>
                  </a:lnTo>
                  <a:lnTo>
                    <a:pt x="9357487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35785" y="4991862"/>
              <a:ext cx="9508490" cy="597535"/>
            </a:xfrm>
            <a:custGeom>
              <a:avLst/>
              <a:gdLst/>
              <a:ahLst/>
              <a:cxnLst/>
              <a:rect l="l" t="t" r="r" b="b"/>
              <a:pathLst>
                <a:path w="9508490" h="597535">
                  <a:moveTo>
                    <a:pt x="0" y="99568"/>
                  </a:moveTo>
                  <a:lnTo>
                    <a:pt x="29082" y="40767"/>
                  </a:lnTo>
                  <a:lnTo>
                    <a:pt x="61848" y="19176"/>
                  </a:lnTo>
                  <a:lnTo>
                    <a:pt x="103250" y="5080"/>
                  </a:lnTo>
                  <a:lnTo>
                    <a:pt x="150875" y="0"/>
                  </a:lnTo>
                  <a:lnTo>
                    <a:pt x="9357487" y="0"/>
                  </a:lnTo>
                  <a:lnTo>
                    <a:pt x="9405112" y="5080"/>
                  </a:lnTo>
                  <a:lnTo>
                    <a:pt x="9446514" y="19176"/>
                  </a:lnTo>
                  <a:lnTo>
                    <a:pt x="9479153" y="40767"/>
                  </a:lnTo>
                  <a:lnTo>
                    <a:pt x="9508236" y="99568"/>
                  </a:lnTo>
                  <a:lnTo>
                    <a:pt x="9508236" y="497585"/>
                  </a:lnTo>
                  <a:lnTo>
                    <a:pt x="9479153" y="556260"/>
                  </a:lnTo>
                  <a:lnTo>
                    <a:pt x="9446514" y="577850"/>
                  </a:lnTo>
                  <a:lnTo>
                    <a:pt x="9405112" y="591947"/>
                  </a:lnTo>
                  <a:lnTo>
                    <a:pt x="9357487" y="597026"/>
                  </a:lnTo>
                  <a:lnTo>
                    <a:pt x="150875" y="597026"/>
                  </a:lnTo>
                  <a:lnTo>
                    <a:pt x="103250" y="591947"/>
                  </a:lnTo>
                  <a:lnTo>
                    <a:pt x="61848" y="577850"/>
                  </a:lnTo>
                  <a:lnTo>
                    <a:pt x="29082" y="556260"/>
                  </a:lnTo>
                  <a:lnTo>
                    <a:pt x="0" y="497585"/>
                  </a:lnTo>
                  <a:lnTo>
                    <a:pt x="0" y="9956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621916" y="4994275"/>
            <a:ext cx="6137275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50" b="1" spc="-5" dirty="0">
                <a:solidFill>
                  <a:srgbClr val="FFFFFF"/>
                </a:solidFill>
                <a:latin typeface="Carlito"/>
                <a:cs typeface="Carlito"/>
              </a:rPr>
              <a:t>В </a:t>
            </a:r>
            <a:r>
              <a:rPr sz="2550" b="1" spc="-25" dirty="0">
                <a:solidFill>
                  <a:srgbClr val="FFFFFF"/>
                </a:solidFill>
                <a:latin typeface="Carlito"/>
                <a:cs typeface="Carlito"/>
              </a:rPr>
              <a:t>течение </a:t>
            </a:r>
            <a:r>
              <a:rPr sz="2550" b="1" spc="-10" dirty="0">
                <a:solidFill>
                  <a:srgbClr val="FFFFFF"/>
                </a:solidFill>
                <a:latin typeface="Carlito"/>
                <a:cs typeface="Carlito"/>
              </a:rPr>
              <a:t>2023/24 </a:t>
            </a:r>
            <a:r>
              <a:rPr sz="2550" b="1" spc="-5" dirty="0">
                <a:solidFill>
                  <a:srgbClr val="FFFFFF"/>
                </a:solidFill>
                <a:latin typeface="Carlito"/>
                <a:cs typeface="Carlito"/>
              </a:rPr>
              <a:t>и </a:t>
            </a:r>
            <a:r>
              <a:rPr sz="2550" b="1" spc="-10" dirty="0">
                <a:solidFill>
                  <a:srgbClr val="FFFFFF"/>
                </a:solidFill>
                <a:latin typeface="Carlito"/>
                <a:cs typeface="Carlito"/>
              </a:rPr>
              <a:t>2024/25 </a:t>
            </a:r>
            <a:r>
              <a:rPr sz="2550" b="1" spc="-20" dirty="0">
                <a:solidFill>
                  <a:srgbClr val="FFFFFF"/>
                </a:solidFill>
                <a:latin typeface="Carlito"/>
                <a:cs typeface="Carlito"/>
              </a:rPr>
              <a:t>учебных</a:t>
            </a:r>
            <a:r>
              <a:rPr sz="2550" b="1" spc="-50" dirty="0">
                <a:solidFill>
                  <a:srgbClr val="FFFFFF"/>
                </a:solidFill>
                <a:latin typeface="Carlito"/>
                <a:cs typeface="Carlito"/>
              </a:rPr>
              <a:t> годов</a:t>
            </a:r>
            <a:endParaRPr sz="2550">
              <a:latin typeface="Carlito"/>
              <a:cs typeface="Carlit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582400" y="0"/>
            <a:ext cx="609600" cy="6809105"/>
          </a:xfrm>
          <a:custGeom>
            <a:avLst/>
            <a:gdLst/>
            <a:ahLst/>
            <a:cxnLst/>
            <a:rect l="l" t="t" r="r" b="b"/>
            <a:pathLst>
              <a:path w="609600" h="6809105">
                <a:moveTo>
                  <a:pt x="609092" y="0"/>
                </a:moveTo>
                <a:lnTo>
                  <a:pt x="600836" y="0"/>
                </a:lnTo>
                <a:lnTo>
                  <a:pt x="0" y="3380994"/>
                </a:lnTo>
                <a:lnTo>
                  <a:pt x="609092" y="6809005"/>
                </a:lnTo>
                <a:lnTo>
                  <a:pt x="609092" y="0"/>
                </a:lnTo>
                <a:close/>
              </a:path>
            </a:pathLst>
          </a:custGeom>
          <a:solidFill>
            <a:srgbClr val="DCE6F0">
              <a:alpha val="6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23289" y="3970477"/>
            <a:ext cx="91967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Carlito"/>
                <a:cs typeface="Carlito"/>
              </a:rPr>
              <a:t>планируется</a:t>
            </a:r>
            <a:r>
              <a:rPr sz="1600" spc="-60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включение</a:t>
            </a:r>
            <a:r>
              <a:rPr sz="1600" spc="-6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в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ФОП</a:t>
            </a:r>
            <a:r>
              <a:rPr sz="1600" spc="-45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федеральных</a:t>
            </a:r>
            <a:r>
              <a:rPr sz="1600" spc="-80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рабочих</a:t>
            </a:r>
            <a:r>
              <a:rPr sz="1600" spc="-65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программ</a:t>
            </a:r>
            <a:r>
              <a:rPr sz="1600" spc="-50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по</a:t>
            </a:r>
            <a:r>
              <a:rPr sz="1600" spc="-20" dirty="0">
                <a:latin typeface="Carlito"/>
                <a:cs typeface="Carlito"/>
              </a:rPr>
              <a:t> всем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остальным</a:t>
            </a:r>
            <a:r>
              <a:rPr sz="1600" spc="-60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учебным</a:t>
            </a:r>
            <a:r>
              <a:rPr sz="1600" spc="-50" dirty="0">
                <a:latin typeface="Carlito"/>
                <a:cs typeface="Carlito"/>
              </a:rPr>
              <a:t> </a:t>
            </a:r>
            <a:r>
              <a:rPr sz="1600" spc="-20" dirty="0" err="1">
                <a:latin typeface="Carlito"/>
                <a:cs typeface="Carlito"/>
              </a:rPr>
              <a:t>предметам</a:t>
            </a:r>
            <a:r>
              <a:rPr sz="1600" spc="-50" dirty="0">
                <a:latin typeface="Carlito"/>
                <a:cs typeface="Carlito"/>
              </a:rPr>
              <a:t> </a:t>
            </a:r>
            <a:r>
              <a:rPr sz="1600" spc="-10" dirty="0" err="1" smtClean="0">
                <a:latin typeface="Carlito"/>
                <a:cs typeface="Carlito"/>
              </a:rPr>
              <a:t>на</a:t>
            </a:r>
            <a:r>
              <a:rPr lang="ru-RU" sz="1600" spc="-10" dirty="0" smtClean="0">
                <a:latin typeface="Carlito"/>
                <a:cs typeface="Carlito"/>
              </a:rPr>
              <a:t> </a:t>
            </a:r>
            <a:r>
              <a:rPr sz="1600" spc="-15" dirty="0" err="1" smtClean="0">
                <a:latin typeface="Carlito"/>
                <a:cs typeface="Carlito"/>
              </a:rPr>
              <a:t>базовом</a:t>
            </a:r>
            <a:r>
              <a:rPr sz="1600" spc="-55" dirty="0" smtClean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уровне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41882" y="5691327"/>
            <a:ext cx="898525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Carlito"/>
                <a:cs typeface="Carlito"/>
              </a:rPr>
              <a:t>разработка</a:t>
            </a:r>
            <a:r>
              <a:rPr sz="1600" spc="-8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и</a:t>
            </a:r>
            <a:r>
              <a:rPr sz="1600" spc="-20" dirty="0">
                <a:latin typeface="Carlito"/>
                <a:cs typeface="Carlito"/>
              </a:rPr>
              <a:t> апробация</a:t>
            </a:r>
            <a:r>
              <a:rPr sz="1600" spc="-65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федеральных</a:t>
            </a:r>
            <a:r>
              <a:rPr sz="1600" spc="-80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рабочих</a:t>
            </a:r>
            <a:r>
              <a:rPr sz="1600" spc="-65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программ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по</a:t>
            </a:r>
            <a:r>
              <a:rPr sz="1600" spc="-25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всем</a:t>
            </a:r>
            <a:r>
              <a:rPr sz="1600" spc="-30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предметам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для</a:t>
            </a:r>
            <a:r>
              <a:rPr sz="1600" spc="-50" dirty="0">
                <a:latin typeface="Carlito"/>
                <a:cs typeface="Carlito"/>
              </a:rPr>
              <a:t> </a:t>
            </a:r>
            <a:r>
              <a:rPr sz="1600" spc="-20" dirty="0" err="1">
                <a:latin typeface="Carlito"/>
                <a:cs typeface="Carlito"/>
              </a:rPr>
              <a:t>профильного</a:t>
            </a:r>
            <a:r>
              <a:rPr sz="1600" spc="-55" dirty="0">
                <a:latin typeface="Carlito"/>
                <a:cs typeface="Carlito"/>
              </a:rPr>
              <a:t> </a:t>
            </a:r>
            <a:r>
              <a:rPr sz="1600" spc="-20" dirty="0" err="1" smtClean="0">
                <a:latin typeface="Carlito"/>
                <a:cs typeface="Carlito"/>
              </a:rPr>
              <a:t>обучения</a:t>
            </a:r>
            <a:r>
              <a:rPr lang="ru-RU" sz="1600" spc="-20" dirty="0" smtClean="0">
                <a:latin typeface="Carlito"/>
                <a:cs typeface="Carlito"/>
              </a:rPr>
              <a:t>  </a:t>
            </a:r>
            <a:r>
              <a:rPr sz="1600" spc="-30" dirty="0" smtClean="0">
                <a:latin typeface="Carlito"/>
                <a:cs typeface="Carlito"/>
              </a:rPr>
              <a:t>(</a:t>
            </a:r>
            <a:r>
              <a:rPr sz="1600" spc="-30" dirty="0">
                <a:latin typeface="Carlito"/>
                <a:cs typeface="Carlito"/>
              </a:rPr>
              <a:t>углубленного </a:t>
            </a:r>
            <a:r>
              <a:rPr sz="1600" spc="-20" dirty="0">
                <a:latin typeface="Carlito"/>
                <a:cs typeface="Carlito"/>
              </a:rPr>
              <a:t>изучения </a:t>
            </a:r>
            <a:r>
              <a:rPr sz="1600" spc="-30" dirty="0">
                <a:latin typeface="Carlito"/>
                <a:cs typeface="Carlito"/>
              </a:rPr>
              <a:t>отдельных</a:t>
            </a:r>
            <a:r>
              <a:rPr sz="1600" spc="-155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предметов)</a:t>
            </a:r>
            <a:endParaRPr sz="1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2420" y="1167383"/>
            <a:ext cx="3916679" cy="3333115"/>
          </a:xfrm>
          <a:custGeom>
            <a:avLst/>
            <a:gdLst/>
            <a:ahLst/>
            <a:cxnLst/>
            <a:rect l="l" t="t" r="r" b="b"/>
            <a:pathLst>
              <a:path w="3916679" h="3333115">
                <a:moveTo>
                  <a:pt x="3144774" y="0"/>
                </a:moveTo>
                <a:lnTo>
                  <a:pt x="771867" y="0"/>
                </a:lnTo>
                <a:lnTo>
                  <a:pt x="0" y="1666239"/>
                </a:lnTo>
                <a:lnTo>
                  <a:pt x="771867" y="3332606"/>
                </a:lnTo>
                <a:lnTo>
                  <a:pt x="3144774" y="3332606"/>
                </a:lnTo>
                <a:lnTo>
                  <a:pt x="3916679" y="1666239"/>
                </a:lnTo>
                <a:lnTo>
                  <a:pt x="3144774" y="0"/>
                </a:lnTo>
                <a:close/>
              </a:path>
            </a:pathLst>
          </a:custGeom>
          <a:solidFill>
            <a:srgbClr val="538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22548" y="669035"/>
            <a:ext cx="7381240" cy="3909060"/>
          </a:xfrm>
          <a:custGeom>
            <a:avLst/>
            <a:gdLst/>
            <a:ahLst/>
            <a:cxnLst/>
            <a:rect l="l" t="t" r="r" b="b"/>
            <a:pathLst>
              <a:path w="7381240" h="3909060">
                <a:moveTo>
                  <a:pt x="7380732" y="2203450"/>
                </a:moveTo>
                <a:lnTo>
                  <a:pt x="6608826" y="498348"/>
                </a:lnTo>
                <a:lnTo>
                  <a:pt x="4235958" y="498348"/>
                </a:lnTo>
                <a:lnTo>
                  <a:pt x="3822547" y="1411541"/>
                </a:lnTo>
                <a:lnTo>
                  <a:pt x="3144774" y="0"/>
                </a:lnTo>
                <a:lnTo>
                  <a:pt x="771906" y="0"/>
                </a:lnTo>
                <a:lnTo>
                  <a:pt x="0" y="1607566"/>
                </a:lnTo>
                <a:lnTo>
                  <a:pt x="771906" y="3215259"/>
                </a:lnTo>
                <a:lnTo>
                  <a:pt x="3144774" y="3215259"/>
                </a:lnTo>
                <a:lnTo>
                  <a:pt x="3544862" y="2381974"/>
                </a:lnTo>
                <a:lnTo>
                  <a:pt x="4235958" y="3908679"/>
                </a:lnTo>
                <a:lnTo>
                  <a:pt x="6608826" y="3908679"/>
                </a:lnTo>
                <a:lnTo>
                  <a:pt x="7380732" y="2203450"/>
                </a:lnTo>
                <a:close/>
              </a:path>
            </a:pathLst>
          </a:custGeom>
          <a:solidFill>
            <a:srgbClr val="538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5750" y="602741"/>
            <a:ext cx="10994390" cy="635"/>
          </a:xfrm>
          <a:custGeom>
            <a:avLst/>
            <a:gdLst/>
            <a:ahLst/>
            <a:cxnLst/>
            <a:rect l="l" t="t" r="r" b="b"/>
            <a:pathLst>
              <a:path w="10994390" h="634">
                <a:moveTo>
                  <a:pt x="0" y="0"/>
                </a:moveTo>
                <a:lnTo>
                  <a:pt x="10994136" y="254"/>
                </a:lnTo>
              </a:path>
            </a:pathLst>
          </a:custGeom>
          <a:ln w="38100">
            <a:solidFill>
              <a:srgbClr val="00006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837178" y="776986"/>
            <a:ext cx="3924935" cy="3228340"/>
            <a:chOff x="3837178" y="776986"/>
            <a:chExt cx="3924935" cy="3228340"/>
          </a:xfrm>
        </p:grpSpPr>
        <p:sp>
          <p:nvSpPr>
            <p:cNvPr id="6" name="object 6"/>
            <p:cNvSpPr/>
            <p:nvPr/>
          </p:nvSpPr>
          <p:spPr>
            <a:xfrm>
              <a:off x="3843528" y="783336"/>
              <a:ext cx="3912235" cy="3215640"/>
            </a:xfrm>
            <a:custGeom>
              <a:avLst/>
              <a:gdLst/>
              <a:ahLst/>
              <a:cxnLst/>
              <a:rect l="l" t="t" r="r" b="b"/>
              <a:pathLst>
                <a:path w="3912234" h="3215640">
                  <a:moveTo>
                    <a:pt x="3191255" y="0"/>
                  </a:moveTo>
                  <a:lnTo>
                    <a:pt x="720725" y="0"/>
                  </a:lnTo>
                  <a:lnTo>
                    <a:pt x="0" y="1607692"/>
                  </a:lnTo>
                  <a:lnTo>
                    <a:pt x="720725" y="3215386"/>
                  </a:lnTo>
                  <a:lnTo>
                    <a:pt x="3191255" y="3215386"/>
                  </a:lnTo>
                  <a:lnTo>
                    <a:pt x="3911980" y="1607692"/>
                  </a:lnTo>
                  <a:lnTo>
                    <a:pt x="31912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43528" y="783336"/>
              <a:ext cx="3912235" cy="3215640"/>
            </a:xfrm>
            <a:custGeom>
              <a:avLst/>
              <a:gdLst/>
              <a:ahLst/>
              <a:cxnLst/>
              <a:rect l="l" t="t" r="r" b="b"/>
              <a:pathLst>
                <a:path w="3912234" h="3215640">
                  <a:moveTo>
                    <a:pt x="0" y="1607692"/>
                  </a:moveTo>
                  <a:lnTo>
                    <a:pt x="720725" y="0"/>
                  </a:lnTo>
                  <a:lnTo>
                    <a:pt x="3191255" y="0"/>
                  </a:lnTo>
                  <a:lnTo>
                    <a:pt x="3911980" y="1607692"/>
                  </a:lnTo>
                  <a:lnTo>
                    <a:pt x="3191255" y="3215386"/>
                  </a:lnTo>
                  <a:lnTo>
                    <a:pt x="720725" y="3215386"/>
                  </a:lnTo>
                  <a:lnTo>
                    <a:pt x="0" y="1607692"/>
                  </a:lnTo>
                  <a:close/>
                </a:path>
              </a:pathLst>
            </a:custGeom>
            <a:ln w="12192">
              <a:solidFill>
                <a:srgbClr val="416E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846701" y="1042796"/>
            <a:ext cx="2413634" cy="64833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574675" marR="5080" indent="-562610">
              <a:lnSpc>
                <a:spcPct val="104000"/>
              </a:lnSpc>
              <a:spcBef>
                <a:spcPts val="5"/>
              </a:spcBef>
            </a:pP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c</a:t>
            </a:r>
            <a:r>
              <a:rPr sz="2000" b="1" spc="-50" dirty="0">
                <a:solidFill>
                  <a:srgbClr val="C00000"/>
                </a:solidFill>
                <a:latin typeface="Carlito"/>
                <a:cs typeface="Carlito"/>
              </a:rPr>
              <a:t>о</a:t>
            </a:r>
            <a:r>
              <a:rPr sz="2000" b="1" spc="-15" dirty="0">
                <a:solidFill>
                  <a:srgbClr val="C00000"/>
                </a:solidFill>
                <a:latin typeface="Carlito"/>
                <a:cs typeface="Carlito"/>
              </a:rPr>
              <a:t>д</a:t>
            </a: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е</a:t>
            </a:r>
            <a:r>
              <a:rPr sz="2000" b="1" spc="-25" dirty="0">
                <a:solidFill>
                  <a:srgbClr val="C00000"/>
                </a:solidFill>
                <a:latin typeface="Carlito"/>
                <a:cs typeface="Carlito"/>
              </a:rPr>
              <a:t>рж</a:t>
            </a:r>
            <a:r>
              <a:rPr sz="2000" b="1" spc="-20" dirty="0">
                <a:solidFill>
                  <a:srgbClr val="C00000"/>
                </a:solidFill>
                <a:latin typeface="Carlito"/>
                <a:cs typeface="Carlito"/>
              </a:rPr>
              <a:t>а</a:t>
            </a:r>
            <a:r>
              <a:rPr sz="2000" b="1" spc="-15" dirty="0">
                <a:solidFill>
                  <a:srgbClr val="C00000"/>
                </a:solidFill>
                <a:latin typeface="Carlito"/>
                <a:cs typeface="Carlito"/>
              </a:rPr>
              <a:t>т</a:t>
            </a:r>
            <a:r>
              <a:rPr sz="2000" b="1" spc="-40" dirty="0">
                <a:solidFill>
                  <a:srgbClr val="C00000"/>
                </a:solidFill>
                <a:latin typeface="Carlito"/>
                <a:cs typeface="Carlito"/>
              </a:rPr>
              <a:t>е</a:t>
            </a: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льный  </a:t>
            </a:r>
            <a:r>
              <a:rPr sz="2000" b="1" spc="-15" dirty="0">
                <a:solidFill>
                  <a:srgbClr val="C00000"/>
                </a:solidFill>
                <a:latin typeface="Carlito"/>
                <a:cs typeface="Carlito"/>
              </a:rPr>
              <a:t>раздел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74896" y="1872183"/>
            <a:ext cx="2938272" cy="1969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50" spc="-5" dirty="0">
                <a:solidFill>
                  <a:srgbClr val="FF0000"/>
                </a:solidFill>
                <a:latin typeface="Carlito"/>
                <a:cs typeface="Carlito"/>
              </a:rPr>
              <a:t>федеральные</a:t>
            </a:r>
            <a:r>
              <a:rPr sz="1550" spc="-7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550" spc="-5" dirty="0">
                <a:solidFill>
                  <a:srgbClr val="FF0000"/>
                </a:solidFill>
                <a:latin typeface="Carlito"/>
                <a:cs typeface="Carlito"/>
              </a:rPr>
              <a:t>рабочие</a:t>
            </a:r>
            <a:endParaRPr sz="1550" dirty="0">
              <a:latin typeface="Carlito"/>
              <a:cs typeface="Carlito"/>
            </a:endParaRPr>
          </a:p>
          <a:p>
            <a:pPr marL="299085" marR="528320">
              <a:lnSpc>
                <a:spcPts val="1850"/>
              </a:lnSpc>
              <a:spcBef>
                <a:spcPts val="70"/>
              </a:spcBef>
            </a:pPr>
            <a:r>
              <a:rPr sz="1550" spc="-5" dirty="0">
                <a:solidFill>
                  <a:srgbClr val="FF0000"/>
                </a:solidFill>
                <a:latin typeface="Carlito"/>
                <a:cs typeface="Carlito"/>
              </a:rPr>
              <a:t>программы</a:t>
            </a:r>
            <a:r>
              <a:rPr sz="1550" spc="-8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550" spc="-5" dirty="0">
                <a:solidFill>
                  <a:srgbClr val="FF0000"/>
                </a:solidFill>
                <a:latin typeface="Carlito"/>
                <a:cs typeface="Carlito"/>
              </a:rPr>
              <a:t>учебных  </a:t>
            </a:r>
            <a:r>
              <a:rPr sz="1550" spc="-10" dirty="0">
                <a:solidFill>
                  <a:srgbClr val="FF0000"/>
                </a:solidFill>
                <a:latin typeface="Carlito"/>
                <a:cs typeface="Carlito"/>
              </a:rPr>
              <a:t>предметов;</a:t>
            </a:r>
            <a:endParaRPr sz="1550" dirty="0">
              <a:latin typeface="Carlito"/>
              <a:cs typeface="Carlito"/>
            </a:endParaRPr>
          </a:p>
          <a:p>
            <a:pPr marL="299085" indent="-287020">
              <a:lnSpc>
                <a:spcPts val="178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50" spc="-5" dirty="0">
                <a:latin typeface="Carlito"/>
                <a:cs typeface="Carlito"/>
              </a:rPr>
              <a:t>программа</a:t>
            </a:r>
            <a:r>
              <a:rPr sz="1550" spc="-40" dirty="0">
                <a:latin typeface="Carlito"/>
                <a:cs typeface="Carlito"/>
              </a:rPr>
              <a:t> </a:t>
            </a:r>
            <a:r>
              <a:rPr sz="1550" spc="-10" dirty="0">
                <a:latin typeface="Carlito"/>
                <a:cs typeface="Carlito"/>
              </a:rPr>
              <a:t>формирования</a:t>
            </a:r>
            <a:endParaRPr sz="1550" dirty="0">
              <a:latin typeface="Carlito"/>
              <a:cs typeface="Carlito"/>
            </a:endParaRPr>
          </a:p>
          <a:p>
            <a:pPr marL="299085">
              <a:lnSpc>
                <a:spcPts val="1850"/>
              </a:lnSpc>
            </a:pPr>
            <a:r>
              <a:rPr sz="1550" spc="-5" dirty="0">
                <a:latin typeface="Carlito"/>
                <a:cs typeface="Carlito"/>
              </a:rPr>
              <a:t>универсальных</a:t>
            </a:r>
            <a:r>
              <a:rPr sz="1550" spc="-50" dirty="0">
                <a:latin typeface="Carlito"/>
                <a:cs typeface="Carlito"/>
              </a:rPr>
              <a:t> </a:t>
            </a:r>
            <a:r>
              <a:rPr sz="1550" spc="-5" dirty="0">
                <a:latin typeface="Carlito"/>
                <a:cs typeface="Carlito"/>
              </a:rPr>
              <a:t>учебных</a:t>
            </a:r>
            <a:endParaRPr sz="1550" dirty="0">
              <a:latin typeface="Carlito"/>
              <a:cs typeface="Carlito"/>
            </a:endParaRPr>
          </a:p>
          <a:p>
            <a:pPr marL="299085">
              <a:lnSpc>
                <a:spcPts val="1855"/>
              </a:lnSpc>
            </a:pPr>
            <a:r>
              <a:rPr sz="1550" spc="-5" dirty="0">
                <a:latin typeface="Carlito"/>
                <a:cs typeface="Carlito"/>
              </a:rPr>
              <a:t>действий </a:t>
            </a:r>
            <a:r>
              <a:rPr sz="1550" dirty="0">
                <a:latin typeface="Carlito"/>
                <a:cs typeface="Carlito"/>
              </a:rPr>
              <a:t>у</a:t>
            </a:r>
            <a:r>
              <a:rPr sz="1550" spc="-50" dirty="0">
                <a:latin typeface="Carlito"/>
                <a:cs typeface="Carlito"/>
              </a:rPr>
              <a:t> </a:t>
            </a:r>
            <a:r>
              <a:rPr sz="1550" spc="-10" dirty="0">
                <a:latin typeface="Carlito"/>
                <a:cs typeface="Carlito"/>
              </a:rPr>
              <a:t>обучающихся;</a:t>
            </a:r>
            <a:endParaRPr sz="1550" dirty="0">
              <a:latin typeface="Carlito"/>
              <a:cs typeface="Carlito"/>
            </a:endParaRPr>
          </a:p>
          <a:p>
            <a:pPr marL="299085" marR="307340" indent="-287020">
              <a:lnSpc>
                <a:spcPts val="1850"/>
              </a:lnSpc>
              <a:spcBef>
                <a:spcPts val="7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50" spc="-10" dirty="0">
                <a:solidFill>
                  <a:srgbClr val="FF0000"/>
                </a:solidFill>
                <a:latin typeface="Carlito"/>
                <a:cs typeface="Carlito"/>
              </a:rPr>
              <a:t>федеральная </a:t>
            </a:r>
            <a:r>
              <a:rPr sz="1550" spc="-5" dirty="0">
                <a:solidFill>
                  <a:srgbClr val="FF0000"/>
                </a:solidFill>
                <a:latin typeface="Carlito"/>
                <a:cs typeface="Carlito"/>
              </a:rPr>
              <a:t>рабочая  программа</a:t>
            </a:r>
            <a:r>
              <a:rPr sz="1550" spc="-5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550" spc="-10" dirty="0">
                <a:solidFill>
                  <a:srgbClr val="FF0000"/>
                </a:solidFill>
                <a:latin typeface="Carlito"/>
                <a:cs typeface="Carlito"/>
              </a:rPr>
              <a:t>воспитания</a:t>
            </a:r>
            <a:endParaRPr sz="1550" dirty="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46862" y="1278382"/>
            <a:ext cx="3758565" cy="3305810"/>
            <a:chOff x="546862" y="1278382"/>
            <a:chExt cx="3758565" cy="3305810"/>
          </a:xfrm>
        </p:grpSpPr>
        <p:sp>
          <p:nvSpPr>
            <p:cNvPr id="11" name="object 11"/>
            <p:cNvSpPr/>
            <p:nvPr/>
          </p:nvSpPr>
          <p:spPr>
            <a:xfrm>
              <a:off x="553212" y="1284731"/>
              <a:ext cx="3745865" cy="3293110"/>
            </a:xfrm>
            <a:custGeom>
              <a:avLst/>
              <a:gdLst/>
              <a:ahLst/>
              <a:cxnLst/>
              <a:rect l="l" t="t" r="r" b="b"/>
              <a:pathLst>
                <a:path w="3745865" h="3293110">
                  <a:moveTo>
                    <a:pt x="3745865" y="1646555"/>
                  </a:moveTo>
                  <a:lnTo>
                    <a:pt x="3007614" y="0"/>
                  </a:lnTo>
                  <a:lnTo>
                    <a:pt x="738124" y="0"/>
                  </a:lnTo>
                  <a:lnTo>
                    <a:pt x="0" y="1646555"/>
                  </a:lnTo>
                  <a:lnTo>
                    <a:pt x="738124" y="3293110"/>
                  </a:lnTo>
                  <a:lnTo>
                    <a:pt x="3007614" y="3293110"/>
                  </a:lnTo>
                  <a:lnTo>
                    <a:pt x="3745865" y="16465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3212" y="1284732"/>
              <a:ext cx="3745865" cy="3293110"/>
            </a:xfrm>
            <a:custGeom>
              <a:avLst/>
              <a:gdLst/>
              <a:ahLst/>
              <a:cxnLst/>
              <a:rect l="l" t="t" r="r" b="b"/>
              <a:pathLst>
                <a:path w="3745865" h="3293110">
                  <a:moveTo>
                    <a:pt x="0" y="1646554"/>
                  </a:moveTo>
                  <a:lnTo>
                    <a:pt x="738124" y="0"/>
                  </a:lnTo>
                  <a:lnTo>
                    <a:pt x="3007614" y="0"/>
                  </a:lnTo>
                  <a:lnTo>
                    <a:pt x="3745865" y="1646554"/>
                  </a:lnTo>
                  <a:lnTo>
                    <a:pt x="3007614" y="3293109"/>
                  </a:lnTo>
                  <a:lnTo>
                    <a:pt x="738124" y="3293109"/>
                  </a:lnTo>
                  <a:lnTo>
                    <a:pt x="0" y="1646554"/>
                  </a:lnTo>
                  <a:close/>
                </a:path>
              </a:pathLst>
            </a:custGeom>
            <a:ln w="12192">
              <a:solidFill>
                <a:srgbClr val="416E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00886" y="1694180"/>
            <a:ext cx="17856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целевой</a:t>
            </a:r>
            <a:r>
              <a:rPr sz="2000" b="1" spc="-7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Carlito"/>
                <a:cs typeface="Carlito"/>
              </a:rPr>
              <a:t>раздел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57452" y="2230627"/>
            <a:ext cx="2957830" cy="1437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50" spc="-10" dirty="0">
                <a:latin typeface="Carlito"/>
                <a:cs typeface="Carlito"/>
              </a:rPr>
              <a:t>пояснительная</a:t>
            </a:r>
            <a:r>
              <a:rPr sz="1550" spc="-20" dirty="0">
                <a:latin typeface="Carlito"/>
                <a:cs typeface="Carlito"/>
              </a:rPr>
              <a:t> </a:t>
            </a:r>
            <a:r>
              <a:rPr sz="1550" spc="-10" dirty="0">
                <a:latin typeface="Carlito"/>
                <a:cs typeface="Carlito"/>
              </a:rPr>
              <a:t>записка;</a:t>
            </a:r>
            <a:endParaRPr sz="1550">
              <a:latin typeface="Carlito"/>
              <a:cs typeface="Carlito"/>
            </a:endParaRPr>
          </a:p>
          <a:p>
            <a:pPr marL="299085" indent="-287020">
              <a:lnSpc>
                <a:spcPts val="1855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50" spc="-10" dirty="0">
                <a:latin typeface="Carlito"/>
                <a:cs typeface="Carlito"/>
              </a:rPr>
              <a:t>планируемые</a:t>
            </a:r>
            <a:r>
              <a:rPr sz="1550" spc="-60" dirty="0">
                <a:latin typeface="Carlito"/>
                <a:cs typeface="Carlito"/>
              </a:rPr>
              <a:t> </a:t>
            </a:r>
            <a:r>
              <a:rPr sz="1550" spc="-20" dirty="0">
                <a:latin typeface="Carlito"/>
                <a:cs typeface="Carlito"/>
              </a:rPr>
              <a:t>результаты</a:t>
            </a:r>
            <a:endParaRPr sz="1550">
              <a:latin typeface="Carlito"/>
              <a:cs typeface="Carlito"/>
            </a:endParaRPr>
          </a:p>
          <a:p>
            <a:pPr marL="299085">
              <a:lnSpc>
                <a:spcPts val="1850"/>
              </a:lnSpc>
            </a:pPr>
            <a:r>
              <a:rPr sz="1550" spc="-5" dirty="0">
                <a:latin typeface="Carlito"/>
                <a:cs typeface="Carlito"/>
              </a:rPr>
              <a:t>освоения обучающимися</a:t>
            </a:r>
            <a:r>
              <a:rPr sz="1550" spc="210" dirty="0">
                <a:latin typeface="Carlito"/>
                <a:cs typeface="Carlito"/>
              </a:rPr>
              <a:t> </a:t>
            </a:r>
            <a:r>
              <a:rPr sz="1550" spc="-5" dirty="0">
                <a:latin typeface="Carlito"/>
                <a:cs typeface="Carlito"/>
              </a:rPr>
              <a:t>ФОП;</a:t>
            </a:r>
            <a:endParaRPr sz="1550">
              <a:latin typeface="Carlito"/>
              <a:cs typeface="Carlito"/>
            </a:endParaRPr>
          </a:p>
          <a:p>
            <a:pPr marL="299085" marR="231140" indent="-287020">
              <a:lnSpc>
                <a:spcPts val="1850"/>
              </a:lnSpc>
              <a:spcBef>
                <a:spcPts val="6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50" spc="-10" dirty="0">
                <a:latin typeface="Carlito"/>
                <a:cs typeface="Carlito"/>
              </a:rPr>
              <a:t>система </a:t>
            </a:r>
            <a:r>
              <a:rPr sz="1550" spc="-5" dirty="0">
                <a:latin typeface="Carlito"/>
                <a:cs typeface="Carlito"/>
              </a:rPr>
              <a:t>оценки </a:t>
            </a:r>
            <a:r>
              <a:rPr sz="1550" spc="-10" dirty="0">
                <a:latin typeface="Carlito"/>
                <a:cs typeface="Carlito"/>
              </a:rPr>
              <a:t>достижения  планируемых </a:t>
            </a:r>
            <a:r>
              <a:rPr sz="1550" spc="-20" dirty="0">
                <a:latin typeface="Carlito"/>
                <a:cs typeface="Carlito"/>
              </a:rPr>
              <a:t>результатов  </a:t>
            </a:r>
            <a:r>
              <a:rPr sz="1550" spc="-5" dirty="0">
                <a:latin typeface="Carlito"/>
                <a:cs typeface="Carlito"/>
              </a:rPr>
              <a:t>освоения</a:t>
            </a:r>
            <a:r>
              <a:rPr sz="1550" spc="305" dirty="0">
                <a:latin typeface="Carlito"/>
                <a:cs typeface="Carlito"/>
              </a:rPr>
              <a:t> </a:t>
            </a:r>
            <a:r>
              <a:rPr sz="1550" spc="-10" dirty="0">
                <a:latin typeface="Carlito"/>
                <a:cs typeface="Carlito"/>
              </a:rPr>
              <a:t>ФОП</a:t>
            </a:r>
            <a:endParaRPr sz="155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253985" y="1278382"/>
            <a:ext cx="3978275" cy="3305810"/>
            <a:chOff x="7253985" y="1278382"/>
            <a:chExt cx="3978275" cy="3305810"/>
          </a:xfrm>
        </p:grpSpPr>
        <p:sp>
          <p:nvSpPr>
            <p:cNvPr id="16" name="object 16"/>
            <p:cNvSpPr/>
            <p:nvPr/>
          </p:nvSpPr>
          <p:spPr>
            <a:xfrm>
              <a:off x="7260335" y="1284732"/>
              <a:ext cx="3965575" cy="3293110"/>
            </a:xfrm>
            <a:custGeom>
              <a:avLst/>
              <a:gdLst/>
              <a:ahLst/>
              <a:cxnLst/>
              <a:rect l="l" t="t" r="r" b="b"/>
              <a:pathLst>
                <a:path w="3965575" h="3293110">
                  <a:moveTo>
                    <a:pt x="3227070" y="0"/>
                  </a:moveTo>
                  <a:lnTo>
                    <a:pt x="738124" y="0"/>
                  </a:lnTo>
                  <a:lnTo>
                    <a:pt x="0" y="1646554"/>
                  </a:lnTo>
                  <a:lnTo>
                    <a:pt x="738124" y="3293109"/>
                  </a:lnTo>
                  <a:lnTo>
                    <a:pt x="3227070" y="3293109"/>
                  </a:lnTo>
                  <a:lnTo>
                    <a:pt x="3965321" y="1646554"/>
                  </a:lnTo>
                  <a:lnTo>
                    <a:pt x="32270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60335" y="1284732"/>
              <a:ext cx="3965575" cy="3293110"/>
            </a:xfrm>
            <a:custGeom>
              <a:avLst/>
              <a:gdLst/>
              <a:ahLst/>
              <a:cxnLst/>
              <a:rect l="l" t="t" r="r" b="b"/>
              <a:pathLst>
                <a:path w="3965575" h="3293110">
                  <a:moveTo>
                    <a:pt x="0" y="1646554"/>
                  </a:moveTo>
                  <a:lnTo>
                    <a:pt x="738124" y="0"/>
                  </a:lnTo>
                  <a:lnTo>
                    <a:pt x="3227070" y="0"/>
                  </a:lnTo>
                  <a:lnTo>
                    <a:pt x="3965321" y="1646554"/>
                  </a:lnTo>
                  <a:lnTo>
                    <a:pt x="3227070" y="3293109"/>
                  </a:lnTo>
                  <a:lnTo>
                    <a:pt x="738124" y="3293109"/>
                  </a:lnTo>
                  <a:lnTo>
                    <a:pt x="0" y="1646554"/>
                  </a:lnTo>
                  <a:close/>
                </a:path>
              </a:pathLst>
            </a:custGeom>
            <a:ln w="12192">
              <a:solidFill>
                <a:srgbClr val="416E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702422" y="1465580"/>
            <a:ext cx="2950210" cy="2310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9865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организационный</a:t>
            </a:r>
            <a:endParaRPr sz="2000">
              <a:latin typeface="Carlito"/>
              <a:cs typeface="Carlito"/>
            </a:endParaRPr>
          </a:p>
          <a:p>
            <a:pPr marL="189230" algn="ctr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C00000"/>
                </a:solidFill>
                <a:latin typeface="Carlito"/>
                <a:cs typeface="Carlito"/>
              </a:rPr>
              <a:t>раздел</a:t>
            </a:r>
            <a:endParaRPr sz="2000">
              <a:latin typeface="Carlito"/>
              <a:cs typeface="Carlito"/>
            </a:endParaRPr>
          </a:p>
          <a:p>
            <a:pPr marL="299085" indent="-287020">
              <a:lnSpc>
                <a:spcPts val="1855"/>
              </a:lnSpc>
              <a:spcBef>
                <a:spcPts val="11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50" spc="-10" dirty="0">
                <a:solidFill>
                  <a:srgbClr val="FF0000"/>
                </a:solidFill>
                <a:latin typeface="Carlito"/>
                <a:cs typeface="Carlito"/>
              </a:rPr>
              <a:t>федеральный </a:t>
            </a:r>
            <a:r>
              <a:rPr sz="1550" spc="-5" dirty="0">
                <a:solidFill>
                  <a:srgbClr val="FF0000"/>
                </a:solidFill>
                <a:latin typeface="Carlito"/>
                <a:cs typeface="Carlito"/>
              </a:rPr>
              <a:t>учебный</a:t>
            </a:r>
            <a:r>
              <a:rPr sz="1550"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550" spc="-5" dirty="0">
                <a:solidFill>
                  <a:srgbClr val="FF0000"/>
                </a:solidFill>
                <a:latin typeface="Carlito"/>
                <a:cs typeface="Carlito"/>
              </a:rPr>
              <a:t>план;</a:t>
            </a:r>
            <a:endParaRPr sz="1550">
              <a:latin typeface="Carlito"/>
              <a:cs typeface="Carlito"/>
            </a:endParaRPr>
          </a:p>
          <a:p>
            <a:pPr marL="299085" marR="5080" indent="-287020">
              <a:lnSpc>
                <a:spcPts val="1850"/>
              </a:lnSpc>
              <a:spcBef>
                <a:spcPts val="6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50" spc="-10" dirty="0">
                <a:solidFill>
                  <a:srgbClr val="FF0000"/>
                </a:solidFill>
                <a:latin typeface="Carlito"/>
                <a:cs typeface="Carlito"/>
              </a:rPr>
              <a:t>федеральный </a:t>
            </a:r>
            <a:r>
              <a:rPr sz="1550" spc="-5" dirty="0">
                <a:solidFill>
                  <a:srgbClr val="FF0000"/>
                </a:solidFill>
                <a:latin typeface="Carlito"/>
                <a:cs typeface="Carlito"/>
              </a:rPr>
              <a:t>план </a:t>
            </a:r>
            <a:r>
              <a:rPr sz="1550" spc="-10" dirty="0">
                <a:solidFill>
                  <a:srgbClr val="FF0000"/>
                </a:solidFill>
                <a:latin typeface="Carlito"/>
                <a:cs typeface="Carlito"/>
              </a:rPr>
              <a:t>внеурочной  деятельности;</a:t>
            </a:r>
            <a:endParaRPr sz="1550">
              <a:latin typeface="Carlito"/>
              <a:cs typeface="Carlito"/>
            </a:endParaRPr>
          </a:p>
          <a:p>
            <a:pPr marL="299085" indent="-287020">
              <a:lnSpc>
                <a:spcPts val="1789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50" spc="-10" dirty="0">
                <a:solidFill>
                  <a:srgbClr val="FF0000"/>
                </a:solidFill>
                <a:latin typeface="Carlito"/>
                <a:cs typeface="Carlito"/>
              </a:rPr>
              <a:t>федеральный</a:t>
            </a:r>
            <a:r>
              <a:rPr sz="1550" spc="-2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550" spc="-10" dirty="0">
                <a:solidFill>
                  <a:srgbClr val="FF0000"/>
                </a:solidFill>
                <a:latin typeface="Carlito"/>
                <a:cs typeface="Carlito"/>
              </a:rPr>
              <a:t>календарный</a:t>
            </a:r>
            <a:endParaRPr sz="1550">
              <a:latin typeface="Carlito"/>
              <a:cs typeface="Carlito"/>
            </a:endParaRPr>
          </a:p>
          <a:p>
            <a:pPr marL="299085">
              <a:lnSpc>
                <a:spcPts val="1850"/>
              </a:lnSpc>
            </a:pPr>
            <a:r>
              <a:rPr sz="1550" spc="-5" dirty="0">
                <a:solidFill>
                  <a:srgbClr val="FF0000"/>
                </a:solidFill>
                <a:latin typeface="Carlito"/>
                <a:cs typeface="Carlito"/>
              </a:rPr>
              <a:t>учебный</a:t>
            </a:r>
            <a:r>
              <a:rPr sz="1550" spc="3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550" dirty="0">
                <a:solidFill>
                  <a:srgbClr val="FF0000"/>
                </a:solidFill>
                <a:latin typeface="Carlito"/>
                <a:cs typeface="Carlito"/>
              </a:rPr>
              <a:t>график;</a:t>
            </a:r>
            <a:endParaRPr sz="1550">
              <a:latin typeface="Carlito"/>
              <a:cs typeface="Carlito"/>
            </a:endParaRPr>
          </a:p>
          <a:p>
            <a:pPr marL="299085" marR="210185" indent="-287020">
              <a:lnSpc>
                <a:spcPts val="1850"/>
              </a:lnSpc>
              <a:spcBef>
                <a:spcPts val="6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50" spc="-10" dirty="0">
                <a:solidFill>
                  <a:srgbClr val="FF0000"/>
                </a:solidFill>
                <a:latin typeface="Carlito"/>
                <a:cs typeface="Carlito"/>
              </a:rPr>
              <a:t>федеральный календарный  </a:t>
            </a:r>
            <a:r>
              <a:rPr sz="1550" spc="-5" dirty="0">
                <a:solidFill>
                  <a:srgbClr val="FF0000"/>
                </a:solidFill>
                <a:latin typeface="Carlito"/>
                <a:cs typeface="Carlito"/>
              </a:rPr>
              <a:t>план </a:t>
            </a:r>
            <a:r>
              <a:rPr sz="1550" spc="-10" dirty="0">
                <a:solidFill>
                  <a:srgbClr val="FF0000"/>
                </a:solidFill>
                <a:latin typeface="Carlito"/>
                <a:cs typeface="Carlito"/>
              </a:rPr>
              <a:t>воспитательной</a:t>
            </a:r>
            <a:r>
              <a:rPr sz="1550" spc="-4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550" spc="-10" dirty="0">
                <a:solidFill>
                  <a:srgbClr val="FF0000"/>
                </a:solidFill>
                <a:latin typeface="Carlito"/>
                <a:cs typeface="Carlito"/>
              </a:rPr>
              <a:t>работы</a:t>
            </a:r>
            <a:endParaRPr sz="155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00072" y="5385308"/>
            <a:ext cx="8634527" cy="3462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50" b="1" spc="10" dirty="0">
                <a:solidFill>
                  <a:srgbClr val="2E356C"/>
                </a:solidFill>
                <a:latin typeface="Carlito"/>
                <a:cs typeface="Carlito"/>
              </a:rPr>
              <a:t>ЕДИНСТВО </a:t>
            </a:r>
            <a:r>
              <a:rPr sz="2150" b="1" dirty="0">
                <a:solidFill>
                  <a:srgbClr val="2E356C"/>
                </a:solidFill>
                <a:latin typeface="Carlito"/>
                <a:cs typeface="Carlito"/>
              </a:rPr>
              <a:t>СОДЕРЖАНИЯ </a:t>
            </a:r>
            <a:r>
              <a:rPr sz="2150" b="1" spc="-5" dirty="0">
                <a:solidFill>
                  <a:srgbClr val="2E356C"/>
                </a:solidFill>
                <a:latin typeface="Carlito"/>
                <a:cs typeface="Carlito"/>
              </a:rPr>
              <a:t>ОБЩЕГО</a:t>
            </a:r>
            <a:r>
              <a:rPr sz="2150" b="1" spc="45" dirty="0">
                <a:solidFill>
                  <a:srgbClr val="2E356C"/>
                </a:solidFill>
                <a:latin typeface="Carlito"/>
                <a:cs typeface="Carlito"/>
              </a:rPr>
              <a:t> </a:t>
            </a:r>
            <a:r>
              <a:rPr sz="2150" b="1" spc="-5" dirty="0">
                <a:solidFill>
                  <a:srgbClr val="2E356C"/>
                </a:solidFill>
                <a:latin typeface="Carlito"/>
                <a:cs typeface="Carlito"/>
              </a:rPr>
              <a:t>ОБРАЗОВАНИЯ</a:t>
            </a:r>
            <a:endParaRPr sz="2150" dirty="0">
              <a:latin typeface="Carlito"/>
              <a:cs typeface="Carlito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093211" y="129839"/>
            <a:ext cx="5379467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ФОП </a:t>
            </a:r>
            <a:r>
              <a:rPr sz="2800" spc="-20" dirty="0"/>
              <a:t>НОО, </a:t>
            </a:r>
            <a:r>
              <a:rPr sz="2800" spc="-5" dirty="0"/>
              <a:t>ООО и</a:t>
            </a:r>
            <a:r>
              <a:rPr sz="2800" spc="-65" dirty="0"/>
              <a:t> </a:t>
            </a:r>
            <a:r>
              <a:rPr sz="2800" spc="-5" dirty="0"/>
              <a:t>СОО</a:t>
            </a:r>
            <a:endParaRPr sz="2800"/>
          </a:p>
        </p:txBody>
      </p:sp>
      <p:grpSp>
        <p:nvGrpSpPr>
          <p:cNvPr id="21" name="object 21"/>
          <p:cNvGrpSpPr/>
          <p:nvPr/>
        </p:nvGrpSpPr>
        <p:grpSpPr>
          <a:xfrm>
            <a:off x="0" y="0"/>
            <a:ext cx="12192000" cy="6809105"/>
            <a:chOff x="0" y="0"/>
            <a:chExt cx="12192000" cy="6809105"/>
          </a:xfrm>
        </p:grpSpPr>
        <p:sp>
          <p:nvSpPr>
            <p:cNvPr id="22" name="object 22"/>
            <p:cNvSpPr/>
            <p:nvPr/>
          </p:nvSpPr>
          <p:spPr>
            <a:xfrm>
              <a:off x="5439156" y="4244340"/>
              <a:ext cx="803148" cy="6827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4803647"/>
              <a:ext cx="890015" cy="6416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582400" y="0"/>
              <a:ext cx="609600" cy="6809105"/>
            </a:xfrm>
            <a:custGeom>
              <a:avLst/>
              <a:gdLst/>
              <a:ahLst/>
              <a:cxnLst/>
              <a:rect l="l" t="t" r="r" b="b"/>
              <a:pathLst>
                <a:path w="609600" h="6809105">
                  <a:moveTo>
                    <a:pt x="609092" y="0"/>
                  </a:moveTo>
                  <a:lnTo>
                    <a:pt x="600836" y="0"/>
                  </a:lnTo>
                  <a:lnTo>
                    <a:pt x="0" y="3380994"/>
                  </a:lnTo>
                  <a:lnTo>
                    <a:pt x="609092" y="6809005"/>
                  </a:lnTo>
                  <a:lnTo>
                    <a:pt x="609092" y="0"/>
                  </a:lnTo>
                  <a:close/>
                </a:path>
              </a:pathLst>
            </a:custGeom>
            <a:solidFill>
              <a:srgbClr val="DCE6F0">
                <a:alpha val="6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764012" y="4736591"/>
              <a:ext cx="894588" cy="5989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58418" y="5074158"/>
              <a:ext cx="9538970" cy="0"/>
            </a:xfrm>
            <a:custGeom>
              <a:avLst/>
              <a:gdLst/>
              <a:ahLst/>
              <a:cxnLst/>
              <a:rect l="l" t="t" r="r" b="b"/>
              <a:pathLst>
                <a:path w="9538970">
                  <a:moveTo>
                    <a:pt x="0" y="0"/>
                  </a:moveTo>
                  <a:lnTo>
                    <a:pt x="9538462" y="0"/>
                  </a:lnTo>
                </a:path>
              </a:pathLst>
            </a:custGeom>
            <a:ln w="28956">
              <a:solidFill>
                <a:srgbClr val="5294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36819" y="5077967"/>
              <a:ext cx="1577340" cy="367030"/>
            </a:xfrm>
            <a:custGeom>
              <a:avLst/>
              <a:gdLst/>
              <a:ahLst/>
              <a:cxnLst/>
              <a:rect l="l" t="t" r="r" b="b"/>
              <a:pathLst>
                <a:path w="1577340" h="367029">
                  <a:moveTo>
                    <a:pt x="1577339" y="0"/>
                  </a:moveTo>
                  <a:lnTo>
                    <a:pt x="0" y="0"/>
                  </a:lnTo>
                  <a:lnTo>
                    <a:pt x="774445" y="366902"/>
                  </a:lnTo>
                  <a:lnTo>
                    <a:pt x="1577339" y="0"/>
                  </a:lnTo>
                  <a:close/>
                </a:path>
              </a:pathLst>
            </a:custGeom>
            <a:solidFill>
              <a:srgbClr val="529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36819" y="5077967"/>
              <a:ext cx="1577340" cy="367030"/>
            </a:xfrm>
            <a:custGeom>
              <a:avLst/>
              <a:gdLst/>
              <a:ahLst/>
              <a:cxnLst/>
              <a:rect l="l" t="t" r="r" b="b"/>
              <a:pathLst>
                <a:path w="1577340" h="367029">
                  <a:moveTo>
                    <a:pt x="1577339" y="0"/>
                  </a:moveTo>
                  <a:lnTo>
                    <a:pt x="774445" y="366902"/>
                  </a:lnTo>
                  <a:lnTo>
                    <a:pt x="0" y="0"/>
                  </a:lnTo>
                  <a:lnTo>
                    <a:pt x="1577339" y="0"/>
                  </a:lnTo>
                  <a:close/>
                </a:path>
              </a:pathLst>
            </a:custGeom>
            <a:ln w="12191">
              <a:solidFill>
                <a:srgbClr val="5294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85750" y="5782597"/>
            <a:ext cx="190733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rlito"/>
                <a:cs typeface="Carlito"/>
              </a:rPr>
              <a:t>ч.6.1. ст.12</a:t>
            </a:r>
            <a:r>
              <a:rPr sz="1100" b="1" spc="-50" dirty="0">
                <a:latin typeface="Carlito"/>
                <a:cs typeface="Carlito"/>
              </a:rPr>
              <a:t> </a:t>
            </a:r>
            <a:r>
              <a:rPr sz="1100" b="1" dirty="0">
                <a:latin typeface="Carlito"/>
                <a:cs typeface="Carlito"/>
              </a:rPr>
              <a:t>273-ФЗ</a:t>
            </a:r>
            <a:endParaRPr sz="1100" dirty="0">
              <a:latin typeface="Carlito"/>
              <a:cs typeface="Carli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2092" y="6019800"/>
            <a:ext cx="1180750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 pitchFamily="18" charset="0"/>
                <a:cs typeface="Times New Roman" pitchFamily="18" charset="0"/>
              </a:rPr>
              <a:t>Организации, осуществляющие образовательную деятельность </a:t>
            </a:r>
            <a:r>
              <a:rPr sz="1200" spc="-1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имеющим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государственную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аккредитацию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образовательным программам начального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общего,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основного общего,  среднего общего образования, разрабатывают образовательные программы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федеральными государственными образовательными стандартами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соответствующими  федеральными основными общеобразовательными программами. Содержание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и планируемые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результаты разработанных образовательными организациями образовательных 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программ</a:t>
            </a:r>
            <a:r>
              <a:rPr sz="12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должны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 быть</a:t>
            </a:r>
            <a:r>
              <a:rPr sz="12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ниже</a:t>
            </a:r>
            <a:r>
              <a:rPr sz="12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соответствующих</a:t>
            </a:r>
            <a:r>
              <a:rPr sz="12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содержания</a:t>
            </a:r>
            <a:r>
              <a:rPr sz="12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2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планируемых</a:t>
            </a:r>
            <a:r>
              <a:rPr sz="12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результатов</a:t>
            </a:r>
            <a:r>
              <a:rPr sz="12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федеральных</a:t>
            </a:r>
            <a:r>
              <a:rPr sz="12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основных</a:t>
            </a:r>
            <a:r>
              <a:rPr sz="12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общеобразовательных</a:t>
            </a:r>
            <a:r>
              <a:rPr sz="12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программ.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984928" y="289496"/>
            <a:ext cx="1096010" cy="932815"/>
            <a:chOff x="10984928" y="289496"/>
            <a:chExt cx="1096010" cy="932815"/>
          </a:xfrm>
        </p:grpSpPr>
        <p:sp>
          <p:nvSpPr>
            <p:cNvPr id="3" name="object 3"/>
            <p:cNvSpPr/>
            <p:nvPr/>
          </p:nvSpPr>
          <p:spPr>
            <a:xfrm>
              <a:off x="11309604" y="387096"/>
              <a:ext cx="464820" cy="3901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997946" y="302514"/>
              <a:ext cx="1069975" cy="906780"/>
            </a:xfrm>
            <a:custGeom>
              <a:avLst/>
              <a:gdLst/>
              <a:ahLst/>
              <a:cxnLst/>
              <a:rect l="l" t="t" r="r" b="b"/>
              <a:pathLst>
                <a:path w="1069975" h="906780">
                  <a:moveTo>
                    <a:pt x="1069848" y="0"/>
                  </a:moveTo>
                  <a:lnTo>
                    <a:pt x="0" y="0"/>
                  </a:lnTo>
                  <a:lnTo>
                    <a:pt x="0" y="906779"/>
                  </a:lnTo>
                  <a:lnTo>
                    <a:pt x="1069848" y="906779"/>
                  </a:lnTo>
                  <a:lnTo>
                    <a:pt x="10698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997946" y="302514"/>
              <a:ext cx="1069975" cy="906780"/>
            </a:xfrm>
            <a:custGeom>
              <a:avLst/>
              <a:gdLst/>
              <a:ahLst/>
              <a:cxnLst/>
              <a:rect l="l" t="t" r="r" b="b"/>
              <a:pathLst>
                <a:path w="1069975" h="906780">
                  <a:moveTo>
                    <a:pt x="0" y="906779"/>
                  </a:moveTo>
                  <a:lnTo>
                    <a:pt x="1069848" y="906779"/>
                  </a:lnTo>
                  <a:lnTo>
                    <a:pt x="1069848" y="0"/>
                  </a:lnTo>
                  <a:lnTo>
                    <a:pt x="0" y="0"/>
                  </a:lnTo>
                  <a:lnTo>
                    <a:pt x="0" y="906779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6165" y="188213"/>
            <a:ext cx="9270213" cy="3939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ФОП </a:t>
            </a:r>
            <a:r>
              <a:rPr sz="2400" spc="-20" dirty="0"/>
              <a:t>НОО, ООО,</a:t>
            </a:r>
            <a:r>
              <a:rPr sz="2400" spc="-30" dirty="0"/>
              <a:t> </a:t>
            </a:r>
            <a:r>
              <a:rPr sz="2400" spc="-5" dirty="0"/>
              <a:t>СОО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85293" y="843920"/>
            <a:ext cx="6368085" cy="67710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50" b="1" spc="-25" dirty="0">
                <a:solidFill>
                  <a:srgbClr val="538ED3"/>
                </a:solidFill>
                <a:latin typeface="Carlito"/>
                <a:cs typeface="Carlito"/>
              </a:rPr>
              <a:t>ФЕДЕРАЛЬНЫЙ </a:t>
            </a:r>
            <a:r>
              <a:rPr sz="2150" b="1" spc="10" dirty="0">
                <a:solidFill>
                  <a:srgbClr val="538ED3"/>
                </a:solidFill>
                <a:latin typeface="Carlito"/>
                <a:cs typeface="Carlito"/>
              </a:rPr>
              <a:t>КАЛЕНДАРНЫЙ </a:t>
            </a:r>
            <a:r>
              <a:rPr sz="2150" b="1" spc="5" dirty="0">
                <a:solidFill>
                  <a:srgbClr val="538ED3"/>
                </a:solidFill>
                <a:latin typeface="Carlito"/>
                <a:cs typeface="Carlito"/>
              </a:rPr>
              <a:t>УЧЕБНЫЙ</a:t>
            </a:r>
            <a:r>
              <a:rPr sz="2150" b="1" spc="-5" dirty="0">
                <a:solidFill>
                  <a:srgbClr val="538ED3"/>
                </a:solidFill>
                <a:latin typeface="Carlito"/>
                <a:cs typeface="Carlito"/>
              </a:rPr>
              <a:t> </a:t>
            </a:r>
            <a:r>
              <a:rPr sz="2150" b="1" spc="-65" dirty="0">
                <a:solidFill>
                  <a:srgbClr val="538ED3"/>
                </a:solidFill>
                <a:latin typeface="Carlito"/>
                <a:cs typeface="Carlito"/>
              </a:rPr>
              <a:t>ГРАФИК</a:t>
            </a:r>
            <a:endParaRPr sz="2150" dirty="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53378" y="1210055"/>
            <a:ext cx="650875" cy="114300"/>
          </a:xfrm>
          <a:custGeom>
            <a:avLst/>
            <a:gdLst/>
            <a:ahLst/>
            <a:cxnLst/>
            <a:rect l="l" t="t" r="r" b="b"/>
            <a:pathLst>
              <a:path w="650875" h="114300">
                <a:moveTo>
                  <a:pt x="381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8100" y="76200"/>
                </a:lnTo>
                <a:lnTo>
                  <a:pt x="38100" y="38100"/>
                </a:lnTo>
                <a:close/>
              </a:path>
              <a:path w="650875" h="114300">
                <a:moveTo>
                  <a:pt x="114300" y="38100"/>
                </a:moveTo>
                <a:lnTo>
                  <a:pt x="76200" y="38100"/>
                </a:lnTo>
                <a:lnTo>
                  <a:pt x="7620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650875" h="114300">
                <a:moveTo>
                  <a:pt x="190500" y="38100"/>
                </a:moveTo>
                <a:lnTo>
                  <a:pt x="152400" y="38100"/>
                </a:lnTo>
                <a:lnTo>
                  <a:pt x="152400" y="76200"/>
                </a:lnTo>
                <a:lnTo>
                  <a:pt x="190500" y="76200"/>
                </a:lnTo>
                <a:lnTo>
                  <a:pt x="190500" y="38100"/>
                </a:lnTo>
                <a:close/>
              </a:path>
              <a:path w="650875" h="114300">
                <a:moveTo>
                  <a:pt x="266700" y="38100"/>
                </a:moveTo>
                <a:lnTo>
                  <a:pt x="228600" y="38100"/>
                </a:lnTo>
                <a:lnTo>
                  <a:pt x="228600" y="76200"/>
                </a:lnTo>
                <a:lnTo>
                  <a:pt x="266700" y="76200"/>
                </a:lnTo>
                <a:lnTo>
                  <a:pt x="266700" y="38100"/>
                </a:lnTo>
                <a:close/>
              </a:path>
              <a:path w="650875" h="114300">
                <a:moveTo>
                  <a:pt x="342900" y="38100"/>
                </a:moveTo>
                <a:lnTo>
                  <a:pt x="304800" y="38100"/>
                </a:lnTo>
                <a:lnTo>
                  <a:pt x="304800" y="76200"/>
                </a:lnTo>
                <a:lnTo>
                  <a:pt x="342900" y="76200"/>
                </a:lnTo>
                <a:lnTo>
                  <a:pt x="342900" y="38100"/>
                </a:lnTo>
                <a:close/>
              </a:path>
              <a:path w="650875" h="114300">
                <a:moveTo>
                  <a:pt x="419100" y="38100"/>
                </a:moveTo>
                <a:lnTo>
                  <a:pt x="381000" y="38100"/>
                </a:lnTo>
                <a:lnTo>
                  <a:pt x="381000" y="76200"/>
                </a:lnTo>
                <a:lnTo>
                  <a:pt x="419100" y="76200"/>
                </a:lnTo>
                <a:lnTo>
                  <a:pt x="419100" y="38100"/>
                </a:lnTo>
                <a:close/>
              </a:path>
              <a:path w="650875" h="114300">
                <a:moveTo>
                  <a:pt x="495300" y="38100"/>
                </a:moveTo>
                <a:lnTo>
                  <a:pt x="457200" y="38100"/>
                </a:lnTo>
                <a:lnTo>
                  <a:pt x="457200" y="76200"/>
                </a:lnTo>
                <a:lnTo>
                  <a:pt x="495300" y="76200"/>
                </a:lnTo>
                <a:lnTo>
                  <a:pt x="495300" y="38100"/>
                </a:lnTo>
                <a:close/>
              </a:path>
              <a:path w="650875" h="114300">
                <a:moveTo>
                  <a:pt x="536448" y="0"/>
                </a:moveTo>
                <a:lnTo>
                  <a:pt x="536448" y="114300"/>
                </a:lnTo>
                <a:lnTo>
                  <a:pt x="612648" y="76200"/>
                </a:lnTo>
                <a:lnTo>
                  <a:pt x="555498" y="76200"/>
                </a:lnTo>
                <a:lnTo>
                  <a:pt x="555498" y="38100"/>
                </a:lnTo>
                <a:lnTo>
                  <a:pt x="612648" y="38100"/>
                </a:lnTo>
                <a:lnTo>
                  <a:pt x="536448" y="0"/>
                </a:lnTo>
                <a:close/>
              </a:path>
              <a:path w="650875" h="114300">
                <a:moveTo>
                  <a:pt x="536448" y="38100"/>
                </a:moveTo>
                <a:lnTo>
                  <a:pt x="533400" y="38100"/>
                </a:lnTo>
                <a:lnTo>
                  <a:pt x="533400" y="76200"/>
                </a:lnTo>
                <a:lnTo>
                  <a:pt x="536448" y="76200"/>
                </a:lnTo>
                <a:lnTo>
                  <a:pt x="536448" y="38100"/>
                </a:lnTo>
                <a:close/>
              </a:path>
              <a:path w="650875" h="114300">
                <a:moveTo>
                  <a:pt x="612648" y="38100"/>
                </a:moveTo>
                <a:lnTo>
                  <a:pt x="555498" y="38100"/>
                </a:lnTo>
                <a:lnTo>
                  <a:pt x="555498" y="76200"/>
                </a:lnTo>
                <a:lnTo>
                  <a:pt x="612648" y="76200"/>
                </a:lnTo>
                <a:lnTo>
                  <a:pt x="650748" y="57150"/>
                </a:lnTo>
                <a:lnTo>
                  <a:pt x="612648" y="3810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395464" y="1057783"/>
            <a:ext cx="4481830" cy="356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50" b="1" spc="10" dirty="0">
                <a:solidFill>
                  <a:srgbClr val="538ED3"/>
                </a:solidFill>
                <a:latin typeface="Carlito"/>
                <a:cs typeface="Carlito"/>
              </a:rPr>
              <a:t>КАЛЕНДАРНЫЙ </a:t>
            </a:r>
            <a:r>
              <a:rPr sz="2150" b="1" spc="5" dirty="0">
                <a:solidFill>
                  <a:srgbClr val="538ED3"/>
                </a:solidFill>
                <a:latin typeface="Carlito"/>
                <a:cs typeface="Carlito"/>
              </a:rPr>
              <a:t>УЧЕБНЫЙ </a:t>
            </a:r>
            <a:r>
              <a:rPr sz="2150" b="1" spc="-65" dirty="0">
                <a:solidFill>
                  <a:srgbClr val="538ED3"/>
                </a:solidFill>
                <a:latin typeface="Carlito"/>
                <a:cs typeface="Carlito"/>
              </a:rPr>
              <a:t>ГРАФИК</a:t>
            </a:r>
            <a:r>
              <a:rPr sz="2150" b="1" spc="-150" dirty="0">
                <a:solidFill>
                  <a:srgbClr val="538ED3"/>
                </a:solidFill>
                <a:latin typeface="Carlito"/>
                <a:cs typeface="Carlito"/>
              </a:rPr>
              <a:t> </a:t>
            </a:r>
            <a:r>
              <a:rPr sz="2150" b="1" spc="-40" dirty="0">
                <a:solidFill>
                  <a:srgbClr val="538ED3"/>
                </a:solidFill>
                <a:latin typeface="Carlito"/>
                <a:cs typeface="Carlito"/>
              </a:rPr>
              <a:t>ОУ</a:t>
            </a:r>
            <a:endParaRPr sz="215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82739" y="1699716"/>
            <a:ext cx="4787900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rlito"/>
                <a:cs typeface="Carlito"/>
              </a:rPr>
              <a:t>Даты начала </a:t>
            </a:r>
            <a:r>
              <a:rPr sz="1800" dirty="0">
                <a:latin typeface="Carlito"/>
                <a:cs typeface="Carlito"/>
              </a:rPr>
              <a:t>и </a:t>
            </a:r>
            <a:r>
              <a:rPr sz="1800" spc="-5" dirty="0">
                <a:latin typeface="Carlito"/>
                <a:cs typeface="Carlito"/>
              </a:rPr>
              <a:t>окончания учебного</a:t>
            </a:r>
            <a:r>
              <a:rPr sz="1800" spc="40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года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rlito"/>
                <a:cs typeface="Carlito"/>
              </a:rPr>
              <a:t>Продолжительность </a:t>
            </a:r>
            <a:r>
              <a:rPr sz="1800" spc="-5" dirty="0">
                <a:latin typeface="Carlito"/>
                <a:cs typeface="Carlito"/>
              </a:rPr>
              <a:t>учебного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года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rlito"/>
                <a:cs typeface="Carlito"/>
              </a:rPr>
              <a:t>Продолжительность </a:t>
            </a:r>
            <a:r>
              <a:rPr sz="1800" dirty="0">
                <a:latin typeface="Carlito"/>
                <a:cs typeface="Carlito"/>
              </a:rPr>
              <a:t>учебной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недели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rlito"/>
                <a:cs typeface="Carlito"/>
              </a:rPr>
              <a:t>Продолжительность </a:t>
            </a:r>
            <a:r>
              <a:rPr sz="1800" dirty="0">
                <a:latin typeface="Carlito"/>
                <a:cs typeface="Carlito"/>
              </a:rPr>
              <a:t>учебных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периодов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rlito"/>
                <a:cs typeface="Carlito"/>
              </a:rPr>
              <a:t>Сроки </a:t>
            </a:r>
            <a:r>
              <a:rPr sz="1800" dirty="0">
                <a:latin typeface="Carlito"/>
                <a:cs typeface="Carlito"/>
              </a:rPr>
              <a:t>и </a:t>
            </a:r>
            <a:r>
              <a:rPr sz="1800" spc="-10" dirty="0">
                <a:latin typeface="Carlito"/>
                <a:cs typeface="Carlito"/>
              </a:rPr>
              <a:t>продолжительность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каникул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rlito"/>
                <a:cs typeface="Carlito"/>
              </a:rPr>
              <a:t>Продолжительность</a:t>
            </a:r>
            <a:r>
              <a:rPr sz="1800" spc="-5" dirty="0">
                <a:latin typeface="Carlito"/>
                <a:cs typeface="Carlito"/>
              </a:rPr>
              <a:t> урока</a:t>
            </a:r>
            <a:endParaRPr sz="1800">
              <a:latin typeface="Carlito"/>
              <a:cs typeface="Carlito"/>
            </a:endParaRPr>
          </a:p>
          <a:p>
            <a:pPr marL="274320" marR="5080" indent="-26225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rlito"/>
                <a:cs typeface="Carlito"/>
              </a:rPr>
              <a:t>Продолжительность </a:t>
            </a:r>
            <a:r>
              <a:rPr sz="1800" spc="-5" dirty="0">
                <a:latin typeface="Carlito"/>
                <a:cs typeface="Carlito"/>
              </a:rPr>
              <a:t>перемен </a:t>
            </a:r>
            <a:r>
              <a:rPr sz="1800" spc="-10" dirty="0">
                <a:latin typeface="Carlito"/>
                <a:cs typeface="Carlito"/>
              </a:rPr>
              <a:t>между </a:t>
            </a:r>
            <a:r>
              <a:rPr sz="1800" spc="-5" dirty="0">
                <a:latin typeface="Carlito"/>
                <a:cs typeface="Carlito"/>
              </a:rPr>
              <a:t>уроками  (расписание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звонков)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rlito"/>
                <a:cs typeface="Carlito"/>
              </a:rPr>
              <a:t>Время </a:t>
            </a:r>
            <a:r>
              <a:rPr sz="1800" dirty="0">
                <a:latin typeface="Carlito"/>
                <a:cs typeface="Carlito"/>
              </a:rPr>
              <a:t>начала и </a:t>
            </a:r>
            <a:r>
              <a:rPr sz="1800" spc="-10" dirty="0">
                <a:latin typeface="Carlito"/>
                <a:cs typeface="Carlito"/>
              </a:rPr>
              <a:t>окончания </a:t>
            </a:r>
            <a:r>
              <a:rPr sz="1800" dirty="0">
                <a:latin typeface="Carlito"/>
                <a:cs typeface="Carlito"/>
              </a:rPr>
              <a:t>учебных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занятий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5750" y="870966"/>
            <a:ext cx="10994390" cy="635"/>
          </a:xfrm>
          <a:custGeom>
            <a:avLst/>
            <a:gdLst/>
            <a:ahLst/>
            <a:cxnLst/>
            <a:rect l="l" t="t" r="r" b="b"/>
            <a:pathLst>
              <a:path w="10994390" h="634">
                <a:moveTo>
                  <a:pt x="0" y="0"/>
                </a:moveTo>
                <a:lnTo>
                  <a:pt x="10994136" y="254"/>
                </a:lnTo>
              </a:path>
            </a:pathLst>
          </a:custGeom>
          <a:ln w="38100">
            <a:solidFill>
              <a:srgbClr val="94B3D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5130" y="1440941"/>
            <a:ext cx="69850" cy="4802505"/>
          </a:xfrm>
          <a:custGeom>
            <a:avLst/>
            <a:gdLst/>
            <a:ahLst/>
            <a:cxnLst/>
            <a:rect l="l" t="t" r="r" b="b"/>
            <a:pathLst>
              <a:path w="69850" h="4802505">
                <a:moveTo>
                  <a:pt x="0" y="0"/>
                </a:moveTo>
                <a:lnTo>
                  <a:pt x="69342" y="4802124"/>
                </a:lnTo>
              </a:path>
            </a:pathLst>
          </a:custGeom>
          <a:ln w="38100">
            <a:solidFill>
              <a:srgbClr val="94B3D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5115" y="1521028"/>
            <a:ext cx="4763770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b="1" spc="-25" dirty="0">
                <a:solidFill>
                  <a:srgbClr val="006FC0"/>
                </a:solidFill>
                <a:latin typeface="Carlito"/>
                <a:cs typeface="Carlito"/>
              </a:rPr>
              <a:t>Организация </a:t>
            </a:r>
            <a:r>
              <a:rPr sz="1800" b="1" spc="-30" dirty="0">
                <a:solidFill>
                  <a:srgbClr val="006FC0"/>
                </a:solidFill>
                <a:latin typeface="Carlito"/>
                <a:cs typeface="Carlito"/>
              </a:rPr>
              <a:t>образовательной </a:t>
            </a:r>
            <a:r>
              <a:rPr sz="1800" b="1" spc="-20" dirty="0" err="1">
                <a:solidFill>
                  <a:srgbClr val="006FC0"/>
                </a:solidFill>
                <a:latin typeface="Carlito"/>
                <a:cs typeface="Carlito"/>
              </a:rPr>
              <a:t>деятельности</a:t>
            </a:r>
            <a:r>
              <a:rPr sz="1800" b="1" spc="1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800" dirty="0" smtClean="0">
                <a:latin typeface="Carlito"/>
                <a:cs typeface="Carlito"/>
              </a:rPr>
              <a:t>–</a:t>
            </a:r>
            <a:r>
              <a:rPr lang="ru-RU" sz="1800" dirty="0" smtClean="0">
                <a:latin typeface="Carlito"/>
                <a:cs typeface="Carlito"/>
              </a:rPr>
              <a:t> </a:t>
            </a:r>
            <a:r>
              <a:rPr lang="ru-RU" spc="-15" dirty="0">
                <a:latin typeface="Carlito"/>
                <a:cs typeface="Carlito"/>
              </a:rPr>
              <a:t>по </a:t>
            </a:r>
            <a:r>
              <a:rPr lang="ru-RU" spc="-25" dirty="0">
                <a:latin typeface="Carlito"/>
                <a:cs typeface="Carlito"/>
              </a:rPr>
              <a:t>учебным </a:t>
            </a:r>
            <a:r>
              <a:rPr lang="ru-RU" spc="-30" dirty="0">
                <a:latin typeface="Carlito"/>
                <a:cs typeface="Carlito"/>
              </a:rPr>
              <a:t>четвертям/ </a:t>
            </a:r>
            <a:r>
              <a:rPr lang="ru-RU" spc="-25" dirty="0">
                <a:latin typeface="Carlito"/>
                <a:cs typeface="Carlito"/>
              </a:rPr>
              <a:t>триместрам/</a:t>
            </a:r>
            <a:r>
              <a:rPr lang="ru-RU" strike="sngStrike" spc="15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lang="ru-RU" spc="-35" dirty="0">
                <a:solidFill>
                  <a:srgbClr val="C00000"/>
                </a:solidFill>
                <a:latin typeface="Carlito"/>
                <a:cs typeface="Carlito"/>
              </a:rPr>
              <a:t>полугодиям</a:t>
            </a:r>
            <a:endParaRPr lang="ru-RU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5114" y="2362200"/>
            <a:ext cx="57308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6FC0"/>
                </a:solidFill>
                <a:latin typeface="Carlito"/>
                <a:cs typeface="Carlito"/>
              </a:rPr>
              <a:t>Продолжительность учебного </a:t>
            </a:r>
            <a:r>
              <a:rPr sz="1800" b="1" spc="-35" dirty="0">
                <a:solidFill>
                  <a:srgbClr val="006FC0"/>
                </a:solidFill>
                <a:latin typeface="Carlito"/>
                <a:cs typeface="Carlito"/>
              </a:rPr>
              <a:t>года </a:t>
            </a:r>
            <a:r>
              <a:rPr sz="1800" dirty="0">
                <a:latin typeface="Carlito"/>
                <a:cs typeface="Carlito"/>
              </a:rPr>
              <a:t>— 34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недели,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rlito"/>
                <a:cs typeface="Carlito"/>
              </a:rPr>
              <a:t>в 1 </a:t>
            </a:r>
            <a:r>
              <a:rPr sz="1800" spc="-15" dirty="0">
                <a:latin typeface="Carlito"/>
                <a:cs typeface="Carlito"/>
              </a:rPr>
              <a:t>классе </a:t>
            </a:r>
            <a:r>
              <a:rPr sz="1800" dirty="0">
                <a:latin typeface="Carlito"/>
                <a:cs typeface="Carlito"/>
              </a:rPr>
              <a:t>- </a:t>
            </a:r>
            <a:r>
              <a:rPr sz="1800" spc="-5" dirty="0">
                <a:latin typeface="Carlito"/>
                <a:cs typeface="Carlito"/>
              </a:rPr>
              <a:t>33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недели.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Carlito"/>
                <a:cs typeface="Carlito"/>
              </a:rPr>
              <a:t>Учебный </a:t>
            </a:r>
            <a:r>
              <a:rPr sz="1800" spc="-50" dirty="0">
                <a:latin typeface="Carlito"/>
                <a:cs typeface="Carlito"/>
              </a:rPr>
              <a:t>год </a:t>
            </a:r>
            <a:r>
              <a:rPr sz="1800" spc="-25" dirty="0">
                <a:latin typeface="Carlito"/>
                <a:cs typeface="Carlito"/>
              </a:rPr>
              <a:t>начинается </a:t>
            </a:r>
            <a:r>
              <a:rPr sz="1800" b="1" dirty="0">
                <a:latin typeface="Carlito"/>
                <a:cs typeface="Carlito"/>
              </a:rPr>
              <a:t>1 </a:t>
            </a:r>
            <a:r>
              <a:rPr sz="1800" b="1" spc="-5" dirty="0">
                <a:latin typeface="Carlito"/>
                <a:cs typeface="Carlito"/>
              </a:rPr>
              <a:t>сентября</a:t>
            </a:r>
            <a:r>
              <a:rPr sz="1800" spc="-5" dirty="0">
                <a:latin typeface="Carlito"/>
                <a:cs typeface="Carlito"/>
              </a:rPr>
              <a:t>, </a:t>
            </a:r>
            <a:r>
              <a:rPr sz="1800" spc="-30" dirty="0">
                <a:latin typeface="Carlito"/>
                <a:cs typeface="Carlito"/>
              </a:rPr>
              <a:t>заканчивается </a:t>
            </a:r>
            <a:r>
              <a:rPr sz="1800" b="1" spc="-5" dirty="0">
                <a:latin typeface="Carlito"/>
                <a:cs typeface="Carlito"/>
              </a:rPr>
              <a:t>20</a:t>
            </a:r>
            <a:r>
              <a:rPr sz="1800" b="1" spc="200" dirty="0">
                <a:latin typeface="Carlito"/>
                <a:cs typeface="Carlito"/>
              </a:rPr>
              <a:t> </a:t>
            </a:r>
            <a:r>
              <a:rPr sz="1800" b="1" spc="-20" dirty="0">
                <a:latin typeface="Carlito"/>
                <a:cs typeface="Carlito"/>
              </a:rPr>
              <a:t>мая</a:t>
            </a:r>
            <a:r>
              <a:rPr sz="1800" spc="-20" dirty="0">
                <a:latin typeface="Carlito"/>
                <a:cs typeface="Carlito"/>
              </a:rPr>
              <a:t>.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5115" y="3442207"/>
            <a:ext cx="492823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6FC0"/>
                </a:solidFill>
                <a:latin typeface="Carlito"/>
                <a:cs typeface="Carlito"/>
              </a:rPr>
              <a:t>Продолжительность </a:t>
            </a:r>
            <a:r>
              <a:rPr sz="1800" b="1" spc="-10" dirty="0">
                <a:solidFill>
                  <a:srgbClr val="006FC0"/>
                </a:solidFill>
                <a:latin typeface="Carlito"/>
                <a:cs typeface="Carlito"/>
              </a:rPr>
              <a:t>учебных</a:t>
            </a:r>
            <a:r>
              <a:rPr sz="1800" b="1" spc="-2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Carlito"/>
                <a:cs typeface="Carlito"/>
              </a:rPr>
              <a:t>четвертей:</a:t>
            </a:r>
            <a:endParaRPr sz="1800" dirty="0">
              <a:latin typeface="Carlito"/>
              <a:cs typeface="Carlito"/>
            </a:endParaRPr>
          </a:p>
          <a:p>
            <a:pPr marL="175260" indent="-163195">
              <a:lnSpc>
                <a:spcPct val="100000"/>
              </a:lnSpc>
              <a:buAutoNum type="arabicPlain"/>
              <a:tabLst>
                <a:tab pos="175895" algn="l"/>
              </a:tabLst>
            </a:pPr>
            <a:r>
              <a:rPr sz="1800" spc="-25" dirty="0">
                <a:latin typeface="Carlito"/>
                <a:cs typeface="Carlito"/>
              </a:rPr>
              <a:t>четверть </a:t>
            </a:r>
            <a:r>
              <a:rPr sz="1800" dirty="0">
                <a:latin typeface="Carlito"/>
                <a:cs typeface="Carlito"/>
              </a:rPr>
              <a:t>– 8 </a:t>
            </a:r>
            <a:r>
              <a:rPr sz="1800" spc="-15" dirty="0">
                <a:latin typeface="Carlito"/>
                <a:cs typeface="Carlito"/>
              </a:rPr>
              <a:t>учебных</a:t>
            </a:r>
            <a:r>
              <a:rPr sz="1800" spc="55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недель;</a:t>
            </a:r>
            <a:endParaRPr sz="1800" dirty="0">
              <a:latin typeface="Carlito"/>
              <a:cs typeface="Carlito"/>
            </a:endParaRPr>
          </a:p>
          <a:p>
            <a:pPr marL="175895" indent="-163830">
              <a:lnSpc>
                <a:spcPct val="100000"/>
              </a:lnSpc>
              <a:buAutoNum type="arabicPlain"/>
              <a:tabLst>
                <a:tab pos="176530" algn="l"/>
              </a:tabLst>
            </a:pPr>
            <a:r>
              <a:rPr sz="1800" spc="-25" dirty="0">
                <a:latin typeface="Carlito"/>
                <a:cs typeface="Carlito"/>
              </a:rPr>
              <a:t>четверть </a:t>
            </a:r>
            <a:r>
              <a:rPr sz="1800" dirty="0">
                <a:latin typeface="Carlito"/>
                <a:cs typeface="Carlito"/>
              </a:rPr>
              <a:t>– 8 </a:t>
            </a:r>
            <a:r>
              <a:rPr sz="1800" spc="-15" dirty="0">
                <a:latin typeface="Carlito"/>
                <a:cs typeface="Carlito"/>
              </a:rPr>
              <a:t>учебных</a:t>
            </a:r>
            <a:r>
              <a:rPr sz="1800" spc="90" dirty="0">
                <a:latin typeface="Carlito"/>
                <a:cs typeface="Carlito"/>
              </a:rPr>
              <a:t> </a:t>
            </a:r>
            <a:r>
              <a:rPr sz="1800" spc="-30" dirty="0">
                <a:latin typeface="Carlito"/>
                <a:cs typeface="Carlito"/>
              </a:rPr>
              <a:t>недель;</a:t>
            </a:r>
            <a:endParaRPr sz="1800" dirty="0">
              <a:latin typeface="Carlito"/>
              <a:cs typeface="Carlito"/>
            </a:endParaRPr>
          </a:p>
          <a:p>
            <a:pPr marL="175260" indent="-163195">
              <a:lnSpc>
                <a:spcPct val="100000"/>
              </a:lnSpc>
              <a:buAutoNum type="arabicPlain"/>
              <a:tabLst>
                <a:tab pos="175895" algn="l"/>
              </a:tabLst>
            </a:pPr>
            <a:r>
              <a:rPr sz="1800" spc="-25" dirty="0">
                <a:latin typeface="Carlito"/>
                <a:cs typeface="Carlito"/>
              </a:rPr>
              <a:t>четверть </a:t>
            </a:r>
            <a:r>
              <a:rPr sz="1800" dirty="0">
                <a:latin typeface="Carlito"/>
                <a:cs typeface="Carlito"/>
              </a:rPr>
              <a:t>– </a:t>
            </a:r>
            <a:r>
              <a:rPr sz="1800" spc="-5" dirty="0">
                <a:latin typeface="Carlito"/>
                <a:cs typeface="Carlito"/>
              </a:rPr>
              <a:t>10 </a:t>
            </a:r>
            <a:r>
              <a:rPr sz="1800" spc="-15" dirty="0">
                <a:latin typeface="Carlito"/>
                <a:cs typeface="Carlito"/>
              </a:rPr>
              <a:t>учебных </a:t>
            </a:r>
            <a:r>
              <a:rPr sz="1800" spc="-30" dirty="0">
                <a:latin typeface="Carlito"/>
                <a:cs typeface="Carlito"/>
              </a:rPr>
              <a:t>недель </a:t>
            </a:r>
            <a:r>
              <a:rPr sz="1800" spc="-5" dirty="0">
                <a:latin typeface="Carlito"/>
                <a:cs typeface="Carlito"/>
              </a:rPr>
              <a:t>(для </a:t>
            </a:r>
            <a:r>
              <a:rPr sz="1800" spc="-30" dirty="0">
                <a:latin typeface="Carlito"/>
                <a:cs typeface="Carlito"/>
              </a:rPr>
              <a:t>2-11</a:t>
            </a:r>
            <a:r>
              <a:rPr sz="1800" spc="165" dirty="0">
                <a:latin typeface="Carlito"/>
                <a:cs typeface="Carlito"/>
              </a:rPr>
              <a:t> </a:t>
            </a:r>
            <a:r>
              <a:rPr sz="1800" spc="-15" dirty="0" err="1">
                <a:latin typeface="Carlito"/>
                <a:cs typeface="Carlito"/>
              </a:rPr>
              <a:t>классов</a:t>
            </a:r>
            <a:r>
              <a:rPr sz="1800" spc="-15" dirty="0" smtClean="0">
                <a:latin typeface="Carlito"/>
                <a:cs typeface="Carlito"/>
              </a:rPr>
              <a:t>),</a:t>
            </a:r>
            <a:r>
              <a:rPr lang="ru-RU" sz="1800" spc="-15" dirty="0" smtClean="0">
                <a:latin typeface="Carlito"/>
                <a:cs typeface="Carlito"/>
              </a:rPr>
              <a:t> </a:t>
            </a:r>
            <a:r>
              <a:rPr sz="1800" dirty="0" smtClean="0">
                <a:latin typeface="Carlito"/>
                <a:cs typeface="Carlito"/>
              </a:rPr>
              <a:t>9 </a:t>
            </a:r>
            <a:r>
              <a:rPr sz="1800" spc="-15" dirty="0">
                <a:latin typeface="Carlito"/>
                <a:cs typeface="Carlito"/>
              </a:rPr>
              <a:t>учебных </a:t>
            </a:r>
            <a:r>
              <a:rPr sz="1800" spc="-30" dirty="0">
                <a:latin typeface="Carlito"/>
                <a:cs typeface="Carlito"/>
              </a:rPr>
              <a:t>недель </a:t>
            </a:r>
            <a:r>
              <a:rPr sz="1800" spc="-5" dirty="0">
                <a:latin typeface="Carlito"/>
                <a:cs typeface="Carlito"/>
              </a:rPr>
              <a:t>(для </a:t>
            </a:r>
            <a:r>
              <a:rPr sz="1800" dirty="0">
                <a:latin typeface="Carlito"/>
                <a:cs typeface="Carlito"/>
              </a:rPr>
              <a:t>1</a:t>
            </a:r>
            <a:r>
              <a:rPr sz="1800" spc="150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классов);</a:t>
            </a:r>
            <a:endParaRPr sz="1800" dirty="0">
              <a:latin typeface="Carlito"/>
              <a:cs typeface="Carlito"/>
            </a:endParaRPr>
          </a:p>
          <a:p>
            <a:pPr marL="175260" indent="-163195">
              <a:lnSpc>
                <a:spcPct val="100000"/>
              </a:lnSpc>
              <a:buAutoNum type="arabicPlain" startAt="4"/>
              <a:tabLst>
                <a:tab pos="175895" algn="l"/>
              </a:tabLst>
            </a:pPr>
            <a:r>
              <a:rPr sz="1800" spc="-25" dirty="0">
                <a:latin typeface="Carlito"/>
                <a:cs typeface="Carlito"/>
              </a:rPr>
              <a:t>четверть </a:t>
            </a:r>
            <a:r>
              <a:rPr sz="1800" dirty="0">
                <a:latin typeface="Carlito"/>
                <a:cs typeface="Carlito"/>
              </a:rPr>
              <a:t>– 8 </a:t>
            </a:r>
            <a:r>
              <a:rPr sz="1800" spc="-15" dirty="0">
                <a:latin typeface="Carlito"/>
                <a:cs typeface="Carlito"/>
              </a:rPr>
              <a:t>учебных</a:t>
            </a:r>
            <a:r>
              <a:rPr sz="1800" spc="140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недель.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0352" y="5177532"/>
            <a:ext cx="66592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6FC0"/>
                </a:solidFill>
                <a:latin typeface="Carlito"/>
                <a:cs typeface="Carlito"/>
              </a:rPr>
              <a:t>Продолжительность</a:t>
            </a:r>
            <a:r>
              <a:rPr sz="1800" b="1" spc="-5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800" b="1" spc="-45" dirty="0">
                <a:solidFill>
                  <a:srgbClr val="006FC0"/>
                </a:solidFill>
                <a:latin typeface="Carlito"/>
                <a:cs typeface="Carlito"/>
              </a:rPr>
              <a:t>каникул:</a:t>
            </a:r>
            <a:endParaRPr sz="18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latin typeface="Carlito"/>
                <a:cs typeface="Carlito"/>
              </a:rPr>
              <a:t>по </a:t>
            </a:r>
            <a:r>
              <a:rPr sz="1800" spc="-30" dirty="0">
                <a:latin typeface="Carlito"/>
                <a:cs typeface="Carlito"/>
              </a:rPr>
              <a:t>окончании </a:t>
            </a:r>
            <a:r>
              <a:rPr sz="1800" dirty="0">
                <a:latin typeface="Carlito"/>
                <a:cs typeface="Carlito"/>
              </a:rPr>
              <a:t>1, 2, 3 </a:t>
            </a:r>
            <a:r>
              <a:rPr sz="1800" spc="-25" dirty="0">
                <a:latin typeface="Carlito"/>
                <a:cs typeface="Carlito"/>
              </a:rPr>
              <a:t>четверти </a:t>
            </a:r>
            <a:r>
              <a:rPr sz="1800" dirty="0">
                <a:latin typeface="Carlito"/>
                <a:cs typeface="Carlito"/>
              </a:rPr>
              <a:t>- 9 </a:t>
            </a:r>
            <a:r>
              <a:rPr sz="1800" spc="-15" dirty="0">
                <a:latin typeface="Carlito"/>
                <a:cs typeface="Carlito"/>
              </a:rPr>
              <a:t>календарных </a:t>
            </a:r>
            <a:r>
              <a:rPr sz="1800" spc="-10" dirty="0">
                <a:latin typeface="Carlito"/>
                <a:cs typeface="Carlito"/>
              </a:rPr>
              <a:t>дней,  </a:t>
            </a:r>
            <a:r>
              <a:rPr sz="1800" spc="-20" dirty="0">
                <a:latin typeface="Carlito"/>
                <a:cs typeface="Carlito"/>
              </a:rPr>
              <a:t>дополнительные </a:t>
            </a:r>
            <a:r>
              <a:rPr sz="1800" spc="-35" dirty="0">
                <a:latin typeface="Carlito"/>
                <a:cs typeface="Carlito"/>
              </a:rPr>
              <a:t>каникулы </a:t>
            </a:r>
            <a:r>
              <a:rPr sz="1800" dirty="0">
                <a:latin typeface="Carlito"/>
                <a:cs typeface="Carlito"/>
              </a:rPr>
              <a:t>– 9 </a:t>
            </a:r>
            <a:r>
              <a:rPr sz="1800" spc="-15" dirty="0">
                <a:latin typeface="Carlito"/>
                <a:cs typeface="Carlito"/>
              </a:rPr>
              <a:t>календарных </a:t>
            </a:r>
            <a:r>
              <a:rPr sz="1800" spc="-5" dirty="0">
                <a:latin typeface="Carlito"/>
                <a:cs typeface="Carlito"/>
              </a:rPr>
              <a:t>дней (для </a:t>
            </a:r>
            <a:r>
              <a:rPr sz="1800" dirty="0">
                <a:latin typeface="Carlito"/>
                <a:cs typeface="Carlito"/>
              </a:rPr>
              <a:t>1 </a:t>
            </a:r>
            <a:r>
              <a:rPr sz="1800" spc="-15" dirty="0">
                <a:latin typeface="Carlito"/>
                <a:cs typeface="Carlito"/>
              </a:rPr>
              <a:t>классов);  </a:t>
            </a:r>
            <a:r>
              <a:rPr sz="1800" spc="-10" dirty="0">
                <a:latin typeface="Carlito"/>
                <a:cs typeface="Carlito"/>
              </a:rPr>
              <a:t>по </a:t>
            </a:r>
            <a:r>
              <a:rPr sz="1800" spc="-25" dirty="0">
                <a:latin typeface="Carlito"/>
                <a:cs typeface="Carlito"/>
              </a:rPr>
              <a:t>окончании учебного </a:t>
            </a:r>
            <a:r>
              <a:rPr sz="1800" spc="-40" dirty="0">
                <a:latin typeface="Carlito"/>
                <a:cs typeface="Carlito"/>
              </a:rPr>
              <a:t>года </a:t>
            </a:r>
            <a:r>
              <a:rPr sz="1800" spc="-15" dirty="0">
                <a:latin typeface="Carlito"/>
                <a:cs typeface="Carlito"/>
              </a:rPr>
              <a:t>(летние </a:t>
            </a:r>
            <a:r>
              <a:rPr sz="1800" spc="-35" dirty="0">
                <a:latin typeface="Carlito"/>
                <a:cs typeface="Carlito"/>
              </a:rPr>
              <a:t>каникулы) </a:t>
            </a:r>
            <a:r>
              <a:rPr sz="1800" dirty="0">
                <a:latin typeface="Carlito"/>
                <a:cs typeface="Carlito"/>
              </a:rPr>
              <a:t>– </a:t>
            </a:r>
            <a:r>
              <a:rPr sz="1800" spc="-10" dirty="0">
                <a:latin typeface="Carlito"/>
                <a:cs typeface="Carlito"/>
              </a:rPr>
              <a:t>не менее </a:t>
            </a:r>
            <a:r>
              <a:rPr sz="1800" dirty="0">
                <a:latin typeface="Carlito"/>
                <a:cs typeface="Carlito"/>
              </a:rPr>
              <a:t>8</a:t>
            </a:r>
            <a:r>
              <a:rPr sz="1800" spc="355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недель.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8372" y="4535704"/>
            <a:ext cx="371064" cy="1180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86343" y="2587751"/>
            <a:ext cx="3342640" cy="1440180"/>
          </a:xfrm>
          <a:custGeom>
            <a:avLst/>
            <a:gdLst/>
            <a:ahLst/>
            <a:cxnLst/>
            <a:rect l="l" t="t" r="r" b="b"/>
            <a:pathLst>
              <a:path w="3342640" h="1440179">
                <a:moveTo>
                  <a:pt x="3102102" y="0"/>
                </a:moveTo>
                <a:lnTo>
                  <a:pt x="240029" y="0"/>
                </a:lnTo>
                <a:lnTo>
                  <a:pt x="191648" y="4875"/>
                </a:lnTo>
                <a:lnTo>
                  <a:pt x="146589" y="18859"/>
                </a:lnTo>
                <a:lnTo>
                  <a:pt x="105816" y="40987"/>
                </a:lnTo>
                <a:lnTo>
                  <a:pt x="70294" y="70294"/>
                </a:lnTo>
                <a:lnTo>
                  <a:pt x="40987" y="105816"/>
                </a:lnTo>
                <a:lnTo>
                  <a:pt x="18859" y="146589"/>
                </a:lnTo>
                <a:lnTo>
                  <a:pt x="4875" y="191648"/>
                </a:lnTo>
                <a:lnTo>
                  <a:pt x="0" y="240030"/>
                </a:lnTo>
                <a:lnTo>
                  <a:pt x="0" y="1200150"/>
                </a:lnTo>
                <a:lnTo>
                  <a:pt x="4875" y="1248531"/>
                </a:lnTo>
                <a:lnTo>
                  <a:pt x="18859" y="1293590"/>
                </a:lnTo>
                <a:lnTo>
                  <a:pt x="40987" y="1334363"/>
                </a:lnTo>
                <a:lnTo>
                  <a:pt x="70294" y="1369885"/>
                </a:lnTo>
                <a:lnTo>
                  <a:pt x="105816" y="1399192"/>
                </a:lnTo>
                <a:lnTo>
                  <a:pt x="146589" y="1421320"/>
                </a:lnTo>
                <a:lnTo>
                  <a:pt x="191648" y="1435304"/>
                </a:lnTo>
                <a:lnTo>
                  <a:pt x="240029" y="1440180"/>
                </a:lnTo>
                <a:lnTo>
                  <a:pt x="3102102" y="1440180"/>
                </a:lnTo>
                <a:lnTo>
                  <a:pt x="3150483" y="1435304"/>
                </a:lnTo>
                <a:lnTo>
                  <a:pt x="3195542" y="1421320"/>
                </a:lnTo>
                <a:lnTo>
                  <a:pt x="3236315" y="1399192"/>
                </a:lnTo>
                <a:lnTo>
                  <a:pt x="3271837" y="1369885"/>
                </a:lnTo>
                <a:lnTo>
                  <a:pt x="3301144" y="1334363"/>
                </a:lnTo>
                <a:lnTo>
                  <a:pt x="3323272" y="1293590"/>
                </a:lnTo>
                <a:lnTo>
                  <a:pt x="3337256" y="1248531"/>
                </a:lnTo>
                <a:lnTo>
                  <a:pt x="3342131" y="1200150"/>
                </a:lnTo>
                <a:lnTo>
                  <a:pt x="3342131" y="240030"/>
                </a:lnTo>
                <a:lnTo>
                  <a:pt x="3337256" y="191648"/>
                </a:lnTo>
                <a:lnTo>
                  <a:pt x="3323272" y="146589"/>
                </a:lnTo>
                <a:lnTo>
                  <a:pt x="3301144" y="105816"/>
                </a:lnTo>
                <a:lnTo>
                  <a:pt x="3271837" y="70294"/>
                </a:lnTo>
                <a:lnTo>
                  <a:pt x="3236315" y="40987"/>
                </a:lnTo>
                <a:lnTo>
                  <a:pt x="3195542" y="18859"/>
                </a:lnTo>
                <a:lnTo>
                  <a:pt x="3150483" y="4875"/>
                </a:lnTo>
                <a:lnTo>
                  <a:pt x="310210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18916" y="2453639"/>
            <a:ext cx="4366260" cy="1708785"/>
          </a:xfrm>
          <a:custGeom>
            <a:avLst/>
            <a:gdLst/>
            <a:ahLst/>
            <a:cxnLst/>
            <a:rect l="l" t="t" r="r" b="b"/>
            <a:pathLst>
              <a:path w="4366259" h="1708785">
                <a:moveTo>
                  <a:pt x="4366260" y="854202"/>
                </a:moveTo>
                <a:lnTo>
                  <a:pt x="3233928" y="0"/>
                </a:lnTo>
                <a:lnTo>
                  <a:pt x="3233928" y="310692"/>
                </a:lnTo>
                <a:lnTo>
                  <a:pt x="3201416" y="306324"/>
                </a:lnTo>
                <a:lnTo>
                  <a:pt x="178816" y="306324"/>
                </a:lnTo>
                <a:lnTo>
                  <a:pt x="131254" y="312712"/>
                </a:lnTo>
                <a:lnTo>
                  <a:pt x="88531" y="330733"/>
                </a:lnTo>
                <a:lnTo>
                  <a:pt x="52349" y="358686"/>
                </a:lnTo>
                <a:lnTo>
                  <a:pt x="24396" y="394868"/>
                </a:lnTo>
                <a:lnTo>
                  <a:pt x="6375" y="437591"/>
                </a:lnTo>
                <a:lnTo>
                  <a:pt x="0" y="485140"/>
                </a:lnTo>
                <a:lnTo>
                  <a:pt x="0" y="1200404"/>
                </a:lnTo>
                <a:lnTo>
                  <a:pt x="6375" y="1247965"/>
                </a:lnTo>
                <a:lnTo>
                  <a:pt x="24396" y="1290688"/>
                </a:lnTo>
                <a:lnTo>
                  <a:pt x="52349" y="1326870"/>
                </a:lnTo>
                <a:lnTo>
                  <a:pt x="88531" y="1354823"/>
                </a:lnTo>
                <a:lnTo>
                  <a:pt x="131254" y="1372844"/>
                </a:lnTo>
                <a:lnTo>
                  <a:pt x="178816" y="1379220"/>
                </a:lnTo>
                <a:lnTo>
                  <a:pt x="3201416" y="1379220"/>
                </a:lnTo>
                <a:lnTo>
                  <a:pt x="3233928" y="1374863"/>
                </a:lnTo>
                <a:lnTo>
                  <a:pt x="3233928" y="1708404"/>
                </a:lnTo>
                <a:lnTo>
                  <a:pt x="4366260" y="85420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75843" y="2528316"/>
            <a:ext cx="2943225" cy="1548765"/>
            <a:chOff x="275843" y="2528316"/>
            <a:chExt cx="2943225" cy="1548765"/>
          </a:xfrm>
        </p:grpSpPr>
        <p:sp>
          <p:nvSpPr>
            <p:cNvPr id="6" name="object 6"/>
            <p:cNvSpPr/>
            <p:nvPr/>
          </p:nvSpPr>
          <p:spPr>
            <a:xfrm>
              <a:off x="275843" y="2528316"/>
              <a:ext cx="2832100" cy="1327785"/>
            </a:xfrm>
            <a:custGeom>
              <a:avLst/>
              <a:gdLst/>
              <a:ahLst/>
              <a:cxnLst/>
              <a:rect l="l" t="t" r="r" b="b"/>
              <a:pathLst>
                <a:path w="2832100" h="1327785">
                  <a:moveTo>
                    <a:pt x="2610358" y="0"/>
                  </a:moveTo>
                  <a:lnTo>
                    <a:pt x="221234" y="0"/>
                  </a:lnTo>
                  <a:lnTo>
                    <a:pt x="176646" y="4495"/>
                  </a:lnTo>
                  <a:lnTo>
                    <a:pt x="135118" y="17387"/>
                  </a:lnTo>
                  <a:lnTo>
                    <a:pt x="97538" y="37785"/>
                  </a:lnTo>
                  <a:lnTo>
                    <a:pt x="64796" y="64801"/>
                  </a:lnTo>
                  <a:lnTo>
                    <a:pt x="37782" y="97544"/>
                  </a:lnTo>
                  <a:lnTo>
                    <a:pt x="17385" y="135124"/>
                  </a:lnTo>
                  <a:lnTo>
                    <a:pt x="4494" y="176650"/>
                  </a:lnTo>
                  <a:lnTo>
                    <a:pt x="0" y="221234"/>
                  </a:lnTo>
                  <a:lnTo>
                    <a:pt x="0" y="1106170"/>
                  </a:lnTo>
                  <a:lnTo>
                    <a:pt x="4494" y="1150753"/>
                  </a:lnTo>
                  <a:lnTo>
                    <a:pt x="17385" y="1192279"/>
                  </a:lnTo>
                  <a:lnTo>
                    <a:pt x="37782" y="1229859"/>
                  </a:lnTo>
                  <a:lnTo>
                    <a:pt x="64796" y="1262602"/>
                  </a:lnTo>
                  <a:lnTo>
                    <a:pt x="97538" y="1289618"/>
                  </a:lnTo>
                  <a:lnTo>
                    <a:pt x="135118" y="1310016"/>
                  </a:lnTo>
                  <a:lnTo>
                    <a:pt x="176646" y="1322908"/>
                  </a:lnTo>
                  <a:lnTo>
                    <a:pt x="221234" y="1327404"/>
                  </a:lnTo>
                  <a:lnTo>
                    <a:pt x="2610358" y="1327404"/>
                  </a:lnTo>
                  <a:lnTo>
                    <a:pt x="2654941" y="1322908"/>
                  </a:lnTo>
                  <a:lnTo>
                    <a:pt x="2696467" y="1310016"/>
                  </a:lnTo>
                  <a:lnTo>
                    <a:pt x="2734047" y="1289618"/>
                  </a:lnTo>
                  <a:lnTo>
                    <a:pt x="2766790" y="1262602"/>
                  </a:lnTo>
                  <a:lnTo>
                    <a:pt x="2793806" y="1229859"/>
                  </a:lnTo>
                  <a:lnTo>
                    <a:pt x="2814204" y="1192279"/>
                  </a:lnTo>
                  <a:lnTo>
                    <a:pt x="2827096" y="1150753"/>
                  </a:lnTo>
                  <a:lnTo>
                    <a:pt x="2831592" y="1106170"/>
                  </a:lnTo>
                  <a:lnTo>
                    <a:pt x="2831592" y="221234"/>
                  </a:lnTo>
                  <a:lnTo>
                    <a:pt x="2827096" y="176650"/>
                  </a:lnTo>
                  <a:lnTo>
                    <a:pt x="2814204" y="135124"/>
                  </a:lnTo>
                  <a:lnTo>
                    <a:pt x="2793806" y="97544"/>
                  </a:lnTo>
                  <a:lnTo>
                    <a:pt x="2766790" y="64801"/>
                  </a:lnTo>
                  <a:lnTo>
                    <a:pt x="2734047" y="37785"/>
                  </a:lnTo>
                  <a:lnTo>
                    <a:pt x="2696467" y="17387"/>
                  </a:lnTo>
                  <a:lnTo>
                    <a:pt x="2654941" y="4495"/>
                  </a:lnTo>
                  <a:lnTo>
                    <a:pt x="261035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1187" y="2677668"/>
              <a:ext cx="2851785" cy="1393190"/>
            </a:xfrm>
            <a:custGeom>
              <a:avLst/>
              <a:gdLst/>
              <a:ahLst/>
              <a:cxnLst/>
              <a:rect l="l" t="t" r="r" b="b"/>
              <a:pathLst>
                <a:path w="2851785" h="1393189">
                  <a:moveTo>
                    <a:pt x="2619248" y="0"/>
                  </a:moveTo>
                  <a:lnTo>
                    <a:pt x="232155" y="0"/>
                  </a:lnTo>
                  <a:lnTo>
                    <a:pt x="185367" y="4714"/>
                  </a:lnTo>
                  <a:lnTo>
                    <a:pt x="141789" y="18236"/>
                  </a:lnTo>
                  <a:lnTo>
                    <a:pt x="102354" y="39634"/>
                  </a:lnTo>
                  <a:lnTo>
                    <a:pt x="67995" y="67976"/>
                  </a:lnTo>
                  <a:lnTo>
                    <a:pt x="39647" y="102331"/>
                  </a:lnTo>
                  <a:lnTo>
                    <a:pt x="18243" y="141767"/>
                  </a:lnTo>
                  <a:lnTo>
                    <a:pt x="4716" y="185353"/>
                  </a:lnTo>
                  <a:lnTo>
                    <a:pt x="0" y="232156"/>
                  </a:lnTo>
                  <a:lnTo>
                    <a:pt x="0" y="1160780"/>
                  </a:lnTo>
                  <a:lnTo>
                    <a:pt x="4716" y="1207582"/>
                  </a:lnTo>
                  <a:lnTo>
                    <a:pt x="18243" y="1251168"/>
                  </a:lnTo>
                  <a:lnTo>
                    <a:pt x="39647" y="1290604"/>
                  </a:lnTo>
                  <a:lnTo>
                    <a:pt x="67995" y="1324959"/>
                  </a:lnTo>
                  <a:lnTo>
                    <a:pt x="102354" y="1353301"/>
                  </a:lnTo>
                  <a:lnTo>
                    <a:pt x="141789" y="1374699"/>
                  </a:lnTo>
                  <a:lnTo>
                    <a:pt x="185367" y="1388221"/>
                  </a:lnTo>
                  <a:lnTo>
                    <a:pt x="232155" y="1392936"/>
                  </a:lnTo>
                  <a:lnTo>
                    <a:pt x="2619248" y="1392936"/>
                  </a:lnTo>
                  <a:lnTo>
                    <a:pt x="2666050" y="1388221"/>
                  </a:lnTo>
                  <a:lnTo>
                    <a:pt x="2709636" y="1374699"/>
                  </a:lnTo>
                  <a:lnTo>
                    <a:pt x="2749072" y="1353301"/>
                  </a:lnTo>
                  <a:lnTo>
                    <a:pt x="2783427" y="1324959"/>
                  </a:lnTo>
                  <a:lnTo>
                    <a:pt x="2811769" y="1290604"/>
                  </a:lnTo>
                  <a:lnTo>
                    <a:pt x="2833167" y="1251168"/>
                  </a:lnTo>
                  <a:lnTo>
                    <a:pt x="2846689" y="1207582"/>
                  </a:lnTo>
                  <a:lnTo>
                    <a:pt x="2851404" y="1160780"/>
                  </a:lnTo>
                  <a:lnTo>
                    <a:pt x="2851404" y="232156"/>
                  </a:lnTo>
                  <a:lnTo>
                    <a:pt x="2846689" y="185353"/>
                  </a:lnTo>
                  <a:lnTo>
                    <a:pt x="2833167" y="141767"/>
                  </a:lnTo>
                  <a:lnTo>
                    <a:pt x="2811769" y="102331"/>
                  </a:lnTo>
                  <a:lnTo>
                    <a:pt x="2783427" y="67976"/>
                  </a:lnTo>
                  <a:lnTo>
                    <a:pt x="2749072" y="39634"/>
                  </a:lnTo>
                  <a:lnTo>
                    <a:pt x="2709636" y="18236"/>
                  </a:lnTo>
                  <a:lnTo>
                    <a:pt x="2666050" y="4714"/>
                  </a:lnTo>
                  <a:lnTo>
                    <a:pt x="2619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1187" y="2677668"/>
              <a:ext cx="2851785" cy="1393190"/>
            </a:xfrm>
            <a:custGeom>
              <a:avLst/>
              <a:gdLst/>
              <a:ahLst/>
              <a:cxnLst/>
              <a:rect l="l" t="t" r="r" b="b"/>
              <a:pathLst>
                <a:path w="2851785" h="1393189">
                  <a:moveTo>
                    <a:pt x="0" y="232156"/>
                  </a:moveTo>
                  <a:lnTo>
                    <a:pt x="4716" y="185353"/>
                  </a:lnTo>
                  <a:lnTo>
                    <a:pt x="18243" y="141767"/>
                  </a:lnTo>
                  <a:lnTo>
                    <a:pt x="39647" y="102331"/>
                  </a:lnTo>
                  <a:lnTo>
                    <a:pt x="67995" y="67976"/>
                  </a:lnTo>
                  <a:lnTo>
                    <a:pt x="102354" y="39634"/>
                  </a:lnTo>
                  <a:lnTo>
                    <a:pt x="141789" y="18236"/>
                  </a:lnTo>
                  <a:lnTo>
                    <a:pt x="185367" y="4714"/>
                  </a:lnTo>
                  <a:lnTo>
                    <a:pt x="232155" y="0"/>
                  </a:lnTo>
                  <a:lnTo>
                    <a:pt x="2619248" y="0"/>
                  </a:lnTo>
                  <a:lnTo>
                    <a:pt x="2666050" y="4714"/>
                  </a:lnTo>
                  <a:lnTo>
                    <a:pt x="2709636" y="18236"/>
                  </a:lnTo>
                  <a:lnTo>
                    <a:pt x="2749072" y="39634"/>
                  </a:lnTo>
                  <a:lnTo>
                    <a:pt x="2783427" y="67976"/>
                  </a:lnTo>
                  <a:lnTo>
                    <a:pt x="2811769" y="102331"/>
                  </a:lnTo>
                  <a:lnTo>
                    <a:pt x="2833167" y="141767"/>
                  </a:lnTo>
                  <a:lnTo>
                    <a:pt x="2846689" y="185353"/>
                  </a:lnTo>
                  <a:lnTo>
                    <a:pt x="2851404" y="232156"/>
                  </a:lnTo>
                  <a:lnTo>
                    <a:pt x="2851404" y="1160780"/>
                  </a:lnTo>
                  <a:lnTo>
                    <a:pt x="2846689" y="1207582"/>
                  </a:lnTo>
                  <a:lnTo>
                    <a:pt x="2833167" y="1251168"/>
                  </a:lnTo>
                  <a:lnTo>
                    <a:pt x="2811769" y="1290604"/>
                  </a:lnTo>
                  <a:lnTo>
                    <a:pt x="2783427" y="1324959"/>
                  </a:lnTo>
                  <a:lnTo>
                    <a:pt x="2749072" y="1353301"/>
                  </a:lnTo>
                  <a:lnTo>
                    <a:pt x="2709636" y="1374699"/>
                  </a:lnTo>
                  <a:lnTo>
                    <a:pt x="2666050" y="1388221"/>
                  </a:lnTo>
                  <a:lnTo>
                    <a:pt x="2619248" y="1392936"/>
                  </a:lnTo>
                  <a:lnTo>
                    <a:pt x="232155" y="1392936"/>
                  </a:lnTo>
                  <a:lnTo>
                    <a:pt x="185367" y="1388221"/>
                  </a:lnTo>
                  <a:lnTo>
                    <a:pt x="141789" y="1374699"/>
                  </a:lnTo>
                  <a:lnTo>
                    <a:pt x="102354" y="1353301"/>
                  </a:lnTo>
                  <a:lnTo>
                    <a:pt x="67995" y="1324959"/>
                  </a:lnTo>
                  <a:lnTo>
                    <a:pt x="39647" y="1290604"/>
                  </a:lnTo>
                  <a:lnTo>
                    <a:pt x="18243" y="1251168"/>
                  </a:lnTo>
                  <a:lnTo>
                    <a:pt x="4716" y="1207582"/>
                  </a:lnTo>
                  <a:lnTo>
                    <a:pt x="0" y="1160780"/>
                  </a:lnTo>
                  <a:lnTo>
                    <a:pt x="0" y="232156"/>
                  </a:lnTo>
                  <a:close/>
                </a:path>
              </a:pathLst>
            </a:custGeom>
            <a:ln w="12192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54279" y="1332357"/>
            <a:ext cx="10298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Разработка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ООП </a:t>
            </a: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в </a:t>
            </a:r>
            <a:r>
              <a:rPr sz="2400" b="1" spc="-15" dirty="0">
                <a:solidFill>
                  <a:srgbClr val="006FC0"/>
                </a:solidFill>
                <a:latin typeface="Carlito"/>
                <a:cs typeface="Carlito"/>
              </a:rPr>
              <a:t>каждой школе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на основе </a:t>
            </a: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ФОП и </a:t>
            </a:r>
            <a:r>
              <a:rPr sz="2400" b="1" spc="-25" dirty="0">
                <a:solidFill>
                  <a:srgbClr val="006FC0"/>
                </a:solidFill>
                <a:latin typeface="Carlito"/>
                <a:cs typeface="Carlito"/>
              </a:rPr>
              <a:t>ФГОС </a:t>
            </a:r>
            <a:r>
              <a:rPr sz="2400" b="1" spc="-5" dirty="0" smtClean="0">
                <a:solidFill>
                  <a:srgbClr val="006FC0"/>
                </a:solidFill>
                <a:latin typeface="Carlito"/>
                <a:cs typeface="Carlito"/>
              </a:rPr>
              <a:t>ООО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54279" y="290830"/>
            <a:ext cx="85223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Основное </a:t>
            </a:r>
            <a:r>
              <a:rPr sz="3200" spc="-5" dirty="0"/>
              <a:t>общее</a:t>
            </a:r>
            <a:r>
              <a:rPr sz="3200" spc="-60" dirty="0"/>
              <a:t> </a:t>
            </a:r>
            <a:r>
              <a:rPr sz="3200" dirty="0"/>
              <a:t>образование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361803" y="122301"/>
            <a:ext cx="1619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5 – 9</a:t>
            </a:r>
            <a:r>
              <a:rPr sz="2400" b="1" spc="-1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rlito"/>
                <a:cs typeface="Carlito"/>
              </a:rPr>
              <a:t>классы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179307" y="2764535"/>
            <a:ext cx="3456940" cy="1411605"/>
            <a:chOff x="8179307" y="2764535"/>
            <a:chExt cx="3456940" cy="1411605"/>
          </a:xfrm>
        </p:grpSpPr>
        <p:sp>
          <p:nvSpPr>
            <p:cNvPr id="13" name="object 13"/>
            <p:cNvSpPr/>
            <p:nvPr/>
          </p:nvSpPr>
          <p:spPr>
            <a:xfrm>
              <a:off x="8185403" y="2770631"/>
              <a:ext cx="3444240" cy="1399540"/>
            </a:xfrm>
            <a:custGeom>
              <a:avLst/>
              <a:gdLst/>
              <a:ahLst/>
              <a:cxnLst/>
              <a:rect l="l" t="t" r="r" b="b"/>
              <a:pathLst>
                <a:path w="3444240" h="1399539">
                  <a:moveTo>
                    <a:pt x="3211068" y="0"/>
                  </a:moveTo>
                  <a:lnTo>
                    <a:pt x="233172" y="0"/>
                  </a:lnTo>
                  <a:lnTo>
                    <a:pt x="186179" y="4737"/>
                  </a:lnTo>
                  <a:lnTo>
                    <a:pt x="142410" y="18323"/>
                  </a:lnTo>
                  <a:lnTo>
                    <a:pt x="102803" y="39821"/>
                  </a:lnTo>
                  <a:lnTo>
                    <a:pt x="68294" y="68294"/>
                  </a:lnTo>
                  <a:lnTo>
                    <a:pt x="39821" y="102803"/>
                  </a:lnTo>
                  <a:lnTo>
                    <a:pt x="18323" y="142410"/>
                  </a:lnTo>
                  <a:lnTo>
                    <a:pt x="4737" y="186179"/>
                  </a:lnTo>
                  <a:lnTo>
                    <a:pt x="0" y="233171"/>
                  </a:lnTo>
                  <a:lnTo>
                    <a:pt x="0" y="1165859"/>
                  </a:lnTo>
                  <a:lnTo>
                    <a:pt x="4737" y="1212852"/>
                  </a:lnTo>
                  <a:lnTo>
                    <a:pt x="18323" y="1256621"/>
                  </a:lnTo>
                  <a:lnTo>
                    <a:pt x="39821" y="1296228"/>
                  </a:lnTo>
                  <a:lnTo>
                    <a:pt x="68294" y="1330737"/>
                  </a:lnTo>
                  <a:lnTo>
                    <a:pt x="102803" y="1359210"/>
                  </a:lnTo>
                  <a:lnTo>
                    <a:pt x="142410" y="1380708"/>
                  </a:lnTo>
                  <a:lnTo>
                    <a:pt x="186179" y="1394294"/>
                  </a:lnTo>
                  <a:lnTo>
                    <a:pt x="233172" y="1399031"/>
                  </a:lnTo>
                  <a:lnTo>
                    <a:pt x="3211068" y="1399031"/>
                  </a:lnTo>
                  <a:lnTo>
                    <a:pt x="3258060" y="1394294"/>
                  </a:lnTo>
                  <a:lnTo>
                    <a:pt x="3301829" y="1380708"/>
                  </a:lnTo>
                  <a:lnTo>
                    <a:pt x="3341436" y="1359210"/>
                  </a:lnTo>
                  <a:lnTo>
                    <a:pt x="3375945" y="1330737"/>
                  </a:lnTo>
                  <a:lnTo>
                    <a:pt x="3404418" y="1296228"/>
                  </a:lnTo>
                  <a:lnTo>
                    <a:pt x="3425916" y="1256621"/>
                  </a:lnTo>
                  <a:lnTo>
                    <a:pt x="3439502" y="1212852"/>
                  </a:lnTo>
                  <a:lnTo>
                    <a:pt x="3444240" y="1165859"/>
                  </a:lnTo>
                  <a:lnTo>
                    <a:pt x="3444240" y="233171"/>
                  </a:lnTo>
                  <a:lnTo>
                    <a:pt x="3439502" y="186179"/>
                  </a:lnTo>
                  <a:lnTo>
                    <a:pt x="3425916" y="142410"/>
                  </a:lnTo>
                  <a:lnTo>
                    <a:pt x="3404418" y="102803"/>
                  </a:lnTo>
                  <a:lnTo>
                    <a:pt x="3375945" y="68294"/>
                  </a:lnTo>
                  <a:lnTo>
                    <a:pt x="3341436" y="39821"/>
                  </a:lnTo>
                  <a:lnTo>
                    <a:pt x="3301829" y="18323"/>
                  </a:lnTo>
                  <a:lnTo>
                    <a:pt x="3258060" y="4737"/>
                  </a:lnTo>
                  <a:lnTo>
                    <a:pt x="3211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85403" y="2770631"/>
              <a:ext cx="3444240" cy="1399540"/>
            </a:xfrm>
            <a:custGeom>
              <a:avLst/>
              <a:gdLst/>
              <a:ahLst/>
              <a:cxnLst/>
              <a:rect l="l" t="t" r="r" b="b"/>
              <a:pathLst>
                <a:path w="3444240" h="1399539">
                  <a:moveTo>
                    <a:pt x="0" y="233171"/>
                  </a:moveTo>
                  <a:lnTo>
                    <a:pt x="4737" y="186179"/>
                  </a:lnTo>
                  <a:lnTo>
                    <a:pt x="18323" y="142410"/>
                  </a:lnTo>
                  <a:lnTo>
                    <a:pt x="39821" y="102803"/>
                  </a:lnTo>
                  <a:lnTo>
                    <a:pt x="68294" y="68294"/>
                  </a:lnTo>
                  <a:lnTo>
                    <a:pt x="102803" y="39821"/>
                  </a:lnTo>
                  <a:lnTo>
                    <a:pt x="142410" y="18323"/>
                  </a:lnTo>
                  <a:lnTo>
                    <a:pt x="186179" y="4737"/>
                  </a:lnTo>
                  <a:lnTo>
                    <a:pt x="233172" y="0"/>
                  </a:lnTo>
                  <a:lnTo>
                    <a:pt x="3211068" y="0"/>
                  </a:lnTo>
                  <a:lnTo>
                    <a:pt x="3258060" y="4737"/>
                  </a:lnTo>
                  <a:lnTo>
                    <a:pt x="3301829" y="18323"/>
                  </a:lnTo>
                  <a:lnTo>
                    <a:pt x="3341436" y="39821"/>
                  </a:lnTo>
                  <a:lnTo>
                    <a:pt x="3375945" y="68294"/>
                  </a:lnTo>
                  <a:lnTo>
                    <a:pt x="3404418" y="102803"/>
                  </a:lnTo>
                  <a:lnTo>
                    <a:pt x="3425916" y="142410"/>
                  </a:lnTo>
                  <a:lnTo>
                    <a:pt x="3439502" y="186179"/>
                  </a:lnTo>
                  <a:lnTo>
                    <a:pt x="3444240" y="233171"/>
                  </a:lnTo>
                  <a:lnTo>
                    <a:pt x="3444240" y="1165859"/>
                  </a:lnTo>
                  <a:lnTo>
                    <a:pt x="3439502" y="1212852"/>
                  </a:lnTo>
                  <a:lnTo>
                    <a:pt x="3425916" y="1256621"/>
                  </a:lnTo>
                  <a:lnTo>
                    <a:pt x="3404418" y="1296228"/>
                  </a:lnTo>
                  <a:lnTo>
                    <a:pt x="3375945" y="1330737"/>
                  </a:lnTo>
                  <a:lnTo>
                    <a:pt x="3341436" y="1359210"/>
                  </a:lnTo>
                  <a:lnTo>
                    <a:pt x="3301829" y="1380708"/>
                  </a:lnTo>
                  <a:lnTo>
                    <a:pt x="3258060" y="1394294"/>
                  </a:lnTo>
                  <a:lnTo>
                    <a:pt x="3211068" y="1399031"/>
                  </a:lnTo>
                  <a:lnTo>
                    <a:pt x="233172" y="1399031"/>
                  </a:lnTo>
                  <a:lnTo>
                    <a:pt x="186179" y="1394294"/>
                  </a:lnTo>
                  <a:lnTo>
                    <a:pt x="142410" y="1380708"/>
                  </a:lnTo>
                  <a:lnTo>
                    <a:pt x="102803" y="1359210"/>
                  </a:lnTo>
                  <a:lnTo>
                    <a:pt x="68294" y="1330737"/>
                  </a:lnTo>
                  <a:lnTo>
                    <a:pt x="39821" y="1296228"/>
                  </a:lnTo>
                  <a:lnTo>
                    <a:pt x="18323" y="1256621"/>
                  </a:lnTo>
                  <a:lnTo>
                    <a:pt x="4737" y="1212852"/>
                  </a:lnTo>
                  <a:lnTo>
                    <a:pt x="0" y="1165859"/>
                  </a:lnTo>
                  <a:lnTo>
                    <a:pt x="0" y="233171"/>
                  </a:lnTo>
                  <a:close/>
                </a:path>
              </a:pathLst>
            </a:custGeom>
            <a:ln w="12192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332977" y="2831973"/>
            <a:ext cx="329666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rlito"/>
                <a:cs typeface="Carlito"/>
              </a:rPr>
              <a:t>Принятие на </a:t>
            </a:r>
            <a:r>
              <a:rPr sz="2000" spc="-10" dirty="0">
                <a:latin typeface="Carlito"/>
                <a:cs typeface="Carlito"/>
              </a:rPr>
              <a:t>педсовете </a:t>
            </a:r>
            <a:r>
              <a:rPr sz="2000" dirty="0">
                <a:latin typeface="Carlito"/>
                <a:cs typeface="Carlito"/>
              </a:rPr>
              <a:t>и  </a:t>
            </a:r>
            <a:r>
              <a:rPr sz="2000" spc="-5" dirty="0">
                <a:latin typeface="Carlito"/>
                <a:cs typeface="Carlito"/>
              </a:rPr>
              <a:t>утверждение </a:t>
            </a:r>
            <a:r>
              <a:rPr sz="2000" spc="-10" dirty="0">
                <a:latin typeface="Carlito"/>
                <a:cs typeface="Carlito"/>
              </a:rPr>
              <a:t>директором  </a:t>
            </a:r>
            <a:r>
              <a:rPr sz="2000" spc="-15" dirty="0">
                <a:latin typeface="Carlito"/>
                <a:cs typeface="Carlito"/>
              </a:rPr>
              <a:t>школы </a:t>
            </a:r>
            <a:r>
              <a:rPr sz="2000" dirty="0">
                <a:latin typeface="Carlito"/>
                <a:cs typeface="Carlito"/>
              </a:rPr>
              <a:t>ООП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ООО</a:t>
            </a: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rlito"/>
                <a:cs typeface="Carlito"/>
              </a:rPr>
              <a:t>(не позднее</a:t>
            </a:r>
            <a:r>
              <a:rPr sz="2000" spc="-2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31.08.2023)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619500" y="2947416"/>
            <a:ext cx="3933825" cy="937260"/>
            <a:chOff x="3619500" y="2947416"/>
            <a:chExt cx="3933825" cy="937260"/>
          </a:xfrm>
        </p:grpSpPr>
        <p:sp>
          <p:nvSpPr>
            <p:cNvPr id="17" name="object 17"/>
            <p:cNvSpPr/>
            <p:nvPr/>
          </p:nvSpPr>
          <p:spPr>
            <a:xfrm>
              <a:off x="3625595" y="2953512"/>
              <a:ext cx="3921760" cy="925194"/>
            </a:xfrm>
            <a:custGeom>
              <a:avLst/>
              <a:gdLst/>
              <a:ahLst/>
              <a:cxnLst/>
              <a:rect l="l" t="t" r="r" b="b"/>
              <a:pathLst>
                <a:path w="3921759" h="925195">
                  <a:moveTo>
                    <a:pt x="3767074" y="0"/>
                  </a:moveTo>
                  <a:lnTo>
                    <a:pt x="154177" y="0"/>
                  </a:lnTo>
                  <a:lnTo>
                    <a:pt x="105468" y="7865"/>
                  </a:lnTo>
                  <a:lnTo>
                    <a:pt x="63148" y="29764"/>
                  </a:lnTo>
                  <a:lnTo>
                    <a:pt x="29764" y="63148"/>
                  </a:lnTo>
                  <a:lnTo>
                    <a:pt x="7865" y="105468"/>
                  </a:lnTo>
                  <a:lnTo>
                    <a:pt x="0" y="154177"/>
                  </a:lnTo>
                  <a:lnTo>
                    <a:pt x="0" y="770889"/>
                  </a:lnTo>
                  <a:lnTo>
                    <a:pt x="7865" y="819599"/>
                  </a:lnTo>
                  <a:lnTo>
                    <a:pt x="29764" y="861919"/>
                  </a:lnTo>
                  <a:lnTo>
                    <a:pt x="63148" y="895303"/>
                  </a:lnTo>
                  <a:lnTo>
                    <a:pt x="105468" y="917202"/>
                  </a:lnTo>
                  <a:lnTo>
                    <a:pt x="154177" y="925068"/>
                  </a:lnTo>
                  <a:lnTo>
                    <a:pt x="3767074" y="925068"/>
                  </a:lnTo>
                  <a:lnTo>
                    <a:pt x="3815783" y="917202"/>
                  </a:lnTo>
                  <a:lnTo>
                    <a:pt x="3858103" y="895303"/>
                  </a:lnTo>
                  <a:lnTo>
                    <a:pt x="3891487" y="861919"/>
                  </a:lnTo>
                  <a:lnTo>
                    <a:pt x="3913386" y="819599"/>
                  </a:lnTo>
                  <a:lnTo>
                    <a:pt x="3921252" y="770889"/>
                  </a:lnTo>
                  <a:lnTo>
                    <a:pt x="3921252" y="154177"/>
                  </a:lnTo>
                  <a:lnTo>
                    <a:pt x="3913386" y="105468"/>
                  </a:lnTo>
                  <a:lnTo>
                    <a:pt x="3891487" y="63148"/>
                  </a:lnTo>
                  <a:lnTo>
                    <a:pt x="3858103" y="29764"/>
                  </a:lnTo>
                  <a:lnTo>
                    <a:pt x="3815783" y="7865"/>
                  </a:lnTo>
                  <a:lnTo>
                    <a:pt x="37670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25595" y="2953512"/>
              <a:ext cx="3921760" cy="925194"/>
            </a:xfrm>
            <a:custGeom>
              <a:avLst/>
              <a:gdLst/>
              <a:ahLst/>
              <a:cxnLst/>
              <a:rect l="l" t="t" r="r" b="b"/>
              <a:pathLst>
                <a:path w="3921759" h="925195">
                  <a:moveTo>
                    <a:pt x="0" y="154177"/>
                  </a:moveTo>
                  <a:lnTo>
                    <a:pt x="7865" y="105468"/>
                  </a:lnTo>
                  <a:lnTo>
                    <a:pt x="29764" y="63148"/>
                  </a:lnTo>
                  <a:lnTo>
                    <a:pt x="63148" y="29764"/>
                  </a:lnTo>
                  <a:lnTo>
                    <a:pt x="105468" y="7865"/>
                  </a:lnTo>
                  <a:lnTo>
                    <a:pt x="154177" y="0"/>
                  </a:lnTo>
                  <a:lnTo>
                    <a:pt x="3767074" y="0"/>
                  </a:lnTo>
                  <a:lnTo>
                    <a:pt x="3815783" y="7865"/>
                  </a:lnTo>
                  <a:lnTo>
                    <a:pt x="3858103" y="29764"/>
                  </a:lnTo>
                  <a:lnTo>
                    <a:pt x="3891487" y="63148"/>
                  </a:lnTo>
                  <a:lnTo>
                    <a:pt x="3913386" y="105468"/>
                  </a:lnTo>
                  <a:lnTo>
                    <a:pt x="3921252" y="154177"/>
                  </a:lnTo>
                  <a:lnTo>
                    <a:pt x="3921252" y="770889"/>
                  </a:lnTo>
                  <a:lnTo>
                    <a:pt x="3913386" y="819599"/>
                  </a:lnTo>
                  <a:lnTo>
                    <a:pt x="3891487" y="861919"/>
                  </a:lnTo>
                  <a:lnTo>
                    <a:pt x="3858103" y="895303"/>
                  </a:lnTo>
                  <a:lnTo>
                    <a:pt x="3815783" y="917202"/>
                  </a:lnTo>
                  <a:lnTo>
                    <a:pt x="3767074" y="925068"/>
                  </a:lnTo>
                  <a:lnTo>
                    <a:pt x="154177" y="925068"/>
                  </a:lnTo>
                  <a:lnTo>
                    <a:pt x="105468" y="917202"/>
                  </a:lnTo>
                  <a:lnTo>
                    <a:pt x="63148" y="895303"/>
                  </a:lnTo>
                  <a:lnTo>
                    <a:pt x="29764" y="861919"/>
                  </a:lnTo>
                  <a:lnTo>
                    <a:pt x="7865" y="819599"/>
                  </a:lnTo>
                  <a:lnTo>
                    <a:pt x="0" y="770889"/>
                  </a:lnTo>
                  <a:lnTo>
                    <a:pt x="0" y="154177"/>
                  </a:lnTo>
                  <a:close/>
                </a:path>
              </a:pathLst>
            </a:custGeom>
            <a:ln w="12191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750055" y="3082239"/>
            <a:ext cx="379730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5" dirty="0">
                <a:latin typeface="Carlito"/>
                <a:cs typeface="Carlito"/>
              </a:rPr>
              <a:t>Разработка </a:t>
            </a:r>
            <a:r>
              <a:rPr sz="2000" i="1" spc="-10" dirty="0">
                <a:latin typeface="Carlito"/>
                <a:cs typeface="Carlito"/>
              </a:rPr>
              <a:t>школой </a:t>
            </a:r>
            <a:r>
              <a:rPr sz="2000" i="1" dirty="0">
                <a:latin typeface="Carlito"/>
                <a:cs typeface="Carlito"/>
              </a:rPr>
              <a:t>ООП</a:t>
            </a:r>
            <a:r>
              <a:rPr sz="2000" i="1" spc="-105" dirty="0">
                <a:latin typeface="Carlito"/>
                <a:cs typeface="Carlito"/>
              </a:rPr>
              <a:t> </a:t>
            </a:r>
            <a:r>
              <a:rPr sz="2000" i="1" spc="-5" dirty="0">
                <a:latin typeface="Carlito"/>
                <a:cs typeface="Carlito"/>
              </a:rPr>
              <a:t>ООО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i="1" dirty="0">
                <a:latin typeface="Carlito"/>
                <a:cs typeface="Carlito"/>
              </a:rPr>
              <a:t>на основе </a:t>
            </a:r>
            <a:r>
              <a:rPr sz="2000" i="1" spc="-5" dirty="0">
                <a:latin typeface="Carlito"/>
                <a:cs typeface="Carlito"/>
              </a:rPr>
              <a:t>ФОП</a:t>
            </a:r>
            <a:r>
              <a:rPr sz="2000" i="1" spc="-45" dirty="0">
                <a:latin typeface="Carlito"/>
                <a:cs typeface="Carlito"/>
              </a:rPr>
              <a:t> </a:t>
            </a:r>
            <a:r>
              <a:rPr sz="2000" i="1" spc="-5" dirty="0">
                <a:latin typeface="Carlito"/>
                <a:cs typeface="Carlito"/>
              </a:rPr>
              <a:t>ООО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7593" y="2976498"/>
            <a:ext cx="16173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rlito"/>
                <a:cs typeface="Carlito"/>
              </a:rPr>
              <a:t>ФГОС </a:t>
            </a:r>
            <a:r>
              <a:rPr sz="2400" spc="-5" dirty="0">
                <a:latin typeface="Carlito"/>
                <a:cs typeface="Carlito"/>
              </a:rPr>
              <a:t>ООО</a:t>
            </a:r>
            <a:r>
              <a:rPr sz="2400" spc="-7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+  </a:t>
            </a:r>
            <a:r>
              <a:rPr sz="2400" spc="-10" dirty="0">
                <a:latin typeface="Carlito"/>
                <a:cs typeface="Carlito"/>
              </a:rPr>
              <a:t>ФОП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ООО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8319" y="4948808"/>
            <a:ext cx="83483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C00000"/>
                </a:solidFill>
                <a:latin typeface="Carlito"/>
                <a:cs typeface="Carlito"/>
              </a:rPr>
              <a:t>Одна </a:t>
            </a:r>
            <a:r>
              <a:rPr sz="2800" b="1" spc="-10" dirty="0">
                <a:solidFill>
                  <a:srgbClr val="C00000"/>
                </a:solidFill>
                <a:latin typeface="Carlito"/>
                <a:cs typeface="Carlito"/>
              </a:rPr>
              <a:t>ООП </a:t>
            </a:r>
            <a:r>
              <a:rPr sz="2800" b="1" spc="-5" dirty="0">
                <a:solidFill>
                  <a:srgbClr val="C00000"/>
                </a:solidFill>
                <a:latin typeface="Carlito"/>
                <a:cs typeface="Carlito"/>
              </a:rPr>
              <a:t>на уровень ООО с 2023-2024 </a:t>
            </a:r>
            <a:r>
              <a:rPr sz="2800" b="1" spc="-10" dirty="0">
                <a:solidFill>
                  <a:srgbClr val="C00000"/>
                </a:solidFill>
                <a:latin typeface="Carlito"/>
                <a:cs typeface="Carlito"/>
              </a:rPr>
              <a:t>учебного</a:t>
            </a:r>
            <a:r>
              <a:rPr sz="2800" b="1" spc="114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800" b="1" spc="-30" dirty="0">
                <a:solidFill>
                  <a:srgbClr val="C00000"/>
                </a:solidFill>
                <a:latin typeface="Carlito"/>
                <a:cs typeface="Carlito"/>
              </a:rPr>
              <a:t>года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3839</Words>
  <Application>Microsoft Office PowerPoint</Application>
  <PresentationFormat>Широкоэкранный</PresentationFormat>
  <Paragraphs>779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Carlito</vt:lpstr>
      <vt:lpstr>Times New Roman</vt:lpstr>
      <vt:lpstr>Wingdings</vt:lpstr>
      <vt:lpstr>Office Theme</vt:lpstr>
      <vt:lpstr>Единое образовательное пространство РФ.</vt:lpstr>
      <vt:lpstr>Презентация PowerPoint</vt:lpstr>
      <vt:lpstr>ЕДИНОЕ ОБРАЗОВАТЕЛЬНОЕ ПРОСТРАНСТВО</vt:lpstr>
      <vt:lpstr>ФЕДЕРАЛЬНЫЕ ОБРАЗОВАТЕЛЬНЫЕ ПРОГРАММЫ (ФОПы)</vt:lpstr>
      <vt:lpstr>Федеральная образовательная программа (ФОП)</vt:lpstr>
      <vt:lpstr>ФЕДЕРАЛЬНЫЕ ОБРАЗОВАТЕЛЬНЫЕ ПРОГРАММЫ</vt:lpstr>
      <vt:lpstr>ФОП НОО, ООО и СОО</vt:lpstr>
      <vt:lpstr>ФОП НОО, ООО, СОО</vt:lpstr>
      <vt:lpstr>Основное общее образование</vt:lpstr>
      <vt:lpstr>Основное общее образование</vt:lpstr>
      <vt:lpstr>Организационный раздел ФОП основного общего образования. Учебный план.</vt:lpstr>
      <vt:lpstr> Федеральный учебный план (выдержка) основного общего образования,  5-дневная учебная неделя</vt:lpstr>
      <vt:lpstr>Учебный план основного общего образования, 5-дневная учебная неделя</vt:lpstr>
      <vt:lpstr>Количество часов в соответствии с федеральными и примерными рабочими программами</vt:lpstr>
      <vt:lpstr>ВНЕУРОЧНАЯ ДЕЯТЕЛЬНОСТЬ</vt:lpstr>
      <vt:lpstr>Рекомендации для формирования плана внеурочной деятельности</vt:lpstr>
      <vt:lpstr>Содержательное наполнение внеурочной деятельности</vt:lpstr>
      <vt:lpstr>Презентация PowerPoint</vt:lpstr>
      <vt:lpstr>https://edsoo.ru</vt:lpstr>
      <vt:lpstr>Федеральный календарный план воспитательной работы – основа деятельности советников директора по воспитанию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User-090</dc:creator>
  <cp:lastModifiedBy>Пользователь</cp:lastModifiedBy>
  <cp:revision>8</cp:revision>
  <dcterms:created xsi:type="dcterms:W3CDTF">2023-04-05T06:56:37Z</dcterms:created>
  <dcterms:modified xsi:type="dcterms:W3CDTF">2024-04-24T12:13:02Z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2023-01-30T00:00:00Z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2023-04-05T00:00:00Z</vt:filetime>
  </property>
</Properties>
</file>