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7" r:id="rId10"/>
    <p:sldId id="270" r:id="rId11"/>
    <p:sldId id="271" r:id="rId12"/>
    <p:sldId id="295" r:id="rId13"/>
    <p:sldId id="296" r:id="rId14"/>
    <p:sldId id="297" r:id="rId15"/>
    <p:sldId id="298" r:id="rId16"/>
    <p:sldId id="300" r:id="rId17"/>
    <p:sldId id="302" r:id="rId18"/>
    <p:sldId id="303" r:id="rId19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3399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3399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3399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7741" y="48260"/>
            <a:ext cx="8211820" cy="330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3399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22775" y="1586560"/>
            <a:ext cx="7291705" cy="4599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edsoo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hyperlink" Target="https://edsoo.ru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edsoo.ru/Normativnie_dokumenti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4943" y="2743200"/>
            <a:ext cx="10850880" cy="6020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635"/>
              </a:lnSpc>
              <a:spcBef>
                <a:spcPts val="95"/>
              </a:spcBef>
            </a:pPr>
            <a:r>
              <a:rPr sz="4000" spc="-15" dirty="0">
                <a:latin typeface="Times New Roman" pitchFamily="18" charset="0"/>
                <a:cs typeface="Times New Roman" pitchFamily="18" charset="0"/>
              </a:rPr>
              <a:t>Единое </a:t>
            </a:r>
            <a:r>
              <a:rPr sz="4000" spc="-10" dirty="0">
                <a:latin typeface="Times New Roman" pitchFamily="18" charset="0"/>
                <a:cs typeface="Times New Roman" pitchFamily="18" charset="0"/>
              </a:rPr>
              <a:t>образовательное пространство</a:t>
            </a:r>
            <a:r>
              <a:rPr sz="4000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spc="-95" dirty="0">
                <a:latin typeface="Times New Roman" pitchFamily="18" charset="0"/>
                <a:cs typeface="Times New Roman" pitchFamily="18" charset="0"/>
              </a:rPr>
              <a:t>РФ</a:t>
            </a:r>
            <a:r>
              <a:rPr sz="4000" spc="-95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3268" y="6345732"/>
            <a:ext cx="392633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 smtClean="0">
                <a:solidFill>
                  <a:srgbClr val="7E7E7E"/>
                </a:solidFill>
                <a:latin typeface="Carlito"/>
                <a:cs typeface="Carlito"/>
              </a:rPr>
              <a:t>2023</a:t>
            </a:r>
            <a:endParaRPr sz="1400" dirty="0">
              <a:latin typeface="Carlito"/>
              <a:cs typeface="Carlito"/>
            </a:endParaRPr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1084943" y="3733800"/>
            <a:ext cx="10850880" cy="11919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000" b="1" i="0">
                <a:solidFill>
                  <a:srgbClr val="003399"/>
                </a:solidFill>
                <a:latin typeface="Carlito"/>
                <a:ea typeface="+mj-ea"/>
                <a:cs typeface="Carlito"/>
              </a:defRPr>
            </a:lvl1pPr>
          </a:lstStyle>
          <a:p>
            <a:pPr marL="12700">
              <a:lnSpc>
                <a:spcPts val="4635"/>
              </a:lnSpc>
              <a:spcBef>
                <a:spcPts val="95"/>
              </a:spcBef>
            </a:pPr>
            <a:r>
              <a:rPr lang="ru-RU" sz="4000" spc="-15" dirty="0" smtClean="0">
                <a:latin typeface="Times New Roman" pitchFamily="18" charset="0"/>
                <a:cs typeface="Times New Roman" pitchFamily="18" charset="0"/>
              </a:rPr>
              <a:t>Введение федеральных образовательных программ начального общего образования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2481834" y="1375356"/>
            <a:ext cx="7312406" cy="6020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000" b="1" i="0">
                <a:solidFill>
                  <a:srgbClr val="003399"/>
                </a:solidFill>
                <a:latin typeface="Carlito"/>
                <a:ea typeface="+mj-ea"/>
                <a:cs typeface="Carlito"/>
              </a:defRPr>
            </a:lvl1pPr>
          </a:lstStyle>
          <a:p>
            <a:pPr marL="12700">
              <a:lnSpc>
                <a:spcPts val="4635"/>
              </a:lnSpc>
              <a:spcBef>
                <a:spcPts val="95"/>
              </a:spcBef>
            </a:pPr>
            <a:r>
              <a:rPr lang="ru-RU" sz="4000" spc="-1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РОДИТЕЛЬСКОЕ СОБРАНИЕ 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369" y="0"/>
            <a:ext cx="11952631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Федеральный </a:t>
            </a:r>
            <a:r>
              <a:rPr spc="-5" dirty="0"/>
              <a:t>учебный </a:t>
            </a:r>
            <a:r>
              <a:rPr spc="-10" dirty="0"/>
              <a:t>план </a:t>
            </a:r>
            <a:r>
              <a:rPr spc="-20" dirty="0"/>
              <a:t>(ФУП) </a:t>
            </a:r>
            <a:r>
              <a:rPr spc="-10" dirty="0"/>
              <a:t>начального </a:t>
            </a:r>
            <a:r>
              <a:rPr spc="-15" dirty="0"/>
              <a:t>общего </a:t>
            </a:r>
            <a:r>
              <a:rPr spc="-5" dirty="0"/>
              <a:t>образования, </a:t>
            </a:r>
            <a:r>
              <a:rPr i="1" spc="-5" dirty="0"/>
              <a:t>5-дневная </a:t>
            </a:r>
            <a:r>
              <a:rPr i="1" spc="-10" dirty="0"/>
              <a:t>учебная</a:t>
            </a:r>
            <a:r>
              <a:rPr i="1" spc="385" dirty="0"/>
              <a:t> </a:t>
            </a:r>
            <a:r>
              <a:rPr i="1" spc="-10" dirty="0"/>
              <a:t>неделя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435023" y="1155169"/>
            <a:ext cx="4756977" cy="1926810"/>
          </a:xfrm>
          <a:prstGeom prst="rect">
            <a:avLst/>
          </a:prstGeom>
          <a:solidFill>
            <a:srgbClr val="DAE2F3"/>
          </a:solidFill>
        </p:spPr>
        <p:txBody>
          <a:bodyPr vert="horz" wrap="square" lIns="0" tIns="79375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625"/>
              </a:spcBef>
            </a:pPr>
            <a:r>
              <a:rPr sz="1600" b="1" spc="-10" dirty="0">
                <a:solidFill>
                  <a:srgbClr val="006FC0"/>
                </a:solidFill>
                <a:latin typeface="Carlito"/>
                <a:cs typeface="Carlito"/>
              </a:rPr>
              <a:t>Обязательную </a:t>
            </a:r>
            <a:r>
              <a:rPr sz="1600" b="1" spc="-5" dirty="0">
                <a:solidFill>
                  <a:srgbClr val="006FC0"/>
                </a:solidFill>
                <a:latin typeface="Carlito"/>
                <a:cs typeface="Carlito"/>
              </a:rPr>
              <a:t>часть:</a:t>
            </a:r>
            <a:endParaRPr sz="1600" dirty="0">
              <a:latin typeface="Carlito"/>
              <a:cs typeface="Carlito"/>
            </a:endParaRPr>
          </a:p>
          <a:p>
            <a:pPr marL="333375" marR="308610" indent="-287020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333375" algn="l"/>
                <a:tab pos="334010" algn="l"/>
              </a:tabLst>
            </a:pPr>
            <a:r>
              <a:rPr sz="1300" b="1" spc="-10" dirty="0">
                <a:solidFill>
                  <a:srgbClr val="C00000"/>
                </a:solidFill>
                <a:latin typeface="Carlito"/>
                <a:cs typeface="Carlito"/>
              </a:rPr>
              <a:t>количество часов </a:t>
            </a:r>
            <a:r>
              <a:rPr sz="1300" b="1" spc="-5" dirty="0">
                <a:solidFill>
                  <a:srgbClr val="C00000"/>
                </a:solidFill>
                <a:latin typeface="Carlito"/>
                <a:cs typeface="Carlito"/>
              </a:rPr>
              <a:t>по </a:t>
            </a:r>
            <a:r>
              <a:rPr sz="1300" b="1" spc="-15" dirty="0">
                <a:solidFill>
                  <a:srgbClr val="C00000"/>
                </a:solidFill>
                <a:latin typeface="Carlito"/>
                <a:cs typeface="Carlito"/>
              </a:rPr>
              <a:t>каждому </a:t>
            </a:r>
            <a:r>
              <a:rPr sz="1300" b="1" spc="-10" dirty="0">
                <a:solidFill>
                  <a:srgbClr val="C00000"/>
                </a:solidFill>
                <a:latin typeface="Carlito"/>
                <a:cs typeface="Carlito"/>
              </a:rPr>
              <a:t>предмету </a:t>
            </a:r>
            <a:r>
              <a:rPr sz="1300" b="1" spc="-5" dirty="0">
                <a:solidFill>
                  <a:srgbClr val="C00000"/>
                </a:solidFill>
                <a:latin typeface="Carlito"/>
                <a:cs typeface="Carlito"/>
              </a:rPr>
              <a:t>не </a:t>
            </a:r>
            <a:r>
              <a:rPr sz="1300" b="1" spc="-15" dirty="0">
                <a:solidFill>
                  <a:srgbClr val="C00000"/>
                </a:solidFill>
                <a:latin typeface="Carlito"/>
                <a:cs typeface="Carlito"/>
              </a:rPr>
              <a:t>может </a:t>
            </a:r>
            <a:r>
              <a:rPr sz="1300" b="1" spc="-5" dirty="0">
                <a:solidFill>
                  <a:srgbClr val="C00000"/>
                </a:solidFill>
                <a:latin typeface="Carlito"/>
                <a:cs typeface="Carlito"/>
              </a:rPr>
              <a:t>быть  </a:t>
            </a:r>
            <a:r>
              <a:rPr sz="1300" b="1" spc="-10" dirty="0">
                <a:solidFill>
                  <a:srgbClr val="C00000"/>
                </a:solidFill>
                <a:latin typeface="Carlito"/>
                <a:cs typeface="Carlito"/>
              </a:rPr>
              <a:t>меньше, чем предусмотрено ФРП </a:t>
            </a:r>
            <a:r>
              <a:rPr sz="1300" b="1" spc="-5" dirty="0">
                <a:solidFill>
                  <a:srgbClr val="C00000"/>
                </a:solidFill>
                <a:latin typeface="Carlito"/>
                <a:cs typeface="Carlito"/>
              </a:rPr>
              <a:t>или</a:t>
            </a:r>
            <a:r>
              <a:rPr sz="1300" b="1" spc="16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1300" b="1" spc="-5" dirty="0">
                <a:solidFill>
                  <a:srgbClr val="C00000"/>
                </a:solidFill>
                <a:latin typeface="Carlito"/>
                <a:cs typeface="Carlito"/>
              </a:rPr>
              <a:t>ПРП*</a:t>
            </a:r>
            <a:endParaRPr sz="1300" dirty="0">
              <a:latin typeface="Carlito"/>
              <a:cs typeface="Carlito"/>
            </a:endParaRPr>
          </a:p>
          <a:p>
            <a:pPr marL="333375" marR="290830" indent="-287020">
              <a:lnSpc>
                <a:spcPct val="100000"/>
              </a:lnSpc>
              <a:buFont typeface="Arial"/>
              <a:buChar char="•"/>
              <a:tabLst>
                <a:tab pos="333375" algn="l"/>
                <a:tab pos="334010" algn="l"/>
              </a:tabLst>
            </a:pPr>
            <a:r>
              <a:rPr sz="1300" b="1" spc="-5" dirty="0">
                <a:latin typeface="Carlito"/>
                <a:cs typeface="Carlito"/>
              </a:rPr>
              <a:t>Изучение </a:t>
            </a:r>
            <a:r>
              <a:rPr sz="1300" b="1" spc="-10" dirty="0">
                <a:latin typeface="Carlito"/>
                <a:cs typeface="Carlito"/>
              </a:rPr>
              <a:t>родного языка </a:t>
            </a:r>
            <a:r>
              <a:rPr sz="1300" b="1" spc="-5" dirty="0">
                <a:latin typeface="Carlito"/>
                <a:cs typeface="Carlito"/>
              </a:rPr>
              <a:t>и </a:t>
            </a:r>
            <a:r>
              <a:rPr sz="1300" b="1" spc="-15" dirty="0">
                <a:latin typeface="Carlito"/>
                <a:cs typeface="Carlito"/>
              </a:rPr>
              <a:t>родной </a:t>
            </a:r>
            <a:r>
              <a:rPr sz="1300" b="1" spc="-5" dirty="0">
                <a:latin typeface="Carlito"/>
                <a:cs typeface="Carlito"/>
              </a:rPr>
              <a:t>литературы из числа  </a:t>
            </a:r>
            <a:r>
              <a:rPr sz="1300" b="1" spc="-10" dirty="0">
                <a:latin typeface="Carlito"/>
                <a:cs typeface="Carlito"/>
              </a:rPr>
              <a:t>языков </a:t>
            </a:r>
            <a:r>
              <a:rPr sz="1300" b="1" spc="-15" dirty="0">
                <a:latin typeface="Carlito"/>
                <a:cs typeface="Carlito"/>
              </a:rPr>
              <a:t>народов </a:t>
            </a:r>
            <a:r>
              <a:rPr sz="1300" b="1" spc="-10" dirty="0">
                <a:latin typeface="Carlito"/>
                <a:cs typeface="Carlito"/>
              </a:rPr>
              <a:t>РФ осуществляется </a:t>
            </a:r>
            <a:r>
              <a:rPr sz="1300" b="1" spc="-5" dirty="0">
                <a:latin typeface="Carlito"/>
                <a:cs typeface="Carlito"/>
              </a:rPr>
              <a:t>при</a:t>
            </a:r>
            <a:r>
              <a:rPr sz="1300" b="1" spc="160" dirty="0">
                <a:latin typeface="Carlito"/>
                <a:cs typeface="Carlito"/>
              </a:rPr>
              <a:t> </a:t>
            </a:r>
            <a:r>
              <a:rPr sz="1300" b="1" spc="-10" dirty="0">
                <a:latin typeface="Carlito"/>
                <a:cs typeface="Carlito"/>
              </a:rPr>
              <a:t>наличии</a:t>
            </a:r>
            <a:endParaRPr sz="1300" dirty="0">
              <a:latin typeface="Carlito"/>
              <a:cs typeface="Carlito"/>
            </a:endParaRPr>
          </a:p>
          <a:p>
            <a:pPr marL="333375" marR="182880">
              <a:lnSpc>
                <a:spcPct val="100000"/>
              </a:lnSpc>
            </a:pPr>
            <a:r>
              <a:rPr sz="1300" b="1" spc="-10" dirty="0">
                <a:latin typeface="Carlito"/>
                <a:cs typeface="Carlito"/>
              </a:rPr>
              <a:t>возможностей </a:t>
            </a:r>
            <a:r>
              <a:rPr sz="1300" b="1" spc="-15" dirty="0">
                <a:latin typeface="Carlito"/>
                <a:cs typeface="Carlito"/>
              </a:rPr>
              <a:t>ОУ </a:t>
            </a:r>
            <a:r>
              <a:rPr sz="1300" b="1" spc="-5" dirty="0">
                <a:latin typeface="Carlito"/>
                <a:cs typeface="Carlito"/>
              </a:rPr>
              <a:t>и по </a:t>
            </a:r>
            <a:r>
              <a:rPr sz="1300" b="1" spc="-10" dirty="0">
                <a:latin typeface="Carlito"/>
                <a:cs typeface="Carlito"/>
              </a:rPr>
              <a:t>заявлению </a:t>
            </a:r>
            <a:r>
              <a:rPr sz="1300" b="1" spc="-15" dirty="0">
                <a:latin typeface="Carlito"/>
                <a:cs typeface="Carlito"/>
              </a:rPr>
              <a:t>родителей </a:t>
            </a:r>
            <a:r>
              <a:rPr sz="1300" b="1" spc="-10" dirty="0">
                <a:latin typeface="Carlito"/>
                <a:cs typeface="Carlito"/>
              </a:rPr>
              <a:t>(законных  представителей) несовершеннолетних обучающихся </a:t>
            </a:r>
            <a:r>
              <a:rPr sz="1300" b="1" spc="-5" dirty="0">
                <a:latin typeface="Carlito"/>
                <a:cs typeface="Carlito"/>
              </a:rPr>
              <a:t>(см.  </a:t>
            </a:r>
            <a:r>
              <a:rPr sz="1300" b="1" spc="-10" dirty="0">
                <a:latin typeface="Carlito"/>
                <a:cs typeface="Carlito"/>
              </a:rPr>
              <a:t>вариант </a:t>
            </a:r>
            <a:r>
              <a:rPr sz="1300" b="1" spc="-5" dirty="0">
                <a:latin typeface="Carlito"/>
                <a:cs typeface="Carlito"/>
              </a:rPr>
              <a:t>3</a:t>
            </a:r>
            <a:r>
              <a:rPr sz="1300" b="1" spc="35" dirty="0">
                <a:latin typeface="Carlito"/>
                <a:cs typeface="Carlito"/>
              </a:rPr>
              <a:t> </a:t>
            </a:r>
            <a:r>
              <a:rPr sz="1300" b="1" spc="-15" dirty="0">
                <a:latin typeface="Carlito"/>
                <a:cs typeface="Carlito"/>
              </a:rPr>
              <a:t>ФУП)</a:t>
            </a:r>
            <a:endParaRPr sz="13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71588" y="3374135"/>
            <a:ext cx="4820412" cy="1173398"/>
          </a:xfrm>
          <a:prstGeom prst="rect">
            <a:avLst/>
          </a:prstGeom>
          <a:solidFill>
            <a:srgbClr val="DAE2F3"/>
          </a:solidFill>
        </p:spPr>
        <p:txBody>
          <a:bodyPr vert="horz" wrap="square" lIns="0" tIns="8001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630"/>
              </a:spcBef>
            </a:pPr>
            <a:r>
              <a:rPr sz="1600" b="1" spc="-5" dirty="0">
                <a:solidFill>
                  <a:srgbClr val="006FC0"/>
                </a:solidFill>
                <a:latin typeface="Carlito"/>
                <a:cs typeface="Carlito"/>
              </a:rPr>
              <a:t>Часть, </a:t>
            </a:r>
            <a:r>
              <a:rPr sz="1600" b="1" spc="-15" dirty="0">
                <a:solidFill>
                  <a:srgbClr val="006FC0"/>
                </a:solidFill>
                <a:latin typeface="Carlito"/>
                <a:cs typeface="Carlito"/>
              </a:rPr>
              <a:t>формируемую</a:t>
            </a:r>
            <a:r>
              <a:rPr sz="1600" b="1" spc="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Carlito"/>
                <a:cs typeface="Carlito"/>
              </a:rPr>
              <a:t>участниками</a:t>
            </a:r>
            <a:endParaRPr sz="1600" dirty="0">
              <a:latin typeface="Carlito"/>
              <a:cs typeface="Carlito"/>
            </a:endParaRPr>
          </a:p>
          <a:p>
            <a:pPr marL="46355">
              <a:lnSpc>
                <a:spcPct val="100000"/>
              </a:lnSpc>
            </a:pPr>
            <a:r>
              <a:rPr sz="1600" b="1" spc="-10" dirty="0">
                <a:solidFill>
                  <a:srgbClr val="006FC0"/>
                </a:solidFill>
                <a:latin typeface="Carlito"/>
                <a:cs typeface="Carlito"/>
              </a:rPr>
              <a:t>образовательных </a:t>
            </a:r>
            <a:r>
              <a:rPr sz="1600" b="1" spc="-5" dirty="0">
                <a:solidFill>
                  <a:srgbClr val="006FC0"/>
                </a:solidFill>
                <a:latin typeface="Carlito"/>
                <a:cs typeface="Carlito"/>
              </a:rPr>
              <a:t>отношений, </a:t>
            </a:r>
            <a:r>
              <a:rPr sz="1600" b="1" spc="-10" dirty="0">
                <a:solidFill>
                  <a:srgbClr val="006FC0"/>
                </a:solidFill>
                <a:latin typeface="Carlito"/>
                <a:cs typeface="Carlito"/>
              </a:rPr>
              <a:t>которая</a:t>
            </a:r>
            <a:r>
              <a:rPr sz="1600" b="1" spc="1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1300" b="1" spc="-10" dirty="0">
                <a:latin typeface="Carlito"/>
                <a:cs typeface="Carlito"/>
              </a:rPr>
              <a:t>позволяет</a:t>
            </a:r>
            <a:endParaRPr sz="1300" dirty="0">
              <a:latin typeface="Carlito"/>
              <a:cs typeface="Carlito"/>
            </a:endParaRPr>
          </a:p>
          <a:p>
            <a:pPr marL="46355">
              <a:lnSpc>
                <a:spcPct val="100000"/>
              </a:lnSpc>
              <a:spcBef>
                <a:spcPts val="10"/>
              </a:spcBef>
            </a:pPr>
            <a:r>
              <a:rPr sz="1300" b="1" spc="-10" dirty="0">
                <a:latin typeface="Carlito"/>
                <a:cs typeface="Carlito"/>
              </a:rPr>
              <a:t>обеспечить </a:t>
            </a:r>
            <a:r>
              <a:rPr sz="1300" b="1" spc="-5" dirty="0">
                <a:latin typeface="Carlito"/>
                <a:cs typeface="Carlito"/>
              </a:rPr>
              <a:t>реализацию </a:t>
            </a:r>
            <a:r>
              <a:rPr sz="1300" b="1" spc="-10" dirty="0">
                <a:latin typeface="Carlito"/>
                <a:cs typeface="Carlito"/>
              </a:rPr>
              <a:t>стандарта </a:t>
            </a:r>
            <a:r>
              <a:rPr sz="1300" b="1" spc="-5" dirty="0">
                <a:latin typeface="Carlito"/>
                <a:cs typeface="Carlito"/>
              </a:rPr>
              <a:t>по </a:t>
            </a:r>
            <a:r>
              <a:rPr sz="1300" b="1" spc="-10" dirty="0">
                <a:latin typeface="Carlito"/>
                <a:cs typeface="Carlito"/>
              </a:rPr>
              <a:t>физической </a:t>
            </a:r>
            <a:r>
              <a:rPr sz="1300" b="1" spc="-15" dirty="0">
                <a:latin typeface="Carlito"/>
                <a:cs typeface="Carlito"/>
              </a:rPr>
              <a:t>культуре</a:t>
            </a:r>
            <a:r>
              <a:rPr sz="1300" b="1" spc="195" dirty="0">
                <a:latin typeface="Carlito"/>
                <a:cs typeface="Carlito"/>
              </a:rPr>
              <a:t> </a:t>
            </a:r>
            <a:r>
              <a:rPr sz="1300" b="1" spc="-5" dirty="0">
                <a:latin typeface="Carlito"/>
                <a:cs typeface="Carlito"/>
              </a:rPr>
              <a:t>в</a:t>
            </a:r>
            <a:endParaRPr sz="1300" dirty="0">
              <a:latin typeface="Carlito"/>
              <a:cs typeface="Carlito"/>
            </a:endParaRPr>
          </a:p>
          <a:p>
            <a:pPr marL="46355">
              <a:lnSpc>
                <a:spcPct val="100000"/>
              </a:lnSpc>
            </a:pPr>
            <a:r>
              <a:rPr sz="1300" b="1" spc="-5" dirty="0">
                <a:latin typeface="Carlito"/>
                <a:cs typeface="Carlito"/>
              </a:rPr>
              <a:t>1-3 </a:t>
            </a:r>
            <a:r>
              <a:rPr sz="1300" b="1" spc="-10" dirty="0">
                <a:latin typeface="Carlito"/>
                <a:cs typeface="Carlito"/>
              </a:rPr>
              <a:t>классах </a:t>
            </a:r>
            <a:r>
              <a:rPr sz="1300" b="1" spc="-5" dirty="0">
                <a:latin typeface="Carlito"/>
                <a:cs typeface="Carlito"/>
              </a:rPr>
              <a:t>в </a:t>
            </a:r>
            <a:r>
              <a:rPr sz="1300" b="1" spc="-10" dirty="0">
                <a:latin typeface="Carlito"/>
                <a:cs typeface="Carlito"/>
              </a:rPr>
              <a:t>полном объеме </a:t>
            </a:r>
            <a:r>
              <a:rPr sz="1300" b="1" spc="-5" dirty="0">
                <a:latin typeface="Carlito"/>
                <a:cs typeface="Carlito"/>
              </a:rPr>
              <a:t>(3 </a:t>
            </a:r>
            <a:r>
              <a:rPr sz="1300" b="1" spc="-10" dirty="0">
                <a:latin typeface="Carlito"/>
                <a:cs typeface="Carlito"/>
              </a:rPr>
              <a:t>часа </a:t>
            </a:r>
            <a:r>
              <a:rPr sz="1300" b="1" spc="-5" dirty="0">
                <a:latin typeface="Carlito"/>
                <a:cs typeface="Carlito"/>
              </a:rPr>
              <a:t>в</a:t>
            </a:r>
            <a:r>
              <a:rPr sz="1300" b="1" spc="150" dirty="0">
                <a:latin typeface="Carlito"/>
                <a:cs typeface="Carlito"/>
              </a:rPr>
              <a:t> </a:t>
            </a:r>
            <a:r>
              <a:rPr sz="1300" b="1" spc="-15" dirty="0">
                <a:latin typeface="Carlito"/>
                <a:cs typeface="Carlito"/>
              </a:rPr>
              <a:t>неделю!)</a:t>
            </a:r>
            <a:endParaRPr sz="1300" dirty="0">
              <a:latin typeface="Carlito"/>
              <a:cs typeface="Carlito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235642"/>
              </p:ext>
            </p:extLst>
          </p:nvPr>
        </p:nvGraphicFramePr>
        <p:xfrm>
          <a:off x="228602" y="634873"/>
          <a:ext cx="6934198" cy="61374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7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6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7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39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41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1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7454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2736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5" dirty="0">
                          <a:latin typeface="Carlito"/>
                          <a:cs typeface="Carlito"/>
                        </a:rPr>
                        <a:t>Предметные</a:t>
                      </a:r>
                      <a:r>
                        <a:rPr sz="11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spc="-10" dirty="0">
                          <a:latin typeface="Carlito"/>
                          <a:cs typeface="Carlito"/>
                        </a:rPr>
                        <a:t>области</a:t>
                      </a:r>
                      <a:endParaRPr sz="1100" dirty="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032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10" dirty="0">
                          <a:latin typeface="Carlito"/>
                          <a:cs typeface="Carlito"/>
                        </a:rPr>
                        <a:t>Учебные</a:t>
                      </a:r>
                      <a:r>
                        <a:rPr sz="11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spc="-5" dirty="0">
                          <a:latin typeface="Carlito"/>
                          <a:cs typeface="Carlito"/>
                        </a:rPr>
                        <a:t>предметы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100" spc="-5" dirty="0">
                          <a:latin typeface="Carlito"/>
                          <a:cs typeface="Carlito"/>
                        </a:rPr>
                        <a:t>Классы </a:t>
                      </a:r>
                      <a:r>
                        <a:rPr sz="1100" spc="-10" dirty="0">
                          <a:latin typeface="Carlito"/>
                          <a:cs typeface="Carlito"/>
                        </a:rPr>
                        <a:t>(количество </a:t>
                      </a:r>
                      <a:r>
                        <a:rPr sz="1100" dirty="0">
                          <a:latin typeface="Carlito"/>
                          <a:cs typeface="Carlito"/>
                        </a:rPr>
                        <a:t>часов в</a:t>
                      </a:r>
                      <a:r>
                        <a:rPr sz="1100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spc="-10" dirty="0">
                          <a:latin typeface="Carlito"/>
                          <a:cs typeface="Carlito"/>
                        </a:rPr>
                        <a:t>неделю)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00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0"/>
                        </a:lnSpc>
                        <a:spcBef>
                          <a:spcPts val="204"/>
                        </a:spcBef>
                      </a:pPr>
                      <a:r>
                        <a:rPr sz="1100" dirty="0">
                          <a:latin typeface="Carlito"/>
                          <a:cs typeface="Carlito"/>
                        </a:rPr>
                        <a:t>I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10"/>
                        </a:lnSpc>
                        <a:spcBef>
                          <a:spcPts val="204"/>
                        </a:spcBef>
                      </a:pPr>
                      <a:r>
                        <a:rPr sz="1100" spc="-5" dirty="0">
                          <a:latin typeface="Carlito"/>
                          <a:cs typeface="Carlito"/>
                        </a:rPr>
                        <a:t>II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0"/>
                        </a:lnSpc>
                        <a:spcBef>
                          <a:spcPts val="204"/>
                        </a:spcBef>
                      </a:pPr>
                      <a:r>
                        <a:rPr sz="1100" spc="-5" dirty="0">
                          <a:latin typeface="Carlito"/>
                          <a:cs typeface="Carlito"/>
                        </a:rPr>
                        <a:t>III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10"/>
                        </a:lnSpc>
                        <a:spcBef>
                          <a:spcPts val="204"/>
                        </a:spcBef>
                      </a:pPr>
                      <a:r>
                        <a:rPr sz="1100" spc="-5" dirty="0">
                          <a:latin typeface="Carlito"/>
                          <a:cs typeface="Carlito"/>
                        </a:rPr>
                        <a:t>IV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006">
                <a:tc gridSpan="6">
                  <a:txBody>
                    <a:bodyPr/>
                    <a:lstStyle/>
                    <a:p>
                      <a:pPr algn="ctr">
                        <a:lnSpc>
                          <a:spcPts val="1410"/>
                        </a:lnSpc>
                        <a:spcBef>
                          <a:spcPts val="204"/>
                        </a:spcBef>
                      </a:pPr>
                      <a:r>
                        <a:rPr sz="1100" b="1" spc="-10" dirty="0">
                          <a:latin typeface="Carlito"/>
                          <a:cs typeface="Carlito"/>
                        </a:rPr>
                        <a:t>Обязательная</a:t>
                      </a:r>
                      <a:r>
                        <a:rPr sz="1100" b="1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b="1" spc="-5" dirty="0">
                          <a:latin typeface="Carlito"/>
                          <a:cs typeface="Carlito"/>
                        </a:rPr>
                        <a:t>часть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785">
                <a:tc rowSpan="2">
                  <a:txBody>
                    <a:bodyPr/>
                    <a:lstStyle/>
                    <a:p>
                      <a:pPr marL="6985" marR="9525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100" spc="-5" dirty="0">
                          <a:latin typeface="Carlito"/>
                          <a:cs typeface="Carlito"/>
                        </a:rPr>
                        <a:t>Русский язык </a:t>
                      </a:r>
                      <a:r>
                        <a:rPr sz="1100" dirty="0">
                          <a:latin typeface="Carlito"/>
                          <a:cs typeface="Carlito"/>
                        </a:rPr>
                        <a:t>и </a:t>
                      </a:r>
                      <a:r>
                        <a:rPr sz="1100" spc="-5" dirty="0">
                          <a:latin typeface="Carlito"/>
                          <a:cs typeface="Carlito"/>
                        </a:rPr>
                        <a:t>литературное  чтение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135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b="1" spc="-10" dirty="0">
                          <a:latin typeface="Carlito"/>
                          <a:cs typeface="Carlito"/>
                        </a:rPr>
                        <a:t>Русский</a:t>
                      </a:r>
                      <a:r>
                        <a:rPr sz="1100" b="1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b="1" spc="-10" dirty="0">
                          <a:latin typeface="Carlito"/>
                          <a:cs typeface="Carlito"/>
                        </a:rPr>
                        <a:t>язык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dirty="0">
                          <a:latin typeface="Carlito"/>
                          <a:cs typeface="Carlito"/>
                        </a:rPr>
                        <a:t>5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dirty="0">
                          <a:latin typeface="Carlito"/>
                          <a:cs typeface="Carlito"/>
                        </a:rPr>
                        <a:t>5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dirty="0">
                          <a:latin typeface="Carlito"/>
                          <a:cs typeface="Carlito"/>
                        </a:rPr>
                        <a:t>5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dirty="0">
                          <a:latin typeface="Carlito"/>
                          <a:cs typeface="Carlito"/>
                        </a:rPr>
                        <a:t>5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11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5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b="1" spc="-10" dirty="0">
                          <a:latin typeface="Carlito"/>
                          <a:cs typeface="Carlito"/>
                        </a:rPr>
                        <a:t>Литературное</a:t>
                      </a:r>
                      <a:r>
                        <a:rPr sz="1100" b="1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b="1" spc="-5" dirty="0">
                          <a:latin typeface="Carlito"/>
                          <a:cs typeface="Carlito"/>
                        </a:rPr>
                        <a:t>чтение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dirty="0">
                          <a:latin typeface="Carlito"/>
                          <a:cs typeface="Carlito"/>
                        </a:rPr>
                        <a:t>4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dirty="0">
                          <a:latin typeface="Carlito"/>
                          <a:cs typeface="Carlito"/>
                        </a:rPr>
                        <a:t>4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dirty="0">
                          <a:latin typeface="Carlito"/>
                          <a:cs typeface="Carlito"/>
                        </a:rPr>
                        <a:t>4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dirty="0">
                          <a:latin typeface="Carlito"/>
                          <a:cs typeface="Carlito"/>
                        </a:rPr>
                        <a:t>4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785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100" spc="-5" dirty="0">
                          <a:latin typeface="Carlito"/>
                          <a:cs typeface="Carlito"/>
                        </a:rPr>
                        <a:t>Иностранный язык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b="1" spc="-5" dirty="0">
                          <a:latin typeface="Carlito"/>
                          <a:cs typeface="Carlito"/>
                        </a:rPr>
                        <a:t>Иностранный</a:t>
                      </a:r>
                      <a:r>
                        <a:rPr sz="1100" b="1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b="1" spc="-5" dirty="0">
                          <a:latin typeface="Carlito"/>
                          <a:cs typeface="Carlito"/>
                        </a:rPr>
                        <a:t>язык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508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dirty="0">
                          <a:latin typeface="Carlito"/>
                          <a:cs typeface="Carlito"/>
                        </a:rPr>
                        <a:t>-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dirty="0">
                          <a:latin typeface="Carlito"/>
                          <a:cs typeface="Carlito"/>
                        </a:rPr>
                        <a:t>2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dirty="0">
                          <a:latin typeface="Carlito"/>
                          <a:cs typeface="Carlito"/>
                        </a:rPr>
                        <a:t>2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dirty="0">
                          <a:latin typeface="Carlito"/>
                          <a:cs typeface="Carlito"/>
                        </a:rPr>
                        <a:t>2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605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100" spc="-5" dirty="0">
                          <a:latin typeface="Carlito"/>
                          <a:cs typeface="Carlito"/>
                        </a:rPr>
                        <a:t>Математика </a:t>
                      </a:r>
                      <a:r>
                        <a:rPr sz="1100" dirty="0">
                          <a:latin typeface="Carlito"/>
                          <a:cs typeface="Carlito"/>
                        </a:rPr>
                        <a:t>и</a:t>
                      </a:r>
                      <a:r>
                        <a:rPr sz="110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spc="-5" dirty="0">
                          <a:latin typeface="Carlito"/>
                          <a:cs typeface="Carlito"/>
                        </a:rPr>
                        <a:t>информатика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b="1" spc="-10" dirty="0">
                          <a:latin typeface="Carlito"/>
                          <a:cs typeface="Carlito"/>
                        </a:rPr>
                        <a:t>Математика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dirty="0">
                          <a:latin typeface="Carlito"/>
                          <a:cs typeface="Carlito"/>
                        </a:rPr>
                        <a:t>4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dirty="0">
                          <a:latin typeface="Carlito"/>
                          <a:cs typeface="Carlito"/>
                        </a:rPr>
                        <a:t>4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dirty="0">
                          <a:latin typeface="Carlito"/>
                          <a:cs typeface="Carlito"/>
                        </a:rPr>
                        <a:t>4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dirty="0">
                          <a:latin typeface="Carlito"/>
                          <a:cs typeface="Carlito"/>
                        </a:rPr>
                        <a:t>4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8489">
                <a:tc>
                  <a:txBody>
                    <a:bodyPr/>
                    <a:lstStyle/>
                    <a:p>
                      <a:pPr marL="6985" marR="689610">
                        <a:lnSpc>
                          <a:spcPts val="1440"/>
                        </a:lnSpc>
                        <a:spcBef>
                          <a:spcPts val="35"/>
                        </a:spcBef>
                      </a:pPr>
                      <a:r>
                        <a:rPr sz="1100" spc="-5" dirty="0">
                          <a:latin typeface="Carlito"/>
                          <a:cs typeface="Carlito"/>
                        </a:rPr>
                        <a:t>Обществознание</a:t>
                      </a:r>
                      <a:r>
                        <a:rPr sz="1100" spc="-6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dirty="0">
                          <a:latin typeface="Carlito"/>
                          <a:cs typeface="Carlito"/>
                        </a:rPr>
                        <a:t>и  </a:t>
                      </a:r>
                      <a:r>
                        <a:rPr sz="1100" spc="-5" dirty="0">
                          <a:latin typeface="Carlito"/>
                          <a:cs typeface="Carlito"/>
                        </a:rPr>
                        <a:t>естествознание</a:t>
                      </a:r>
                      <a:endParaRPr sz="1100" dirty="0">
                        <a:latin typeface="Carlito"/>
                        <a:cs typeface="Carlito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100" b="1" spc="-10" dirty="0">
                          <a:latin typeface="Carlito"/>
                          <a:cs typeface="Carlito"/>
                        </a:rPr>
                        <a:t>Окружающий</a:t>
                      </a:r>
                      <a:r>
                        <a:rPr sz="1100" b="1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b="1" spc="-10" dirty="0">
                          <a:latin typeface="Carlito"/>
                          <a:cs typeface="Carlito"/>
                        </a:rPr>
                        <a:t>мир</a:t>
                      </a:r>
                      <a:endParaRPr sz="1100" dirty="0">
                        <a:latin typeface="Carlito"/>
                        <a:cs typeface="Carlito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100" dirty="0">
                          <a:latin typeface="Carlito"/>
                          <a:cs typeface="Carlito"/>
                        </a:rPr>
                        <a:t>2</a:t>
                      </a:r>
                    </a:p>
                  </a:txBody>
                  <a:tcPr marL="0" marR="0" marT="55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100" dirty="0">
                          <a:latin typeface="Carlito"/>
                          <a:cs typeface="Carlito"/>
                        </a:rPr>
                        <a:t>2</a:t>
                      </a:r>
                    </a:p>
                  </a:txBody>
                  <a:tcPr marL="0" marR="0" marT="55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100" dirty="0">
                          <a:latin typeface="Carlito"/>
                          <a:cs typeface="Carlito"/>
                        </a:rPr>
                        <a:t>2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100" dirty="0">
                          <a:latin typeface="Carlito"/>
                          <a:cs typeface="Carlito"/>
                        </a:rPr>
                        <a:t>2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6485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100" spc="-15" dirty="0">
                          <a:latin typeface="Carlito"/>
                          <a:cs typeface="Carlito"/>
                        </a:rPr>
                        <a:t>ОРКСЭ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b="1" spc="-20" dirty="0">
                          <a:latin typeface="Carlito"/>
                          <a:cs typeface="Carlito"/>
                        </a:rPr>
                        <a:t>ОРКСЭ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508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dirty="0">
                          <a:latin typeface="Carlito"/>
                          <a:cs typeface="Carlito"/>
                        </a:rPr>
                        <a:t>-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dirty="0">
                          <a:latin typeface="Carlito"/>
                          <a:cs typeface="Carlito"/>
                        </a:rPr>
                        <a:t>-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dirty="0">
                          <a:latin typeface="Carlito"/>
                          <a:cs typeface="Carlito"/>
                        </a:rPr>
                        <a:t>-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dirty="0">
                          <a:latin typeface="Carlito"/>
                          <a:cs typeface="Carlito"/>
                        </a:rPr>
                        <a:t>1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1114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98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rlito"/>
                          <a:cs typeface="Carlito"/>
                        </a:rPr>
                        <a:t>Искусство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b="1" spc="-10" dirty="0">
                          <a:latin typeface="Carlito"/>
                          <a:cs typeface="Carlito"/>
                        </a:rPr>
                        <a:t>Изобразительное</a:t>
                      </a:r>
                      <a:r>
                        <a:rPr sz="1100" b="1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b="1" spc="-5" dirty="0">
                          <a:latin typeface="Carlito"/>
                          <a:cs typeface="Carlito"/>
                        </a:rPr>
                        <a:t>искусство</a:t>
                      </a:r>
                      <a:endParaRPr sz="1100" dirty="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dirty="0">
                          <a:latin typeface="Carlito"/>
                          <a:cs typeface="Carlito"/>
                        </a:rPr>
                        <a:t>1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dirty="0">
                          <a:latin typeface="Carlito"/>
                          <a:cs typeface="Carlito"/>
                        </a:rPr>
                        <a:t>1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dirty="0">
                          <a:latin typeface="Carlito"/>
                          <a:cs typeface="Carlito"/>
                        </a:rPr>
                        <a:t>1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dirty="0">
                          <a:latin typeface="Carlito"/>
                          <a:cs typeface="Carlito"/>
                        </a:rPr>
                        <a:t>1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43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b="1" spc="-10" dirty="0">
                          <a:latin typeface="Carlito"/>
                          <a:cs typeface="Carlito"/>
                        </a:rPr>
                        <a:t>Музыка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dirty="0">
                          <a:latin typeface="Carlito"/>
                          <a:cs typeface="Carlito"/>
                        </a:rPr>
                        <a:t>1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dirty="0">
                          <a:latin typeface="Carlito"/>
                          <a:cs typeface="Carlito"/>
                        </a:rPr>
                        <a:t>1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dirty="0">
                          <a:latin typeface="Carlito"/>
                          <a:cs typeface="Carlito"/>
                        </a:rPr>
                        <a:t>1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dirty="0">
                          <a:latin typeface="Carlito"/>
                          <a:cs typeface="Carlito"/>
                        </a:rPr>
                        <a:t>1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4325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100" spc="-15" dirty="0">
                          <a:latin typeface="Carlito"/>
                          <a:cs typeface="Carlito"/>
                        </a:rPr>
                        <a:t>Технология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b="1" spc="-20" dirty="0">
                          <a:latin typeface="Carlito"/>
                          <a:cs typeface="Carlito"/>
                        </a:rPr>
                        <a:t>Технология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dirty="0">
                          <a:latin typeface="Carlito"/>
                          <a:cs typeface="Carlito"/>
                        </a:rPr>
                        <a:t>1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dirty="0">
                          <a:latin typeface="Carlito"/>
                          <a:cs typeface="Carlito"/>
                        </a:rPr>
                        <a:t>1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dirty="0">
                          <a:latin typeface="Carlito"/>
                          <a:cs typeface="Carlito"/>
                        </a:rPr>
                        <a:t>1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dirty="0">
                          <a:latin typeface="Carlito"/>
                          <a:cs typeface="Carlito"/>
                        </a:rPr>
                        <a:t>1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1655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100" spc="-10" dirty="0">
                          <a:latin typeface="Carlito"/>
                          <a:cs typeface="Carlito"/>
                        </a:rPr>
                        <a:t>Физическая</a:t>
                      </a:r>
                      <a:r>
                        <a:rPr sz="1100" spc="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spc="-15" dirty="0">
                          <a:latin typeface="Carlito"/>
                          <a:cs typeface="Carlito"/>
                        </a:rPr>
                        <a:t>культура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b="1" spc="-5" dirty="0">
                          <a:latin typeface="Carlito"/>
                          <a:cs typeface="Carlito"/>
                        </a:rPr>
                        <a:t>Физическая</a:t>
                      </a:r>
                      <a:r>
                        <a:rPr sz="1100" b="1" spc="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b="1" spc="-20" dirty="0">
                          <a:latin typeface="Carlito"/>
                          <a:cs typeface="Carlito"/>
                        </a:rPr>
                        <a:t>культура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dirty="0">
                          <a:latin typeface="Carlito"/>
                          <a:cs typeface="Carlito"/>
                        </a:rPr>
                        <a:t>2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dirty="0">
                          <a:latin typeface="Carlito"/>
                          <a:cs typeface="Carlito"/>
                        </a:rPr>
                        <a:t>2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dirty="0">
                          <a:latin typeface="Carlito"/>
                          <a:cs typeface="Carlito"/>
                        </a:rPr>
                        <a:t>2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dirty="0">
                          <a:latin typeface="Carlito"/>
                          <a:cs typeface="Carlito"/>
                        </a:rPr>
                        <a:t>2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84308">
                <a:tc gridSpan="2">
                  <a:txBody>
                    <a:bodyPr/>
                    <a:lstStyle/>
                    <a:p>
                      <a:pPr marL="244665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b="1" i="1" spc="-5" dirty="0">
                          <a:latin typeface="Carlito"/>
                          <a:cs typeface="Carlito"/>
                        </a:rPr>
                        <a:t>Итого, обязательная</a:t>
                      </a:r>
                      <a:r>
                        <a:rPr sz="1100" b="1" i="1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b="1" i="1" spc="-5" dirty="0">
                          <a:latin typeface="Carlito"/>
                          <a:cs typeface="Carlito"/>
                        </a:rPr>
                        <a:t>часть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b="1" i="1" dirty="0">
                          <a:latin typeface="Carlito"/>
                          <a:cs typeface="Carlito"/>
                        </a:rPr>
                        <a:t>20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b="1" i="1" dirty="0">
                          <a:latin typeface="Carlito"/>
                          <a:cs typeface="Carlito"/>
                        </a:rPr>
                        <a:t>22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b="1" i="1" dirty="0">
                          <a:latin typeface="Carlito"/>
                          <a:cs typeface="Carlito"/>
                        </a:rPr>
                        <a:t>22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b="1" i="1" dirty="0">
                          <a:latin typeface="Carlito"/>
                          <a:cs typeface="Carlito"/>
                        </a:rPr>
                        <a:t>23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1534">
                <a:tc gridSpan="2"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5" dirty="0">
                          <a:latin typeface="Carlito"/>
                          <a:cs typeface="Carlito"/>
                        </a:rPr>
                        <a:t>Часть, </a:t>
                      </a:r>
                      <a:r>
                        <a:rPr sz="1100" b="1" spc="-10" dirty="0">
                          <a:latin typeface="Carlito"/>
                          <a:cs typeface="Carlito"/>
                        </a:rPr>
                        <a:t>формируемая </a:t>
                      </a:r>
                      <a:r>
                        <a:rPr sz="1100" b="1" spc="-5" dirty="0">
                          <a:latin typeface="Carlito"/>
                          <a:cs typeface="Carlito"/>
                        </a:rPr>
                        <a:t>участниками образовательных</a:t>
                      </a:r>
                      <a:r>
                        <a:rPr sz="1100" b="1" spc="-9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b="1" dirty="0">
                          <a:latin typeface="Carlito"/>
                          <a:cs typeface="Carlito"/>
                        </a:rPr>
                        <a:t>отношений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100" dirty="0">
                          <a:latin typeface="Carlito"/>
                          <a:cs typeface="Carlito"/>
                        </a:rPr>
                        <a:t>1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100" dirty="0">
                          <a:latin typeface="Carlito"/>
                          <a:cs typeface="Carlito"/>
                        </a:rPr>
                        <a:t>1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100" dirty="0">
                          <a:latin typeface="Carlito"/>
                          <a:cs typeface="Carlito"/>
                        </a:rPr>
                        <a:t>1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100" dirty="0">
                          <a:latin typeface="Carlito"/>
                          <a:cs typeface="Carlito"/>
                        </a:rPr>
                        <a:t>0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1534">
                <a:tc gridSpan="2">
                  <a:txBody>
                    <a:bodyPr/>
                    <a:lstStyle/>
                    <a:p>
                      <a:pPr marL="6330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i="1" spc="-15" dirty="0">
                          <a:latin typeface="Carlito"/>
                          <a:cs typeface="Carlito"/>
                        </a:rPr>
                        <a:t>ИТОГО, </a:t>
                      </a:r>
                      <a:r>
                        <a:rPr sz="1100" b="1" i="1" spc="-5" dirty="0">
                          <a:latin typeface="Carlito"/>
                          <a:cs typeface="Carlito"/>
                        </a:rPr>
                        <a:t>учебная </a:t>
                      </a:r>
                      <a:r>
                        <a:rPr sz="1100" b="1" i="1" spc="-10" dirty="0">
                          <a:latin typeface="Carlito"/>
                          <a:cs typeface="Carlito"/>
                        </a:rPr>
                        <a:t>нагрузка </a:t>
                      </a:r>
                      <a:r>
                        <a:rPr sz="1100" b="1" i="1" spc="-5" dirty="0">
                          <a:latin typeface="Carlito"/>
                          <a:cs typeface="Carlito"/>
                        </a:rPr>
                        <a:t>при </a:t>
                      </a:r>
                      <a:r>
                        <a:rPr sz="1100" b="1" i="1" dirty="0">
                          <a:latin typeface="Carlito"/>
                          <a:cs typeface="Carlito"/>
                        </a:rPr>
                        <a:t>5-дневной </a:t>
                      </a:r>
                      <a:r>
                        <a:rPr sz="1100" b="1" i="1" spc="-5" dirty="0">
                          <a:latin typeface="Carlito"/>
                          <a:cs typeface="Carlito"/>
                        </a:rPr>
                        <a:t>учебной</a:t>
                      </a:r>
                      <a:r>
                        <a:rPr sz="1100" b="1" i="1" spc="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b="1" i="1" spc="-5" dirty="0">
                          <a:latin typeface="Carlito"/>
                          <a:cs typeface="Carlito"/>
                        </a:rPr>
                        <a:t>неделе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b="1" i="1" dirty="0">
                          <a:latin typeface="Carlito"/>
                          <a:cs typeface="Carlito"/>
                        </a:rPr>
                        <a:t>21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b="1" i="1" dirty="0">
                          <a:latin typeface="Carlito"/>
                          <a:cs typeface="Carlito"/>
                        </a:rPr>
                        <a:t>23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b="1" i="1" dirty="0">
                          <a:latin typeface="Carlito"/>
                          <a:cs typeface="Carlito"/>
                        </a:rPr>
                        <a:t>23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b="1" i="1" dirty="0">
                          <a:latin typeface="Carlito"/>
                          <a:cs typeface="Carlito"/>
                        </a:rPr>
                        <a:t>23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3277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719713">
                <a:tc gridSpan="2">
                  <a:txBody>
                    <a:bodyPr/>
                    <a:lstStyle/>
                    <a:p>
                      <a:pPr marL="201930" marR="635" indent="-195580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100" spc="-10" dirty="0">
                          <a:latin typeface="Carlito"/>
                          <a:cs typeface="Carlito"/>
                        </a:rPr>
                        <a:t>Учебная нагрузка, </a:t>
                      </a:r>
                      <a:r>
                        <a:rPr sz="1100" spc="-5" dirty="0">
                          <a:latin typeface="Carlito"/>
                          <a:cs typeface="Carlito"/>
                        </a:rPr>
                        <a:t>предусмотренная </a:t>
                      </a:r>
                      <a:r>
                        <a:rPr sz="1100" spc="-10" dirty="0">
                          <a:latin typeface="Carlito"/>
                          <a:cs typeface="Carlito"/>
                        </a:rPr>
                        <a:t>Гигиеническими </a:t>
                      </a:r>
                      <a:r>
                        <a:rPr sz="1100" spc="-5" dirty="0">
                          <a:latin typeface="Carlito"/>
                          <a:cs typeface="Carlito"/>
                        </a:rPr>
                        <a:t>нормативами  </a:t>
                      </a:r>
                      <a:r>
                        <a:rPr sz="1100" dirty="0">
                          <a:latin typeface="Carlito"/>
                          <a:cs typeface="Carlito"/>
                        </a:rPr>
                        <a:t>и </a:t>
                      </a:r>
                      <a:r>
                        <a:rPr sz="1100" spc="-5" dirty="0">
                          <a:latin typeface="Carlito"/>
                          <a:cs typeface="Carlito"/>
                        </a:rPr>
                        <a:t>Санитарно-эпидемиологическими требованиями, </a:t>
                      </a:r>
                      <a:r>
                        <a:rPr sz="1100" b="1" dirty="0">
                          <a:latin typeface="Carlito"/>
                          <a:cs typeface="Carlito"/>
                        </a:rPr>
                        <a:t>не</a:t>
                      </a:r>
                      <a:r>
                        <a:rPr sz="1100" b="1" spc="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b="1" spc="-10" dirty="0">
                          <a:latin typeface="Carlito"/>
                          <a:cs typeface="Carlito"/>
                        </a:rPr>
                        <a:t>более</a:t>
                      </a:r>
                      <a:endParaRPr sz="1100" dirty="0">
                        <a:latin typeface="Carlito"/>
                        <a:cs typeface="Carlito"/>
                      </a:endParaRPr>
                    </a:p>
                  </a:txBody>
                  <a:tcPr marL="0" marR="0" marT="1149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rlito"/>
                          <a:cs typeface="Carlito"/>
                        </a:rPr>
                        <a:t>21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rlito"/>
                          <a:cs typeface="Carlito"/>
                        </a:rPr>
                        <a:t>23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rlito"/>
                          <a:cs typeface="Carlito"/>
                        </a:rPr>
                        <a:t>23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rlito"/>
                          <a:cs typeface="Carlito"/>
                        </a:rPr>
                        <a:t>23</a:t>
                      </a:r>
                      <a:endParaRPr sz="1100" dirty="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7368540" y="4869179"/>
            <a:ext cx="4823460" cy="1139414"/>
          </a:xfrm>
          <a:prstGeom prst="rect">
            <a:avLst/>
          </a:prstGeom>
          <a:solidFill>
            <a:srgbClr val="FAE4D5"/>
          </a:solidFill>
        </p:spPr>
        <p:txBody>
          <a:bodyPr vert="horz" wrap="square" lIns="0" tIns="31115" rIns="0" bIns="0" rtlCol="0">
            <a:spAutoFit/>
          </a:bodyPr>
          <a:lstStyle/>
          <a:p>
            <a:pPr marL="92710" marR="111760">
              <a:lnSpc>
                <a:spcPct val="100000"/>
              </a:lnSpc>
              <a:spcBef>
                <a:spcPts val="245"/>
              </a:spcBef>
            </a:pPr>
            <a:r>
              <a:rPr sz="1800" b="1" spc="-15" dirty="0">
                <a:solidFill>
                  <a:srgbClr val="C00000"/>
                </a:solidFill>
                <a:latin typeface="Carlito"/>
                <a:cs typeface="Carlito"/>
              </a:rPr>
              <a:t>ФГОС </a:t>
            </a:r>
            <a:r>
              <a:rPr sz="1800" b="1" dirty="0">
                <a:solidFill>
                  <a:srgbClr val="C00000"/>
                </a:solidFill>
                <a:latin typeface="Carlito"/>
                <a:cs typeface="Carlito"/>
              </a:rPr>
              <a:t>НОО и ФОП </a:t>
            </a:r>
            <a:r>
              <a:rPr sz="1800" b="1" spc="-5" dirty="0">
                <a:solidFill>
                  <a:srgbClr val="C00000"/>
                </a:solidFill>
                <a:latin typeface="Carlito"/>
                <a:cs typeface="Carlito"/>
              </a:rPr>
              <a:t>не </a:t>
            </a:r>
            <a:r>
              <a:rPr sz="1800" b="1" spc="-10" dirty="0">
                <a:solidFill>
                  <a:srgbClr val="C00000"/>
                </a:solidFill>
                <a:latin typeface="Carlito"/>
                <a:cs typeface="Carlito"/>
              </a:rPr>
              <a:t>позволяют </a:t>
            </a:r>
            <a:r>
              <a:rPr sz="1800" b="1" spc="-5" dirty="0">
                <a:solidFill>
                  <a:srgbClr val="C00000"/>
                </a:solidFill>
                <a:latin typeface="Carlito"/>
                <a:cs typeface="Carlito"/>
              </a:rPr>
              <a:t>реализовать  </a:t>
            </a:r>
            <a:r>
              <a:rPr sz="1800" b="1" spc="-10" dirty="0">
                <a:solidFill>
                  <a:srgbClr val="C00000"/>
                </a:solidFill>
                <a:latin typeface="Carlito"/>
                <a:cs typeface="Carlito"/>
              </a:rPr>
              <a:t>углублённое </a:t>
            </a:r>
            <a:r>
              <a:rPr sz="1800" b="1" spc="-5" dirty="0">
                <a:solidFill>
                  <a:srgbClr val="C00000"/>
                </a:solidFill>
                <a:latin typeface="Carlito"/>
                <a:cs typeface="Carlito"/>
              </a:rPr>
              <a:t>изучение </a:t>
            </a:r>
            <a:r>
              <a:rPr sz="1800" b="1" spc="-10" dirty="0">
                <a:solidFill>
                  <a:srgbClr val="C00000"/>
                </a:solidFill>
                <a:latin typeface="Carlito"/>
                <a:cs typeface="Carlito"/>
              </a:rPr>
              <a:t>предметов</a:t>
            </a:r>
            <a:r>
              <a:rPr sz="1800" b="1" spc="-65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rlito"/>
                <a:cs typeface="Carlito"/>
              </a:rPr>
              <a:t>при</a:t>
            </a:r>
            <a:endParaRPr sz="1800" dirty="0">
              <a:latin typeface="Carlito"/>
              <a:cs typeface="Carlito"/>
            </a:endParaRPr>
          </a:p>
          <a:p>
            <a:pPr marL="92710">
              <a:lnSpc>
                <a:spcPct val="100000"/>
              </a:lnSpc>
            </a:pPr>
            <a:r>
              <a:rPr sz="1800" b="1" spc="-5" dirty="0">
                <a:solidFill>
                  <a:srgbClr val="C00000"/>
                </a:solidFill>
                <a:latin typeface="Carlito"/>
                <a:cs typeface="Carlito"/>
              </a:rPr>
              <a:t>5-дневной учебной</a:t>
            </a:r>
            <a:r>
              <a:rPr sz="1800" b="1" spc="-25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rlito"/>
                <a:cs typeface="Carlito"/>
              </a:rPr>
              <a:t>неделе!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94880" y="367769"/>
            <a:ext cx="4693920" cy="787400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R="59055" algn="r">
              <a:lnSpc>
                <a:spcPct val="100000"/>
              </a:lnSpc>
              <a:spcBef>
                <a:spcPts val="1120"/>
              </a:spcBef>
            </a:pPr>
            <a:r>
              <a:rPr sz="2200" b="1" spc="-5" dirty="0">
                <a:solidFill>
                  <a:srgbClr val="003399"/>
                </a:solidFill>
                <a:latin typeface="Carlito"/>
                <a:cs typeface="Carlito"/>
              </a:rPr>
              <a:t>Вариант</a:t>
            </a:r>
            <a:r>
              <a:rPr sz="2200" b="1" spc="-7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200" b="1" spc="-5" dirty="0">
                <a:solidFill>
                  <a:srgbClr val="003399"/>
                </a:solidFill>
                <a:latin typeface="Carlito"/>
                <a:cs typeface="Carlito"/>
              </a:rPr>
              <a:t>1</a:t>
            </a:r>
            <a:endParaRPr sz="2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1400" b="1" dirty="0">
                <a:latin typeface="Carlito"/>
                <a:cs typeface="Carlito"/>
              </a:rPr>
              <a:t>При </a:t>
            </a:r>
            <a:r>
              <a:rPr sz="1400" b="1" spc="-5" dirty="0">
                <a:latin typeface="Carlito"/>
                <a:cs typeface="Carlito"/>
              </a:rPr>
              <a:t>разработке учебного </a:t>
            </a:r>
            <a:r>
              <a:rPr sz="1400" b="1" dirty="0">
                <a:latin typeface="Carlito"/>
                <a:cs typeface="Carlito"/>
              </a:rPr>
              <a:t>плана </a:t>
            </a:r>
            <a:r>
              <a:rPr sz="1400" b="1" spc="-15" dirty="0">
                <a:latin typeface="Carlito"/>
                <a:cs typeface="Carlito"/>
              </a:rPr>
              <a:t>ОУ </a:t>
            </a:r>
            <a:r>
              <a:rPr sz="1400" b="1" dirty="0">
                <a:latin typeface="Carlito"/>
                <a:cs typeface="Carlito"/>
              </a:rPr>
              <a:t>обращаем внимание</a:t>
            </a:r>
            <a:r>
              <a:rPr sz="1400" b="1" spc="-215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на: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151876" y="6268211"/>
            <a:ext cx="1788160" cy="497205"/>
          </a:xfrm>
          <a:custGeom>
            <a:avLst/>
            <a:gdLst/>
            <a:ahLst/>
            <a:cxnLst/>
            <a:rect l="l" t="t" r="r" b="b"/>
            <a:pathLst>
              <a:path w="1788159" h="497204">
                <a:moveTo>
                  <a:pt x="1787652" y="0"/>
                </a:moveTo>
                <a:lnTo>
                  <a:pt x="0" y="0"/>
                </a:lnTo>
                <a:lnTo>
                  <a:pt x="0" y="496823"/>
                </a:lnTo>
                <a:lnTo>
                  <a:pt x="1787652" y="496823"/>
                </a:lnTo>
                <a:lnTo>
                  <a:pt x="1787652" y="0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347075" y="6295440"/>
            <a:ext cx="1398905" cy="424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Использование</a:t>
            </a:r>
            <a:r>
              <a:rPr sz="1200" spc="-30" dirty="0">
                <a:latin typeface="Carlito"/>
                <a:cs typeface="Carlito"/>
              </a:rPr>
              <a:t> </a:t>
            </a:r>
            <a:r>
              <a:rPr sz="1400" b="1" spc="-5" dirty="0">
                <a:latin typeface="Carlito"/>
                <a:cs typeface="Carlito"/>
              </a:rPr>
              <a:t>ФРП</a:t>
            </a:r>
            <a:endParaRPr sz="14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2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2"/>
              </a:rPr>
              <a:t>https://edsoo.ru/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041635" y="6245352"/>
            <a:ext cx="1828800" cy="520065"/>
          </a:xfrm>
          <a:custGeom>
            <a:avLst/>
            <a:gdLst/>
            <a:ahLst/>
            <a:cxnLst/>
            <a:rect l="l" t="t" r="r" b="b"/>
            <a:pathLst>
              <a:path w="1828800" h="520065">
                <a:moveTo>
                  <a:pt x="1828800" y="0"/>
                </a:moveTo>
                <a:lnTo>
                  <a:pt x="0" y="0"/>
                </a:lnTo>
                <a:lnTo>
                  <a:pt x="0" y="519684"/>
                </a:lnTo>
                <a:lnTo>
                  <a:pt x="1828800" y="519684"/>
                </a:lnTo>
                <a:lnTo>
                  <a:pt x="182880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266044" y="6284163"/>
            <a:ext cx="1381760" cy="424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Использование</a:t>
            </a:r>
            <a:r>
              <a:rPr sz="1200" spc="-35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ПРП</a:t>
            </a:r>
            <a:endParaRPr sz="14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2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2"/>
              </a:rPr>
              <a:t>https://edsoo.ru/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617249" y="5865583"/>
            <a:ext cx="2703195" cy="546100"/>
            <a:chOff x="7617249" y="5865583"/>
            <a:chExt cx="2703195" cy="546100"/>
          </a:xfrm>
        </p:grpSpPr>
        <p:sp>
          <p:nvSpPr>
            <p:cNvPr id="14" name="object 14"/>
            <p:cNvSpPr/>
            <p:nvPr/>
          </p:nvSpPr>
          <p:spPr>
            <a:xfrm>
              <a:off x="7617249" y="5873752"/>
              <a:ext cx="534969" cy="5375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763886" y="5865583"/>
              <a:ext cx="556387" cy="54556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2204" y="280796"/>
            <a:ext cx="85807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Реализация </a:t>
            </a:r>
            <a:r>
              <a:rPr sz="2400" spc="-5" dirty="0"/>
              <a:t>программы по </a:t>
            </a:r>
            <a:r>
              <a:rPr sz="2400" spc="-10" dirty="0"/>
              <a:t>физической </a:t>
            </a:r>
            <a:r>
              <a:rPr sz="2400" spc="-20" dirty="0"/>
              <a:t>культуре </a:t>
            </a:r>
            <a:r>
              <a:rPr sz="2400" spc="-5" dirty="0"/>
              <a:t>на </a:t>
            </a:r>
            <a:r>
              <a:rPr sz="2400" dirty="0"/>
              <a:t>уровне</a:t>
            </a:r>
            <a:r>
              <a:rPr sz="2400" spc="45" dirty="0"/>
              <a:t> </a:t>
            </a:r>
            <a:r>
              <a:rPr sz="2400" dirty="0"/>
              <a:t>НОО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252171" y="943483"/>
            <a:ext cx="1109662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5" dirty="0">
                <a:solidFill>
                  <a:srgbClr val="006FC0"/>
                </a:solidFill>
                <a:latin typeface="Carlito"/>
                <a:cs typeface="Carlito"/>
              </a:rPr>
              <a:t>Основные </a:t>
            </a:r>
            <a:r>
              <a:rPr sz="1800" b="1" spc="-10" dirty="0">
                <a:solidFill>
                  <a:srgbClr val="006FC0"/>
                </a:solidFill>
                <a:latin typeface="Carlito"/>
                <a:cs typeface="Carlito"/>
              </a:rPr>
              <a:t>разделы, </a:t>
            </a:r>
            <a:r>
              <a:rPr sz="1800" b="1" spc="-5" dirty="0">
                <a:solidFill>
                  <a:srgbClr val="006FC0"/>
                </a:solidFill>
                <a:latin typeface="Carlito"/>
                <a:cs typeface="Carlito"/>
              </a:rPr>
              <a:t>обязательные для изучения </a:t>
            </a:r>
            <a:r>
              <a:rPr sz="1800" b="1" dirty="0">
                <a:solidFill>
                  <a:srgbClr val="006FC0"/>
                </a:solidFill>
                <a:latin typeface="Carlito"/>
                <a:cs typeface="Carlito"/>
              </a:rPr>
              <a:t>в </a:t>
            </a:r>
            <a:r>
              <a:rPr sz="1800" b="1" spc="-10" dirty="0">
                <a:solidFill>
                  <a:srgbClr val="006FC0"/>
                </a:solidFill>
                <a:latin typeface="Carlito"/>
                <a:cs typeface="Carlito"/>
              </a:rPr>
              <a:t>каждом</a:t>
            </a:r>
            <a:r>
              <a:rPr sz="1800" b="1" spc="-3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rlito"/>
                <a:cs typeface="Carlito"/>
              </a:rPr>
              <a:t>классе:</a:t>
            </a:r>
            <a:endParaRPr sz="1800" dirty="0">
              <a:latin typeface="Carlito"/>
              <a:cs typeface="Carlito"/>
            </a:endParaRPr>
          </a:p>
          <a:p>
            <a:pPr marL="274320">
              <a:lnSpc>
                <a:spcPct val="100000"/>
              </a:lnSpc>
            </a:pPr>
            <a:r>
              <a:rPr sz="1800" spc="-5" dirty="0">
                <a:solidFill>
                  <a:srgbClr val="172044"/>
                </a:solidFill>
                <a:latin typeface="Carlito"/>
                <a:cs typeface="Carlito"/>
              </a:rPr>
              <a:t>«Знания </a:t>
            </a:r>
            <a:r>
              <a:rPr sz="1800" dirty="0">
                <a:solidFill>
                  <a:srgbClr val="172044"/>
                </a:solidFill>
                <a:latin typeface="Carlito"/>
                <a:cs typeface="Carlito"/>
              </a:rPr>
              <a:t>о </a:t>
            </a:r>
            <a:r>
              <a:rPr sz="1800" spc="-5" dirty="0">
                <a:solidFill>
                  <a:srgbClr val="172044"/>
                </a:solidFill>
                <a:latin typeface="Carlito"/>
                <a:cs typeface="Carlito"/>
              </a:rPr>
              <a:t>физической</a:t>
            </a:r>
            <a:r>
              <a:rPr sz="1800" spc="25" dirty="0">
                <a:solidFill>
                  <a:srgbClr val="172044"/>
                </a:solidFill>
                <a:latin typeface="Carlito"/>
                <a:cs typeface="Carlito"/>
              </a:rPr>
              <a:t> </a:t>
            </a:r>
            <a:r>
              <a:rPr sz="1800" spc="-20" dirty="0">
                <a:solidFill>
                  <a:srgbClr val="172044"/>
                </a:solidFill>
                <a:latin typeface="Carlito"/>
                <a:cs typeface="Carlito"/>
              </a:rPr>
              <a:t>культуре»,</a:t>
            </a:r>
            <a:endParaRPr sz="1800" dirty="0">
              <a:latin typeface="Carlito"/>
              <a:cs typeface="Carlito"/>
            </a:endParaRPr>
          </a:p>
          <a:p>
            <a:pPr marL="274320">
              <a:lnSpc>
                <a:spcPct val="100000"/>
              </a:lnSpc>
            </a:pPr>
            <a:r>
              <a:rPr sz="1800" spc="-5" dirty="0">
                <a:solidFill>
                  <a:srgbClr val="172044"/>
                </a:solidFill>
                <a:latin typeface="Carlito"/>
                <a:cs typeface="Carlito"/>
              </a:rPr>
              <a:t>«Способы </a:t>
            </a:r>
            <a:r>
              <a:rPr sz="1800" spc="-10" dirty="0">
                <a:solidFill>
                  <a:srgbClr val="172044"/>
                </a:solidFill>
                <a:latin typeface="Carlito"/>
                <a:cs typeface="Carlito"/>
              </a:rPr>
              <a:t>самостоятельной</a:t>
            </a:r>
            <a:r>
              <a:rPr sz="1800" spc="45" dirty="0">
                <a:solidFill>
                  <a:srgbClr val="172044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2044"/>
                </a:solidFill>
                <a:latin typeface="Carlito"/>
                <a:cs typeface="Carlito"/>
              </a:rPr>
              <a:t>деятельности»,</a:t>
            </a:r>
            <a:endParaRPr sz="1800" dirty="0">
              <a:latin typeface="Carlito"/>
              <a:cs typeface="Carlito"/>
            </a:endParaRPr>
          </a:p>
          <a:p>
            <a:pPr marL="274320">
              <a:lnSpc>
                <a:spcPct val="100000"/>
              </a:lnSpc>
            </a:pPr>
            <a:r>
              <a:rPr sz="1800" spc="-5" dirty="0">
                <a:solidFill>
                  <a:srgbClr val="172044"/>
                </a:solidFill>
                <a:latin typeface="Carlito"/>
                <a:cs typeface="Carlito"/>
              </a:rPr>
              <a:t>«Физическое</a:t>
            </a:r>
            <a:r>
              <a:rPr sz="1800" spc="15" dirty="0">
                <a:solidFill>
                  <a:srgbClr val="172044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172044"/>
                </a:solidFill>
                <a:latin typeface="Carlito"/>
                <a:cs typeface="Carlito"/>
              </a:rPr>
              <a:t>совершенствование»</a:t>
            </a:r>
            <a:endParaRPr sz="1800" dirty="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15" dirty="0">
                <a:solidFill>
                  <a:srgbClr val="006FC0"/>
                </a:solidFill>
                <a:latin typeface="Carlito"/>
                <a:cs typeface="Carlito"/>
              </a:rPr>
              <a:t>Раздел </a:t>
            </a:r>
            <a:r>
              <a:rPr sz="1800" b="1" spc="-5" dirty="0">
                <a:solidFill>
                  <a:srgbClr val="006FC0"/>
                </a:solidFill>
                <a:latin typeface="Carlito"/>
                <a:cs typeface="Carlito"/>
              </a:rPr>
              <a:t>«Физическое совершенствование» </a:t>
            </a:r>
            <a:r>
              <a:rPr sz="1800" spc="-10" dirty="0">
                <a:solidFill>
                  <a:srgbClr val="172044"/>
                </a:solidFill>
                <a:latin typeface="Carlito"/>
                <a:cs typeface="Carlito"/>
              </a:rPr>
              <a:t>реализуется </a:t>
            </a:r>
            <a:r>
              <a:rPr sz="1800" spc="-15" dirty="0">
                <a:solidFill>
                  <a:srgbClr val="172044"/>
                </a:solidFill>
                <a:latin typeface="Carlito"/>
                <a:cs typeface="Carlito"/>
              </a:rPr>
              <a:t>исходя </a:t>
            </a:r>
            <a:r>
              <a:rPr sz="1800" dirty="0">
                <a:solidFill>
                  <a:srgbClr val="172044"/>
                </a:solidFill>
                <a:latin typeface="Carlito"/>
                <a:cs typeface="Carlito"/>
              </a:rPr>
              <a:t>из </a:t>
            </a:r>
            <a:r>
              <a:rPr sz="1800" dirty="0">
                <a:solidFill>
                  <a:srgbClr val="C00000"/>
                </a:solidFill>
                <a:latin typeface="Carlito"/>
                <a:cs typeface="Carlito"/>
              </a:rPr>
              <a:t>наличия </a:t>
            </a:r>
            <a:r>
              <a:rPr sz="1800" spc="-10" dirty="0">
                <a:solidFill>
                  <a:srgbClr val="C00000"/>
                </a:solidFill>
                <a:latin typeface="Carlito"/>
                <a:cs typeface="Carlito"/>
              </a:rPr>
              <a:t>материально-технической </a:t>
            </a:r>
            <a:r>
              <a:rPr sz="1800" dirty="0">
                <a:solidFill>
                  <a:srgbClr val="C00000"/>
                </a:solidFill>
                <a:latin typeface="Carlito"/>
                <a:cs typeface="Carlito"/>
              </a:rPr>
              <a:t>базы</a:t>
            </a:r>
            <a:r>
              <a:rPr sz="1800" spc="16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1800" spc="-15" dirty="0">
                <a:solidFill>
                  <a:srgbClr val="C00000"/>
                </a:solidFill>
                <a:latin typeface="Carlito"/>
                <a:cs typeface="Carlito"/>
              </a:rPr>
              <a:t>ОУ</a:t>
            </a:r>
            <a:endParaRPr sz="18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6FC0"/>
              </a:buClr>
              <a:buFont typeface="Arial"/>
              <a:buChar char="•"/>
            </a:pPr>
            <a:endParaRPr sz="1750" dirty="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10" dirty="0">
                <a:solidFill>
                  <a:srgbClr val="006FC0"/>
                </a:solidFill>
                <a:latin typeface="Carlito"/>
                <a:cs typeface="Carlito"/>
              </a:rPr>
              <a:t>Количество</a:t>
            </a:r>
            <a:r>
              <a:rPr sz="1800" b="1" spc="-3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rlito"/>
                <a:cs typeface="Carlito"/>
              </a:rPr>
              <a:t>часов</a:t>
            </a:r>
            <a:r>
              <a:rPr sz="1800" spc="-5" dirty="0">
                <a:solidFill>
                  <a:srgbClr val="006FC0"/>
                </a:solidFill>
                <a:latin typeface="Carlito"/>
                <a:cs typeface="Carlito"/>
              </a:rPr>
              <a:t>: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74189" y="3002751"/>
            <a:ext cx="2145411" cy="1264449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33679" indent="-220979">
              <a:lnSpc>
                <a:spcPct val="100000"/>
              </a:lnSpc>
              <a:spcBef>
                <a:spcPts val="1180"/>
              </a:spcBef>
              <a:buAutoNum type="arabicPlain"/>
              <a:tabLst>
                <a:tab pos="233679" algn="l"/>
              </a:tabLst>
            </a:pPr>
            <a:r>
              <a:rPr sz="1800" spc="-5" dirty="0">
                <a:latin typeface="Carlito"/>
                <a:cs typeface="Carlito"/>
              </a:rPr>
              <a:t>класс  </a:t>
            </a:r>
            <a:r>
              <a:rPr sz="1800" dirty="0">
                <a:latin typeface="Carlito"/>
                <a:cs typeface="Carlito"/>
              </a:rPr>
              <a:t>— </a:t>
            </a:r>
            <a:r>
              <a:rPr sz="1800" spc="-5" dirty="0">
                <a:latin typeface="Carlito"/>
                <a:cs typeface="Carlito"/>
              </a:rPr>
              <a:t>99</a:t>
            </a:r>
            <a:r>
              <a:rPr sz="1800" spc="340" dirty="0">
                <a:latin typeface="Carlito"/>
                <a:cs typeface="Carlito"/>
              </a:rPr>
              <a:t> </a:t>
            </a:r>
            <a:r>
              <a:rPr lang="ru-RU" sz="1800" spc="340" dirty="0" smtClean="0">
                <a:latin typeface="Carlito"/>
                <a:cs typeface="Carlito"/>
              </a:rPr>
              <a:t>ч</a:t>
            </a:r>
            <a:r>
              <a:rPr sz="1800" dirty="0" smtClean="0">
                <a:latin typeface="Carlito"/>
                <a:cs typeface="Carlito"/>
              </a:rPr>
              <a:t>;</a:t>
            </a:r>
            <a:endParaRPr sz="1800" dirty="0">
              <a:latin typeface="Carlito"/>
              <a:cs typeface="Carlito"/>
            </a:endParaRPr>
          </a:p>
          <a:p>
            <a:pPr marL="233679" indent="-220979">
              <a:lnSpc>
                <a:spcPct val="100000"/>
              </a:lnSpc>
              <a:spcBef>
                <a:spcPts val="1085"/>
              </a:spcBef>
              <a:buAutoNum type="arabicPlain"/>
              <a:tabLst>
                <a:tab pos="233679" algn="l"/>
              </a:tabLst>
            </a:pPr>
            <a:r>
              <a:rPr sz="1800" spc="-5" dirty="0">
                <a:latin typeface="Carlito"/>
                <a:cs typeface="Carlito"/>
              </a:rPr>
              <a:t>класс </a:t>
            </a:r>
            <a:r>
              <a:rPr sz="1800" dirty="0">
                <a:latin typeface="Carlito"/>
                <a:cs typeface="Carlito"/>
              </a:rPr>
              <a:t>— 102</a:t>
            </a:r>
            <a:r>
              <a:rPr sz="1800" spc="-9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ч;</a:t>
            </a:r>
          </a:p>
          <a:p>
            <a:pPr marL="233679" indent="-220979">
              <a:lnSpc>
                <a:spcPct val="100000"/>
              </a:lnSpc>
              <a:spcBef>
                <a:spcPts val="1080"/>
              </a:spcBef>
              <a:buAutoNum type="arabicPlain"/>
              <a:tabLst>
                <a:tab pos="233679" algn="l"/>
              </a:tabLst>
            </a:pPr>
            <a:r>
              <a:rPr sz="1800" spc="-5" dirty="0">
                <a:latin typeface="Carlito"/>
                <a:cs typeface="Carlito"/>
              </a:rPr>
              <a:t>класс  </a:t>
            </a:r>
            <a:r>
              <a:rPr sz="1800" dirty="0">
                <a:latin typeface="Carlito"/>
                <a:cs typeface="Carlito"/>
              </a:rPr>
              <a:t>— 102</a:t>
            </a:r>
            <a:r>
              <a:rPr sz="1800" spc="-7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ч;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020817" y="3323082"/>
            <a:ext cx="3175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00000"/>
                </a:solidFill>
                <a:latin typeface="Carlito"/>
                <a:cs typeface="Carlito"/>
              </a:rPr>
              <a:t>по 3 </a:t>
            </a:r>
            <a:r>
              <a:rPr sz="1800" spc="-5" dirty="0">
                <a:solidFill>
                  <a:srgbClr val="C00000"/>
                </a:solidFill>
                <a:latin typeface="Carlito"/>
                <a:cs typeface="Carlito"/>
              </a:rPr>
              <a:t>часа </a:t>
            </a:r>
            <a:r>
              <a:rPr sz="1800" dirty="0">
                <a:solidFill>
                  <a:srgbClr val="C00000"/>
                </a:solidFill>
                <a:latin typeface="Carlito"/>
                <a:cs typeface="Carlito"/>
              </a:rPr>
              <a:t>в </a:t>
            </a:r>
            <a:r>
              <a:rPr sz="1800" spc="-10" dirty="0">
                <a:solidFill>
                  <a:srgbClr val="C00000"/>
                </a:solidFill>
                <a:latin typeface="Carlito"/>
                <a:cs typeface="Carlito"/>
              </a:rPr>
              <a:t>неделю </a:t>
            </a:r>
            <a:r>
              <a:rPr sz="1800" dirty="0">
                <a:solidFill>
                  <a:srgbClr val="C00000"/>
                </a:solidFill>
                <a:latin typeface="Carlito"/>
                <a:cs typeface="Carlito"/>
              </a:rPr>
              <a:t>в 1-3</a:t>
            </a:r>
            <a:r>
              <a:rPr sz="1800" spc="-5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arlito"/>
                <a:cs typeface="Carlito"/>
              </a:rPr>
              <a:t>классах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23230" y="4608703"/>
            <a:ext cx="665924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00000"/>
                </a:solidFill>
                <a:latin typeface="Carlito"/>
                <a:cs typeface="Carlito"/>
              </a:rPr>
              <a:t>2 </a:t>
            </a:r>
            <a:r>
              <a:rPr sz="1800" spc="-5" dirty="0">
                <a:solidFill>
                  <a:srgbClr val="C00000"/>
                </a:solidFill>
                <a:latin typeface="Carlito"/>
                <a:cs typeface="Carlito"/>
              </a:rPr>
              <a:t>часа </a:t>
            </a:r>
            <a:r>
              <a:rPr sz="1800" dirty="0">
                <a:solidFill>
                  <a:srgbClr val="C00000"/>
                </a:solidFill>
                <a:latin typeface="Carlito"/>
                <a:cs typeface="Carlito"/>
              </a:rPr>
              <a:t>в </a:t>
            </a:r>
            <a:r>
              <a:rPr sz="1800" spc="-10" dirty="0">
                <a:solidFill>
                  <a:srgbClr val="C00000"/>
                </a:solidFill>
                <a:latin typeface="Carlito"/>
                <a:cs typeface="Carlito"/>
              </a:rPr>
              <a:t>неделю </a:t>
            </a:r>
            <a:r>
              <a:rPr sz="1800" dirty="0">
                <a:solidFill>
                  <a:srgbClr val="C00000"/>
                </a:solidFill>
                <a:latin typeface="Carlito"/>
                <a:cs typeface="Carlito"/>
              </a:rPr>
              <a:t>— в </a:t>
            </a:r>
            <a:r>
              <a:rPr sz="1800" spc="-10" dirty="0">
                <a:solidFill>
                  <a:srgbClr val="C00000"/>
                </a:solidFill>
                <a:latin typeface="Carlito"/>
                <a:cs typeface="Carlito"/>
              </a:rPr>
              <a:t>рамках </a:t>
            </a:r>
            <a:r>
              <a:rPr sz="1800" spc="-5" dirty="0">
                <a:solidFill>
                  <a:srgbClr val="C00000"/>
                </a:solidFill>
                <a:latin typeface="Carlito"/>
                <a:cs typeface="Carlito"/>
              </a:rPr>
              <a:t>учебного</a:t>
            </a:r>
            <a:r>
              <a:rPr sz="1800" spc="35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C00000"/>
                </a:solidFill>
                <a:latin typeface="Carlito"/>
                <a:cs typeface="Carlito"/>
              </a:rPr>
              <a:t>плана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C00000"/>
                </a:solidFill>
                <a:latin typeface="Carlito"/>
                <a:cs typeface="Carlito"/>
              </a:rPr>
              <a:t>+1 </a:t>
            </a:r>
            <a:r>
              <a:rPr sz="1800" dirty="0">
                <a:solidFill>
                  <a:srgbClr val="C00000"/>
                </a:solidFill>
                <a:latin typeface="Carlito"/>
                <a:cs typeface="Carlito"/>
              </a:rPr>
              <a:t>час в </a:t>
            </a:r>
            <a:r>
              <a:rPr sz="1800" spc="-10" dirty="0">
                <a:solidFill>
                  <a:srgbClr val="C00000"/>
                </a:solidFill>
                <a:latin typeface="Carlito"/>
                <a:cs typeface="Carlito"/>
              </a:rPr>
              <a:t>неделю </a:t>
            </a:r>
            <a:r>
              <a:rPr sz="1800" dirty="0">
                <a:solidFill>
                  <a:srgbClr val="C00000"/>
                </a:solidFill>
                <a:latin typeface="Carlito"/>
                <a:cs typeface="Carlito"/>
              </a:rPr>
              <a:t>— </a:t>
            </a:r>
            <a:r>
              <a:rPr sz="1800" spc="-5" dirty="0">
                <a:solidFill>
                  <a:srgbClr val="C00000"/>
                </a:solidFill>
                <a:latin typeface="Carlito"/>
                <a:cs typeface="Carlito"/>
              </a:rPr>
              <a:t>двигательная активность </a:t>
            </a:r>
            <a:r>
              <a:rPr sz="1800" spc="-10" dirty="0">
                <a:solidFill>
                  <a:srgbClr val="C00000"/>
                </a:solidFill>
                <a:latin typeface="Carlito"/>
                <a:cs typeface="Carlito"/>
              </a:rPr>
              <a:t>(за рамками </a:t>
            </a:r>
            <a:r>
              <a:rPr sz="1800" spc="-20" dirty="0">
                <a:solidFill>
                  <a:srgbClr val="C00000"/>
                </a:solidFill>
                <a:latin typeface="Carlito"/>
                <a:cs typeface="Carlito"/>
              </a:rPr>
              <a:t>ФГОС</a:t>
            </a:r>
            <a:r>
              <a:rPr sz="1800" spc="35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arlito"/>
                <a:cs typeface="Carlito"/>
              </a:rPr>
              <a:t>НОО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C00000"/>
                </a:solidFill>
                <a:latin typeface="Carlito"/>
                <a:cs typeface="Carlito"/>
              </a:rPr>
              <a:t>за </a:t>
            </a:r>
            <a:r>
              <a:rPr sz="1800" spc="-10" dirty="0">
                <a:solidFill>
                  <a:srgbClr val="C00000"/>
                </a:solidFill>
                <a:latin typeface="Carlito"/>
                <a:cs typeface="Carlito"/>
              </a:rPr>
              <a:t>счет </a:t>
            </a:r>
            <a:r>
              <a:rPr sz="1800" spc="-5" dirty="0">
                <a:solidFill>
                  <a:srgbClr val="C00000"/>
                </a:solidFill>
                <a:latin typeface="Carlito"/>
                <a:cs typeface="Carlito"/>
              </a:rPr>
              <a:t>часов внеурочной</a:t>
            </a:r>
            <a:r>
              <a:rPr sz="1800" spc="9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arlito"/>
                <a:cs typeface="Carlito"/>
              </a:rPr>
              <a:t>деятельности,</a:t>
            </a:r>
            <a:endParaRPr sz="1800">
              <a:latin typeface="Carlito"/>
              <a:cs typeface="Carlito"/>
            </a:endParaRPr>
          </a:p>
          <a:p>
            <a:pPr marL="12700" marR="122555">
              <a:lnSpc>
                <a:spcPct val="100000"/>
              </a:lnSpc>
            </a:pPr>
            <a:r>
              <a:rPr sz="1800" b="1" i="1" spc="-5" dirty="0">
                <a:solidFill>
                  <a:srgbClr val="C00000"/>
                </a:solidFill>
                <a:latin typeface="Carlito"/>
                <a:cs typeface="Carlito"/>
              </a:rPr>
              <a:t>например: </a:t>
            </a:r>
            <a:r>
              <a:rPr sz="1800" i="1" spc="-10" dirty="0">
                <a:solidFill>
                  <a:srgbClr val="C00000"/>
                </a:solidFill>
                <a:latin typeface="Carlito"/>
                <a:cs typeface="Carlito"/>
              </a:rPr>
              <a:t>ритмика, </a:t>
            </a:r>
            <a:r>
              <a:rPr sz="1800" i="1" dirty="0">
                <a:solidFill>
                  <a:srgbClr val="C00000"/>
                </a:solidFill>
                <a:latin typeface="Carlito"/>
                <a:cs typeface="Carlito"/>
              </a:rPr>
              <a:t>танцы, </a:t>
            </a:r>
            <a:r>
              <a:rPr sz="1800" i="1" spc="-10" dirty="0">
                <a:solidFill>
                  <a:srgbClr val="C00000"/>
                </a:solidFill>
                <a:latin typeface="Carlito"/>
                <a:cs typeface="Carlito"/>
              </a:rPr>
              <a:t>аэробика, </a:t>
            </a:r>
            <a:r>
              <a:rPr sz="1800" i="1" dirty="0">
                <a:solidFill>
                  <a:srgbClr val="C00000"/>
                </a:solidFill>
                <a:latin typeface="Carlito"/>
                <a:cs typeface="Carlito"/>
              </a:rPr>
              <a:t>подвижные </a:t>
            </a:r>
            <a:r>
              <a:rPr sz="1800" i="1" spc="-5" dirty="0">
                <a:solidFill>
                  <a:srgbClr val="C00000"/>
                </a:solidFill>
                <a:latin typeface="Carlito"/>
                <a:cs typeface="Carlito"/>
              </a:rPr>
              <a:t>игры </a:t>
            </a:r>
            <a:r>
              <a:rPr sz="1800" i="1" dirty="0">
                <a:solidFill>
                  <a:srgbClr val="C00000"/>
                </a:solidFill>
                <a:latin typeface="Carlito"/>
                <a:cs typeface="Carlito"/>
              </a:rPr>
              <a:t>народов  </a:t>
            </a:r>
            <a:r>
              <a:rPr sz="1800" i="1" spc="-15" dirty="0">
                <a:solidFill>
                  <a:srgbClr val="C00000"/>
                </a:solidFill>
                <a:latin typeface="Carlito"/>
                <a:cs typeface="Carlito"/>
              </a:rPr>
              <a:t>России </a:t>
            </a:r>
            <a:r>
              <a:rPr sz="1800" i="1" dirty="0">
                <a:solidFill>
                  <a:srgbClr val="C00000"/>
                </a:solidFill>
                <a:latin typeface="Carlito"/>
                <a:cs typeface="Carlito"/>
              </a:rPr>
              <a:t>и</a:t>
            </a:r>
            <a:r>
              <a:rPr sz="1800" i="1" spc="25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1800" i="1" dirty="0">
                <a:solidFill>
                  <a:srgbClr val="C00000"/>
                </a:solidFill>
                <a:latin typeface="Carlito"/>
                <a:cs typeface="Carlito"/>
              </a:rPr>
              <a:t>т.п</a:t>
            </a:r>
            <a:r>
              <a:rPr sz="1800" dirty="0">
                <a:solidFill>
                  <a:srgbClr val="C00000"/>
                </a:solidFill>
                <a:latin typeface="Carlito"/>
                <a:cs typeface="Carlito"/>
              </a:rPr>
              <a:t>.)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09038" y="3025140"/>
            <a:ext cx="2134362" cy="1318260"/>
          </a:xfrm>
          <a:custGeom>
            <a:avLst/>
            <a:gdLst/>
            <a:ahLst/>
            <a:cxnLst/>
            <a:rect l="l" t="t" r="r" b="b"/>
            <a:pathLst>
              <a:path w="1943100" h="1318260">
                <a:moveTo>
                  <a:pt x="0" y="219710"/>
                </a:moveTo>
                <a:lnTo>
                  <a:pt x="4466" y="175447"/>
                </a:lnTo>
                <a:lnTo>
                  <a:pt x="17273" y="134213"/>
                </a:lnTo>
                <a:lnTo>
                  <a:pt x="37538" y="96893"/>
                </a:lnTo>
                <a:lnTo>
                  <a:pt x="64373" y="64373"/>
                </a:lnTo>
                <a:lnTo>
                  <a:pt x="96893" y="37538"/>
                </a:lnTo>
                <a:lnTo>
                  <a:pt x="134213" y="17273"/>
                </a:lnTo>
                <a:lnTo>
                  <a:pt x="175447" y="4466"/>
                </a:lnTo>
                <a:lnTo>
                  <a:pt x="219710" y="0"/>
                </a:lnTo>
                <a:lnTo>
                  <a:pt x="1723389" y="0"/>
                </a:lnTo>
                <a:lnTo>
                  <a:pt x="1767652" y="4466"/>
                </a:lnTo>
                <a:lnTo>
                  <a:pt x="1808886" y="17273"/>
                </a:lnTo>
                <a:lnTo>
                  <a:pt x="1846206" y="37538"/>
                </a:lnTo>
                <a:lnTo>
                  <a:pt x="1878726" y="64373"/>
                </a:lnTo>
                <a:lnTo>
                  <a:pt x="1905561" y="96893"/>
                </a:lnTo>
                <a:lnTo>
                  <a:pt x="1925826" y="134213"/>
                </a:lnTo>
                <a:lnTo>
                  <a:pt x="1938633" y="175447"/>
                </a:lnTo>
                <a:lnTo>
                  <a:pt x="1943100" y="219710"/>
                </a:lnTo>
                <a:lnTo>
                  <a:pt x="1943100" y="1098550"/>
                </a:lnTo>
                <a:lnTo>
                  <a:pt x="1938633" y="1142812"/>
                </a:lnTo>
                <a:lnTo>
                  <a:pt x="1925826" y="1184046"/>
                </a:lnTo>
                <a:lnTo>
                  <a:pt x="1905561" y="1221366"/>
                </a:lnTo>
                <a:lnTo>
                  <a:pt x="1878726" y="1253886"/>
                </a:lnTo>
                <a:lnTo>
                  <a:pt x="1846206" y="1280721"/>
                </a:lnTo>
                <a:lnTo>
                  <a:pt x="1808886" y="1300986"/>
                </a:lnTo>
                <a:lnTo>
                  <a:pt x="1767652" y="1313793"/>
                </a:lnTo>
                <a:lnTo>
                  <a:pt x="1723389" y="1318259"/>
                </a:lnTo>
                <a:lnTo>
                  <a:pt x="219710" y="1318259"/>
                </a:lnTo>
                <a:lnTo>
                  <a:pt x="175447" y="1313793"/>
                </a:lnTo>
                <a:lnTo>
                  <a:pt x="134213" y="1300986"/>
                </a:lnTo>
                <a:lnTo>
                  <a:pt x="96893" y="1280721"/>
                </a:lnTo>
                <a:lnTo>
                  <a:pt x="64373" y="1253886"/>
                </a:lnTo>
                <a:lnTo>
                  <a:pt x="37538" y="1221366"/>
                </a:lnTo>
                <a:lnTo>
                  <a:pt x="17273" y="1184046"/>
                </a:lnTo>
                <a:lnTo>
                  <a:pt x="4466" y="1142812"/>
                </a:lnTo>
                <a:lnTo>
                  <a:pt x="0" y="1098550"/>
                </a:lnTo>
                <a:lnTo>
                  <a:pt x="0" y="219710"/>
                </a:lnTo>
                <a:close/>
              </a:path>
            </a:pathLst>
          </a:custGeom>
          <a:ln w="32004">
            <a:solidFill>
              <a:srgbClr val="2E528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420239" y="4760721"/>
            <a:ext cx="102996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rlito"/>
                <a:cs typeface="Carlito"/>
              </a:rPr>
              <a:t>4 </a:t>
            </a:r>
            <a:r>
              <a:rPr sz="1800" spc="-5" dirty="0">
                <a:latin typeface="Carlito"/>
                <a:cs typeface="Carlito"/>
              </a:rPr>
              <a:t>класс</a:t>
            </a:r>
            <a:r>
              <a:rPr sz="1800" spc="-7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—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81780" y="4760721"/>
            <a:ext cx="4730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rlito"/>
                <a:cs typeface="Carlito"/>
              </a:rPr>
              <a:t>68</a:t>
            </a:r>
            <a:r>
              <a:rPr sz="1800" spc="-75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ч.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09038" y="4679441"/>
            <a:ext cx="1943100" cy="622300"/>
          </a:xfrm>
          <a:custGeom>
            <a:avLst/>
            <a:gdLst/>
            <a:ahLst/>
            <a:cxnLst/>
            <a:rect l="l" t="t" r="r" b="b"/>
            <a:pathLst>
              <a:path w="1943100" h="622300">
                <a:moveTo>
                  <a:pt x="0" y="103631"/>
                </a:moveTo>
                <a:lnTo>
                  <a:pt x="8137" y="63275"/>
                </a:lnTo>
                <a:lnTo>
                  <a:pt x="30337" y="30337"/>
                </a:lnTo>
                <a:lnTo>
                  <a:pt x="63275" y="8137"/>
                </a:lnTo>
                <a:lnTo>
                  <a:pt x="103631" y="0"/>
                </a:lnTo>
                <a:lnTo>
                  <a:pt x="1839467" y="0"/>
                </a:lnTo>
                <a:lnTo>
                  <a:pt x="1879824" y="8137"/>
                </a:lnTo>
                <a:lnTo>
                  <a:pt x="1912762" y="30337"/>
                </a:lnTo>
                <a:lnTo>
                  <a:pt x="1934962" y="63275"/>
                </a:lnTo>
                <a:lnTo>
                  <a:pt x="1943100" y="103631"/>
                </a:lnTo>
                <a:lnTo>
                  <a:pt x="1943100" y="518159"/>
                </a:lnTo>
                <a:lnTo>
                  <a:pt x="1934962" y="558516"/>
                </a:lnTo>
                <a:lnTo>
                  <a:pt x="1912762" y="591454"/>
                </a:lnTo>
                <a:lnTo>
                  <a:pt x="1879824" y="613654"/>
                </a:lnTo>
                <a:lnTo>
                  <a:pt x="1839467" y="621791"/>
                </a:lnTo>
                <a:lnTo>
                  <a:pt x="103631" y="621791"/>
                </a:lnTo>
                <a:lnTo>
                  <a:pt x="63275" y="613654"/>
                </a:lnTo>
                <a:lnTo>
                  <a:pt x="30337" y="591454"/>
                </a:lnTo>
                <a:lnTo>
                  <a:pt x="8137" y="558516"/>
                </a:lnTo>
                <a:lnTo>
                  <a:pt x="0" y="518159"/>
                </a:lnTo>
                <a:lnTo>
                  <a:pt x="0" y="103631"/>
                </a:lnTo>
                <a:close/>
              </a:path>
            </a:pathLst>
          </a:custGeom>
          <a:ln w="32004">
            <a:solidFill>
              <a:srgbClr val="2E528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25290" y="3448811"/>
            <a:ext cx="497840" cy="105410"/>
          </a:xfrm>
          <a:custGeom>
            <a:avLst/>
            <a:gdLst/>
            <a:ahLst/>
            <a:cxnLst/>
            <a:rect l="l" t="t" r="r" b="b"/>
            <a:pathLst>
              <a:path w="497839" h="105410">
                <a:moveTo>
                  <a:pt x="35051" y="35051"/>
                </a:moveTo>
                <a:lnTo>
                  <a:pt x="0" y="35051"/>
                </a:lnTo>
                <a:lnTo>
                  <a:pt x="0" y="70103"/>
                </a:lnTo>
                <a:lnTo>
                  <a:pt x="35051" y="70103"/>
                </a:lnTo>
                <a:lnTo>
                  <a:pt x="35051" y="35051"/>
                </a:lnTo>
                <a:close/>
              </a:path>
              <a:path w="497839" h="105410">
                <a:moveTo>
                  <a:pt x="105156" y="35051"/>
                </a:moveTo>
                <a:lnTo>
                  <a:pt x="70104" y="35051"/>
                </a:lnTo>
                <a:lnTo>
                  <a:pt x="70104" y="70103"/>
                </a:lnTo>
                <a:lnTo>
                  <a:pt x="105156" y="70103"/>
                </a:lnTo>
                <a:lnTo>
                  <a:pt x="105156" y="35051"/>
                </a:lnTo>
                <a:close/>
              </a:path>
              <a:path w="497839" h="105410">
                <a:moveTo>
                  <a:pt x="175260" y="35051"/>
                </a:moveTo>
                <a:lnTo>
                  <a:pt x="140208" y="35051"/>
                </a:lnTo>
                <a:lnTo>
                  <a:pt x="140208" y="70103"/>
                </a:lnTo>
                <a:lnTo>
                  <a:pt x="175260" y="70103"/>
                </a:lnTo>
                <a:lnTo>
                  <a:pt x="175260" y="35051"/>
                </a:lnTo>
                <a:close/>
              </a:path>
              <a:path w="497839" h="105410">
                <a:moveTo>
                  <a:pt x="245363" y="35051"/>
                </a:moveTo>
                <a:lnTo>
                  <a:pt x="210312" y="35051"/>
                </a:lnTo>
                <a:lnTo>
                  <a:pt x="210312" y="70103"/>
                </a:lnTo>
                <a:lnTo>
                  <a:pt x="245363" y="70103"/>
                </a:lnTo>
                <a:lnTo>
                  <a:pt x="245363" y="35051"/>
                </a:lnTo>
                <a:close/>
              </a:path>
              <a:path w="497839" h="105410">
                <a:moveTo>
                  <a:pt x="315468" y="35051"/>
                </a:moveTo>
                <a:lnTo>
                  <a:pt x="280415" y="35051"/>
                </a:lnTo>
                <a:lnTo>
                  <a:pt x="280415" y="70103"/>
                </a:lnTo>
                <a:lnTo>
                  <a:pt x="315468" y="70103"/>
                </a:lnTo>
                <a:lnTo>
                  <a:pt x="315468" y="35051"/>
                </a:lnTo>
                <a:close/>
              </a:path>
              <a:path w="497839" h="105410">
                <a:moveTo>
                  <a:pt x="385572" y="35051"/>
                </a:moveTo>
                <a:lnTo>
                  <a:pt x="350520" y="35051"/>
                </a:lnTo>
                <a:lnTo>
                  <a:pt x="350520" y="70103"/>
                </a:lnTo>
                <a:lnTo>
                  <a:pt x="385572" y="70103"/>
                </a:lnTo>
                <a:lnTo>
                  <a:pt x="385572" y="35051"/>
                </a:lnTo>
                <a:close/>
              </a:path>
              <a:path w="497839" h="105410">
                <a:moveTo>
                  <a:pt x="392684" y="0"/>
                </a:moveTo>
                <a:lnTo>
                  <a:pt x="392684" y="105155"/>
                </a:lnTo>
                <a:lnTo>
                  <a:pt x="497839" y="52577"/>
                </a:lnTo>
                <a:lnTo>
                  <a:pt x="392684" y="0"/>
                </a:lnTo>
                <a:close/>
              </a:path>
            </a:pathLst>
          </a:custGeom>
          <a:solidFill>
            <a:srgbClr val="255A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25290" y="4960620"/>
            <a:ext cx="497840" cy="105410"/>
          </a:xfrm>
          <a:custGeom>
            <a:avLst/>
            <a:gdLst/>
            <a:ahLst/>
            <a:cxnLst/>
            <a:rect l="l" t="t" r="r" b="b"/>
            <a:pathLst>
              <a:path w="497839" h="105410">
                <a:moveTo>
                  <a:pt x="35051" y="35051"/>
                </a:moveTo>
                <a:lnTo>
                  <a:pt x="0" y="35051"/>
                </a:lnTo>
                <a:lnTo>
                  <a:pt x="0" y="70103"/>
                </a:lnTo>
                <a:lnTo>
                  <a:pt x="35051" y="70103"/>
                </a:lnTo>
                <a:lnTo>
                  <a:pt x="35051" y="35051"/>
                </a:lnTo>
                <a:close/>
              </a:path>
              <a:path w="497839" h="105410">
                <a:moveTo>
                  <a:pt x="105156" y="35051"/>
                </a:moveTo>
                <a:lnTo>
                  <a:pt x="70104" y="35051"/>
                </a:lnTo>
                <a:lnTo>
                  <a:pt x="70104" y="70103"/>
                </a:lnTo>
                <a:lnTo>
                  <a:pt x="105156" y="70103"/>
                </a:lnTo>
                <a:lnTo>
                  <a:pt x="105156" y="35051"/>
                </a:lnTo>
                <a:close/>
              </a:path>
              <a:path w="497839" h="105410">
                <a:moveTo>
                  <a:pt x="175260" y="35051"/>
                </a:moveTo>
                <a:lnTo>
                  <a:pt x="140208" y="35051"/>
                </a:lnTo>
                <a:lnTo>
                  <a:pt x="140208" y="70103"/>
                </a:lnTo>
                <a:lnTo>
                  <a:pt x="175260" y="70103"/>
                </a:lnTo>
                <a:lnTo>
                  <a:pt x="175260" y="35051"/>
                </a:lnTo>
                <a:close/>
              </a:path>
              <a:path w="497839" h="105410">
                <a:moveTo>
                  <a:pt x="245363" y="35051"/>
                </a:moveTo>
                <a:lnTo>
                  <a:pt x="210312" y="35051"/>
                </a:lnTo>
                <a:lnTo>
                  <a:pt x="210312" y="70103"/>
                </a:lnTo>
                <a:lnTo>
                  <a:pt x="245363" y="70103"/>
                </a:lnTo>
                <a:lnTo>
                  <a:pt x="245363" y="35051"/>
                </a:lnTo>
                <a:close/>
              </a:path>
              <a:path w="497839" h="105410">
                <a:moveTo>
                  <a:pt x="315468" y="35051"/>
                </a:moveTo>
                <a:lnTo>
                  <a:pt x="280415" y="35051"/>
                </a:lnTo>
                <a:lnTo>
                  <a:pt x="280415" y="70103"/>
                </a:lnTo>
                <a:lnTo>
                  <a:pt x="315468" y="70103"/>
                </a:lnTo>
                <a:lnTo>
                  <a:pt x="315468" y="35051"/>
                </a:lnTo>
                <a:close/>
              </a:path>
              <a:path w="497839" h="105410">
                <a:moveTo>
                  <a:pt x="385572" y="35051"/>
                </a:moveTo>
                <a:lnTo>
                  <a:pt x="350520" y="35051"/>
                </a:lnTo>
                <a:lnTo>
                  <a:pt x="350520" y="70103"/>
                </a:lnTo>
                <a:lnTo>
                  <a:pt x="385572" y="70103"/>
                </a:lnTo>
                <a:lnTo>
                  <a:pt x="385572" y="35051"/>
                </a:lnTo>
                <a:close/>
              </a:path>
              <a:path w="497839" h="105410">
                <a:moveTo>
                  <a:pt x="392684" y="0"/>
                </a:moveTo>
                <a:lnTo>
                  <a:pt x="392684" y="105155"/>
                </a:lnTo>
                <a:lnTo>
                  <a:pt x="497839" y="52577"/>
                </a:lnTo>
                <a:lnTo>
                  <a:pt x="392684" y="0"/>
                </a:lnTo>
                <a:close/>
              </a:path>
            </a:pathLst>
          </a:custGeom>
          <a:solidFill>
            <a:srgbClr val="255A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55777" y="6240272"/>
            <a:ext cx="924877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rlito"/>
                <a:cs typeface="Carlito"/>
              </a:rPr>
              <a:t>* </a:t>
            </a:r>
            <a:r>
              <a:rPr sz="1400" spc="-5" dirty="0">
                <a:latin typeface="Carlito"/>
                <a:cs typeface="Carlito"/>
              </a:rPr>
              <a:t>август </a:t>
            </a:r>
            <a:r>
              <a:rPr sz="1400" dirty="0">
                <a:latin typeface="Carlito"/>
                <a:cs typeface="Carlito"/>
              </a:rPr>
              <a:t>2023 </a:t>
            </a:r>
            <a:r>
              <a:rPr sz="1400" spc="-35" dirty="0">
                <a:latin typeface="Carlito"/>
                <a:cs typeface="Carlito"/>
              </a:rPr>
              <a:t>г. </a:t>
            </a:r>
            <a:r>
              <a:rPr sz="1400" dirty="0">
                <a:latin typeface="Carlito"/>
                <a:cs typeface="Carlito"/>
              </a:rPr>
              <a:t>– </a:t>
            </a:r>
            <a:r>
              <a:rPr sz="1400" spc="-10" dirty="0">
                <a:latin typeface="Carlito"/>
                <a:cs typeface="Carlito"/>
              </a:rPr>
              <a:t>разработка </a:t>
            </a:r>
            <a:r>
              <a:rPr sz="1400" spc="-5" dirty="0">
                <a:latin typeface="Carlito"/>
                <a:cs typeface="Carlito"/>
              </a:rPr>
              <a:t>ИСРО </a:t>
            </a:r>
            <a:r>
              <a:rPr sz="1400" spc="-40" dirty="0">
                <a:latin typeface="Carlito"/>
                <a:cs typeface="Carlito"/>
              </a:rPr>
              <a:t>РАО </a:t>
            </a:r>
            <a:r>
              <a:rPr sz="1400" spc="-5" dirty="0">
                <a:latin typeface="Carlito"/>
                <a:cs typeface="Carlito"/>
              </a:rPr>
              <a:t>федеральных рабочих программ </a:t>
            </a:r>
            <a:r>
              <a:rPr sz="1400" dirty="0">
                <a:latin typeface="Carlito"/>
                <a:cs typeface="Carlito"/>
              </a:rPr>
              <a:t>по </a:t>
            </a:r>
            <a:r>
              <a:rPr sz="1400" spc="-5" dirty="0">
                <a:latin typeface="Carlito"/>
                <a:cs typeface="Carlito"/>
              </a:rPr>
              <a:t>всем </a:t>
            </a:r>
            <a:r>
              <a:rPr sz="1400" dirty="0">
                <a:latin typeface="Carlito"/>
                <a:cs typeface="Carlito"/>
              </a:rPr>
              <a:t>учебным </a:t>
            </a:r>
            <a:r>
              <a:rPr sz="1400" spc="-5" dirty="0">
                <a:latin typeface="Carlito"/>
                <a:cs typeface="Carlito"/>
              </a:rPr>
              <a:t>предметам </a:t>
            </a:r>
            <a:r>
              <a:rPr sz="1400" dirty="0">
                <a:latin typeface="Carlito"/>
                <a:cs typeface="Carlito"/>
              </a:rPr>
              <a:t>на </a:t>
            </a:r>
            <a:r>
              <a:rPr sz="1400" spc="-5" dirty="0">
                <a:latin typeface="Carlito"/>
                <a:cs typeface="Carlito"/>
              </a:rPr>
              <a:t>базовом</a:t>
            </a:r>
            <a:r>
              <a:rPr sz="1400" spc="260" dirty="0">
                <a:latin typeface="Carlito"/>
                <a:cs typeface="Carlito"/>
              </a:rPr>
              <a:t> </a:t>
            </a:r>
            <a:r>
              <a:rPr sz="1400" spc="-5" dirty="0">
                <a:latin typeface="Carlito"/>
                <a:cs typeface="Carlito"/>
              </a:rPr>
              <a:t>уровне</a:t>
            </a:r>
            <a:endParaRPr sz="1400">
              <a:latin typeface="Carlito"/>
              <a:cs typeface="Carlito"/>
            </a:endParaRPr>
          </a:p>
          <a:p>
            <a:pPr marL="52069">
              <a:lnSpc>
                <a:spcPct val="100000"/>
              </a:lnSpc>
            </a:pPr>
            <a:r>
              <a:rPr sz="1400" spc="-5" dirty="0">
                <a:latin typeface="Carlito"/>
                <a:cs typeface="Carlito"/>
              </a:rPr>
              <a:t>(возможна </a:t>
            </a:r>
            <a:r>
              <a:rPr sz="1400" dirty="0">
                <a:latin typeface="Carlito"/>
                <a:cs typeface="Carlito"/>
              </a:rPr>
              <a:t>ФРП по </a:t>
            </a:r>
            <a:r>
              <a:rPr sz="1400" spc="-5" dirty="0">
                <a:latin typeface="Carlito"/>
                <a:cs typeface="Carlito"/>
              </a:rPr>
              <a:t>предмету «Физическая </a:t>
            </a:r>
            <a:r>
              <a:rPr sz="1400" spc="-15" dirty="0">
                <a:latin typeface="Carlito"/>
                <a:cs typeface="Carlito"/>
              </a:rPr>
              <a:t>культура» </a:t>
            </a:r>
            <a:r>
              <a:rPr sz="1400" dirty="0">
                <a:latin typeface="Carlito"/>
                <a:cs typeface="Carlito"/>
              </a:rPr>
              <a:t>при 2 часах в</a:t>
            </a:r>
            <a:r>
              <a:rPr sz="1400" spc="-40" dirty="0">
                <a:latin typeface="Carlito"/>
                <a:cs typeface="Carlito"/>
              </a:rPr>
              <a:t> </a:t>
            </a:r>
            <a:r>
              <a:rPr sz="1400" spc="-10" dirty="0">
                <a:latin typeface="Carlito"/>
                <a:cs typeface="Carlito"/>
              </a:rPr>
              <a:t>неделю)</a:t>
            </a:r>
            <a:endParaRPr sz="14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2800" y="192278"/>
            <a:ext cx="6215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ВНЕУРОЧНАЯ</a:t>
            </a:r>
            <a:r>
              <a:rPr sz="2400" spc="-40" dirty="0"/>
              <a:t> </a:t>
            </a:r>
            <a:r>
              <a:rPr sz="2400" spc="-5" dirty="0"/>
              <a:t>ДЕЯТЕЛЬНОСТЬ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649223" y="641604"/>
            <a:ext cx="10822305" cy="832485"/>
          </a:xfrm>
          <a:prstGeom prst="rect">
            <a:avLst/>
          </a:prstGeom>
          <a:solidFill>
            <a:srgbClr val="DCE6F1"/>
          </a:solidFill>
        </p:spPr>
        <p:txBody>
          <a:bodyPr vert="horz" wrap="square" lIns="0" tIns="33655" rIns="0" bIns="0" rtlCol="0">
            <a:spAutoFit/>
          </a:bodyPr>
          <a:lstStyle/>
          <a:p>
            <a:pPr marL="901700" marR="1287145" algn="ctr">
              <a:lnSpc>
                <a:spcPct val="100000"/>
              </a:lnSpc>
              <a:spcBef>
                <a:spcPts val="265"/>
              </a:spcBef>
            </a:pP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образовательная деятельность, </a:t>
            </a: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направленная </a:t>
            </a:r>
            <a:r>
              <a:rPr sz="1600" b="1" spc="-10" dirty="0">
                <a:solidFill>
                  <a:srgbClr val="001F5F"/>
                </a:solidFill>
                <a:latin typeface="Carlito"/>
                <a:cs typeface="Carlito"/>
              </a:rPr>
              <a:t>на 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достижение планируемых </a:t>
            </a:r>
            <a:r>
              <a:rPr sz="1600" b="1" spc="-30" dirty="0">
                <a:solidFill>
                  <a:srgbClr val="001F5F"/>
                </a:solidFill>
                <a:latin typeface="Carlito"/>
                <a:cs typeface="Carlito"/>
              </a:rPr>
              <a:t>результатов </a:t>
            </a: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освоения  основной 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образовательной программы </a:t>
            </a: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(личностных, 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метапредметных </a:t>
            </a:r>
            <a:r>
              <a:rPr sz="1600" b="1" spc="-5" dirty="0">
                <a:solidFill>
                  <a:srgbClr val="001F5F"/>
                </a:solidFill>
                <a:latin typeface="Carlito"/>
                <a:cs typeface="Carlito"/>
              </a:rPr>
              <a:t>и 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предметных),  осуществляемая </a:t>
            </a:r>
            <a:r>
              <a:rPr sz="1600" b="1" spc="-5" dirty="0">
                <a:solidFill>
                  <a:srgbClr val="001F5F"/>
                </a:solidFill>
                <a:latin typeface="Carlito"/>
                <a:cs typeface="Carlito"/>
              </a:rPr>
              <a:t>в 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формах, </a:t>
            </a:r>
            <a:r>
              <a:rPr sz="1600" b="1" spc="-25" dirty="0">
                <a:solidFill>
                  <a:srgbClr val="001F5F"/>
                </a:solidFill>
                <a:latin typeface="Carlito"/>
                <a:cs typeface="Carlito"/>
              </a:rPr>
              <a:t>отличных </a:t>
            </a: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от</a:t>
            </a:r>
            <a:r>
              <a:rPr sz="1600" b="1" spc="3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урочной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719571" y="374904"/>
            <a:ext cx="325120" cy="297180"/>
            <a:chOff x="5719571" y="374904"/>
            <a:chExt cx="325120" cy="297180"/>
          </a:xfrm>
        </p:grpSpPr>
        <p:sp>
          <p:nvSpPr>
            <p:cNvPr id="5" name="object 5"/>
            <p:cNvSpPr/>
            <p:nvPr/>
          </p:nvSpPr>
          <p:spPr>
            <a:xfrm>
              <a:off x="5732525" y="387858"/>
              <a:ext cx="299085" cy="271780"/>
            </a:xfrm>
            <a:custGeom>
              <a:avLst/>
              <a:gdLst/>
              <a:ahLst/>
              <a:cxnLst/>
              <a:rect l="l" t="t" r="r" b="b"/>
              <a:pathLst>
                <a:path w="299085" h="271780">
                  <a:moveTo>
                    <a:pt x="224027" y="0"/>
                  </a:moveTo>
                  <a:lnTo>
                    <a:pt x="74675" y="0"/>
                  </a:lnTo>
                  <a:lnTo>
                    <a:pt x="74675" y="135636"/>
                  </a:lnTo>
                  <a:lnTo>
                    <a:pt x="0" y="135636"/>
                  </a:lnTo>
                  <a:lnTo>
                    <a:pt x="149351" y="271271"/>
                  </a:lnTo>
                  <a:lnTo>
                    <a:pt x="298703" y="135636"/>
                  </a:lnTo>
                  <a:lnTo>
                    <a:pt x="224027" y="135636"/>
                  </a:lnTo>
                  <a:lnTo>
                    <a:pt x="22402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732525" y="387858"/>
              <a:ext cx="299085" cy="271780"/>
            </a:xfrm>
            <a:custGeom>
              <a:avLst/>
              <a:gdLst/>
              <a:ahLst/>
              <a:cxnLst/>
              <a:rect l="l" t="t" r="r" b="b"/>
              <a:pathLst>
                <a:path w="299085" h="271780">
                  <a:moveTo>
                    <a:pt x="0" y="135636"/>
                  </a:moveTo>
                  <a:lnTo>
                    <a:pt x="74675" y="135636"/>
                  </a:lnTo>
                  <a:lnTo>
                    <a:pt x="74675" y="0"/>
                  </a:lnTo>
                  <a:lnTo>
                    <a:pt x="224027" y="0"/>
                  </a:lnTo>
                  <a:lnTo>
                    <a:pt x="224027" y="135636"/>
                  </a:lnTo>
                  <a:lnTo>
                    <a:pt x="298703" y="135636"/>
                  </a:lnTo>
                  <a:lnTo>
                    <a:pt x="149351" y="271271"/>
                  </a:lnTo>
                  <a:lnTo>
                    <a:pt x="0" y="135636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49223" y="1781555"/>
            <a:ext cx="10822305" cy="338455"/>
          </a:xfrm>
          <a:prstGeom prst="rect">
            <a:avLst/>
          </a:prstGeom>
          <a:solidFill>
            <a:srgbClr val="DCE6F1"/>
          </a:solidFill>
        </p:spPr>
        <p:txBody>
          <a:bodyPr vert="horz" wrap="square" lIns="0" tIns="3302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260"/>
              </a:spcBef>
            </a:pP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является неотъемлемой </a:t>
            </a:r>
            <a:r>
              <a:rPr sz="1600" b="1" spc="-5" dirty="0">
                <a:solidFill>
                  <a:srgbClr val="001F5F"/>
                </a:solidFill>
                <a:latin typeface="Carlito"/>
                <a:cs typeface="Carlito"/>
              </a:rPr>
              <a:t>и 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обязательной </a:t>
            </a: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частью основной 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образовательной</a:t>
            </a:r>
            <a:r>
              <a:rPr sz="1600" b="1" spc="2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программы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6595" y="4459223"/>
            <a:ext cx="4343400" cy="1630680"/>
          </a:xfrm>
          <a:prstGeom prst="rect">
            <a:avLst/>
          </a:prstGeom>
          <a:solidFill>
            <a:srgbClr val="DCE6F1"/>
          </a:solidFill>
        </p:spPr>
        <p:txBody>
          <a:bodyPr vert="horz" wrap="square" lIns="0" tIns="33655" rIns="0" bIns="0" rtlCol="0">
            <a:spAutoFit/>
          </a:bodyPr>
          <a:lstStyle/>
          <a:p>
            <a:pPr marL="90805" marR="430530">
              <a:lnSpc>
                <a:spcPct val="100000"/>
              </a:lnSpc>
              <a:spcBef>
                <a:spcPts val="265"/>
              </a:spcBef>
            </a:pPr>
            <a:r>
              <a:rPr sz="1600" b="1" spc="-5" dirty="0">
                <a:solidFill>
                  <a:srgbClr val="001F5F"/>
                </a:solidFill>
                <a:latin typeface="Carlito"/>
                <a:cs typeface="Carlito"/>
              </a:rPr>
              <a:t>В </a:t>
            </a: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соответствии </a:t>
            </a:r>
            <a:r>
              <a:rPr sz="1600" b="1" spc="-5" dirty="0">
                <a:solidFill>
                  <a:srgbClr val="001F5F"/>
                </a:solidFill>
                <a:latin typeface="Carlito"/>
                <a:cs typeface="Carlito"/>
              </a:rPr>
              <a:t>с </a:t>
            </a:r>
            <a:r>
              <a:rPr sz="1600" b="1" spc="-30" dirty="0">
                <a:solidFill>
                  <a:srgbClr val="001F5F"/>
                </a:solidFill>
                <a:latin typeface="Carlito"/>
                <a:cs typeface="Carlito"/>
              </a:rPr>
              <a:t>ФГОС 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общего </a:t>
            </a: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образования  </a:t>
            </a:r>
            <a:r>
              <a:rPr sz="1600" b="1" spc="-10" dirty="0">
                <a:solidFill>
                  <a:srgbClr val="001F5F"/>
                </a:solidFill>
                <a:latin typeface="Carlito"/>
                <a:cs typeface="Carlito"/>
              </a:rPr>
              <a:t>на</a:t>
            </a:r>
            <a:r>
              <a:rPr sz="1600" b="1" spc="-3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уровень:</a:t>
            </a:r>
            <a:endParaRPr sz="1600">
              <a:latin typeface="Carlito"/>
              <a:cs typeface="Carlito"/>
            </a:endParaRPr>
          </a:p>
          <a:p>
            <a:pPr marL="90805" marR="162560">
              <a:lnSpc>
                <a:spcPct val="100000"/>
              </a:lnSpc>
            </a:pP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начальное общее образование 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–до 1320 </a:t>
            </a: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часов  основное общее образование 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–до 1750 </a:t>
            </a:r>
            <a:r>
              <a:rPr sz="1600" b="1" spc="-10" dirty="0">
                <a:solidFill>
                  <a:srgbClr val="001F5F"/>
                </a:solidFill>
                <a:latin typeface="Carlito"/>
                <a:cs typeface="Carlito"/>
              </a:rPr>
              <a:t>часов  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среднее </a:t>
            </a: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общее образование </a:t>
            </a:r>
            <a:r>
              <a:rPr sz="1600" b="1" spc="-5" dirty="0">
                <a:solidFill>
                  <a:srgbClr val="001F5F"/>
                </a:solidFill>
                <a:latin typeface="Carlito"/>
                <a:cs typeface="Carlito"/>
              </a:rPr>
              <a:t>– 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до 700</a:t>
            </a:r>
            <a:r>
              <a:rPr sz="1600" b="1" spc="2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часов</a:t>
            </a:r>
            <a:endParaRPr sz="1600">
              <a:latin typeface="Carlito"/>
              <a:cs typeface="Carlito"/>
            </a:endParaRPr>
          </a:p>
          <a:p>
            <a:pPr marL="90805">
              <a:lnSpc>
                <a:spcPct val="100000"/>
              </a:lnSpc>
            </a:pPr>
            <a:r>
              <a:rPr sz="1600" b="1" spc="-20" dirty="0">
                <a:solidFill>
                  <a:srgbClr val="C00000"/>
                </a:solidFill>
                <a:latin typeface="Carlito"/>
                <a:cs typeface="Carlito"/>
              </a:rPr>
              <a:t>до </a:t>
            </a:r>
            <a:r>
              <a:rPr sz="1600" b="1" spc="-15" dirty="0">
                <a:solidFill>
                  <a:srgbClr val="C00000"/>
                </a:solidFill>
                <a:latin typeface="Carlito"/>
                <a:cs typeface="Carlito"/>
              </a:rPr>
              <a:t>10 часов </a:t>
            </a:r>
            <a:r>
              <a:rPr sz="1600" b="1" spc="-25" dirty="0">
                <a:solidFill>
                  <a:srgbClr val="C00000"/>
                </a:solidFill>
                <a:latin typeface="Carlito"/>
                <a:cs typeface="Carlito"/>
              </a:rPr>
              <a:t>еженедельных</a:t>
            </a:r>
            <a:r>
              <a:rPr sz="1600" b="1" spc="5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1600" b="1" spc="-15" dirty="0">
                <a:solidFill>
                  <a:srgbClr val="C00000"/>
                </a:solidFill>
                <a:latin typeface="Carlito"/>
                <a:cs typeface="Carlito"/>
              </a:rPr>
              <a:t>занятий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8744" y="4012691"/>
            <a:ext cx="10822305" cy="338455"/>
          </a:xfrm>
          <a:prstGeom prst="rect">
            <a:avLst/>
          </a:prstGeom>
          <a:solidFill>
            <a:srgbClr val="DCE6F1"/>
          </a:solidFill>
        </p:spPr>
        <p:txBody>
          <a:bodyPr vert="horz" wrap="square" lIns="0" tIns="3429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270"/>
              </a:spcBef>
            </a:pP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Количество </a:t>
            </a: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часов 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внеурочной</a:t>
            </a:r>
            <a:r>
              <a:rPr sz="1600" b="1" spc="3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деятельности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6844" y="2414016"/>
            <a:ext cx="10822305" cy="1323340"/>
          </a:xfrm>
          <a:prstGeom prst="rect">
            <a:avLst/>
          </a:prstGeom>
          <a:solidFill>
            <a:srgbClr val="DCE6F1"/>
          </a:solidFill>
        </p:spPr>
        <p:txBody>
          <a:bodyPr vert="horz" wrap="square" lIns="0" tIns="3365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65"/>
              </a:spcBef>
            </a:pP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формы </a:t>
            </a:r>
            <a:r>
              <a:rPr sz="1600" b="1" spc="-10" dirty="0">
                <a:solidFill>
                  <a:srgbClr val="001F5F"/>
                </a:solidFill>
                <a:latin typeface="Carlito"/>
                <a:cs typeface="Carlito"/>
              </a:rPr>
              <a:t>ВД 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должны</a:t>
            </a:r>
            <a:r>
              <a:rPr sz="1600" b="1" spc="-1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предусматривать:</a:t>
            </a:r>
            <a:endParaRPr sz="1600">
              <a:latin typeface="Carlito"/>
              <a:cs typeface="Carlito"/>
            </a:endParaRPr>
          </a:p>
          <a:p>
            <a:pPr marL="378460" indent="-287655">
              <a:lnSpc>
                <a:spcPct val="100000"/>
              </a:lnSpc>
              <a:buFont typeface="Wingdings"/>
              <a:buChar char=""/>
              <a:tabLst>
                <a:tab pos="378460" algn="l"/>
                <a:tab pos="379095" algn="l"/>
              </a:tabLst>
            </a:pP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активность </a:t>
            </a:r>
            <a:r>
              <a:rPr sz="1600" b="1" spc="-5" dirty="0">
                <a:solidFill>
                  <a:srgbClr val="001F5F"/>
                </a:solidFill>
                <a:latin typeface="Carlito"/>
                <a:cs typeface="Carlito"/>
              </a:rPr>
              <a:t>и 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самостоятельность</a:t>
            </a:r>
            <a:r>
              <a:rPr sz="1600" b="1" spc="-1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обучающихся</a:t>
            </a:r>
            <a:endParaRPr sz="1600">
              <a:latin typeface="Carlito"/>
              <a:cs typeface="Carlito"/>
            </a:endParaRPr>
          </a:p>
          <a:p>
            <a:pPr marL="378460" indent="-287655">
              <a:lnSpc>
                <a:spcPct val="100000"/>
              </a:lnSpc>
              <a:buFont typeface="Wingdings"/>
              <a:buChar char=""/>
              <a:tabLst>
                <a:tab pos="378460" algn="l"/>
                <a:tab pos="379095" algn="l"/>
              </a:tabLst>
            </a:pP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сочетать 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индивидуальную </a:t>
            </a:r>
            <a:r>
              <a:rPr sz="1600" b="1" spc="-5" dirty="0">
                <a:solidFill>
                  <a:srgbClr val="001F5F"/>
                </a:solidFill>
                <a:latin typeface="Carlito"/>
                <a:cs typeface="Carlito"/>
              </a:rPr>
              <a:t>и 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групповую</a:t>
            </a:r>
            <a:r>
              <a:rPr sz="1600" b="1" spc="1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работы</a:t>
            </a:r>
            <a:endParaRPr sz="1600">
              <a:latin typeface="Carlito"/>
              <a:cs typeface="Carlito"/>
            </a:endParaRPr>
          </a:p>
          <a:p>
            <a:pPr marL="378460" indent="-287655">
              <a:lnSpc>
                <a:spcPct val="100000"/>
              </a:lnSpc>
              <a:buFont typeface="Wingdings"/>
              <a:buChar char=""/>
              <a:tabLst>
                <a:tab pos="379095" algn="l"/>
              </a:tabLst>
            </a:pP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обеспечивать гибкий 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режим </a:t>
            </a: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занятий </a:t>
            </a:r>
            <a:r>
              <a:rPr sz="1600" b="1" spc="-25" dirty="0">
                <a:solidFill>
                  <a:srgbClr val="001F5F"/>
                </a:solidFill>
                <a:latin typeface="Carlito"/>
                <a:cs typeface="Carlito"/>
              </a:rPr>
              <a:t>(продолжительность,</a:t>
            </a:r>
            <a:r>
              <a:rPr sz="1600" b="1" spc="3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последовательность)</a:t>
            </a:r>
            <a:endParaRPr sz="1600">
              <a:latin typeface="Carlito"/>
              <a:cs typeface="Carlito"/>
            </a:endParaRPr>
          </a:p>
          <a:p>
            <a:pPr marL="422275" indent="-331470">
              <a:lnSpc>
                <a:spcPct val="100000"/>
              </a:lnSpc>
              <a:buFont typeface="Wingdings"/>
              <a:buChar char=""/>
              <a:tabLst>
                <a:tab pos="422275" algn="l"/>
                <a:tab pos="422909" algn="l"/>
              </a:tabLst>
            </a:pP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переменный </a:t>
            </a: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состав 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обучающихся, </a:t>
            </a: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проектную </a:t>
            </a:r>
            <a:r>
              <a:rPr sz="1600" b="1" spc="-5" dirty="0">
                <a:solidFill>
                  <a:srgbClr val="001F5F"/>
                </a:solidFill>
                <a:latin typeface="Carlito"/>
                <a:cs typeface="Carlito"/>
              </a:rPr>
              <a:t>и 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исследовательскую деятельность, экскурсии, </a:t>
            </a:r>
            <a:r>
              <a:rPr sz="1600" b="1" spc="-25" dirty="0">
                <a:solidFill>
                  <a:srgbClr val="001F5F"/>
                </a:solidFill>
                <a:latin typeface="Carlito"/>
                <a:cs typeface="Carlito"/>
              </a:rPr>
              <a:t>походы, </a:t>
            </a:r>
            <a:r>
              <a:rPr sz="1600" b="1" spc="-5" dirty="0">
                <a:solidFill>
                  <a:srgbClr val="001F5F"/>
                </a:solidFill>
                <a:latin typeface="Carlito"/>
                <a:cs typeface="Carlito"/>
              </a:rPr>
              <a:t>и</a:t>
            </a:r>
            <a:r>
              <a:rPr sz="1600" b="1" spc="15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пр.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719571" y="1461516"/>
            <a:ext cx="325120" cy="295910"/>
            <a:chOff x="5719571" y="1461516"/>
            <a:chExt cx="325120" cy="295910"/>
          </a:xfrm>
        </p:grpSpPr>
        <p:sp>
          <p:nvSpPr>
            <p:cNvPr id="12" name="object 12"/>
            <p:cNvSpPr/>
            <p:nvPr/>
          </p:nvSpPr>
          <p:spPr>
            <a:xfrm>
              <a:off x="5732525" y="1474470"/>
              <a:ext cx="299085" cy="269875"/>
            </a:xfrm>
            <a:custGeom>
              <a:avLst/>
              <a:gdLst/>
              <a:ahLst/>
              <a:cxnLst/>
              <a:rect l="l" t="t" r="r" b="b"/>
              <a:pathLst>
                <a:path w="299085" h="269875">
                  <a:moveTo>
                    <a:pt x="224027" y="0"/>
                  </a:moveTo>
                  <a:lnTo>
                    <a:pt x="74675" y="0"/>
                  </a:lnTo>
                  <a:lnTo>
                    <a:pt x="74675" y="134874"/>
                  </a:lnTo>
                  <a:lnTo>
                    <a:pt x="0" y="134874"/>
                  </a:lnTo>
                  <a:lnTo>
                    <a:pt x="149351" y="269747"/>
                  </a:lnTo>
                  <a:lnTo>
                    <a:pt x="298703" y="134874"/>
                  </a:lnTo>
                  <a:lnTo>
                    <a:pt x="224027" y="134874"/>
                  </a:lnTo>
                  <a:lnTo>
                    <a:pt x="22402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732525" y="1474470"/>
              <a:ext cx="299085" cy="269875"/>
            </a:xfrm>
            <a:custGeom>
              <a:avLst/>
              <a:gdLst/>
              <a:ahLst/>
              <a:cxnLst/>
              <a:rect l="l" t="t" r="r" b="b"/>
              <a:pathLst>
                <a:path w="299085" h="269875">
                  <a:moveTo>
                    <a:pt x="0" y="134874"/>
                  </a:moveTo>
                  <a:lnTo>
                    <a:pt x="74675" y="134874"/>
                  </a:lnTo>
                  <a:lnTo>
                    <a:pt x="74675" y="0"/>
                  </a:lnTo>
                  <a:lnTo>
                    <a:pt x="224027" y="0"/>
                  </a:lnTo>
                  <a:lnTo>
                    <a:pt x="224027" y="134874"/>
                  </a:lnTo>
                  <a:lnTo>
                    <a:pt x="298703" y="134874"/>
                  </a:lnTo>
                  <a:lnTo>
                    <a:pt x="149351" y="269747"/>
                  </a:lnTo>
                  <a:lnTo>
                    <a:pt x="0" y="134874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5751576" y="2107692"/>
            <a:ext cx="325120" cy="297180"/>
            <a:chOff x="5751576" y="2107692"/>
            <a:chExt cx="325120" cy="297180"/>
          </a:xfrm>
        </p:grpSpPr>
        <p:sp>
          <p:nvSpPr>
            <p:cNvPr id="15" name="object 15"/>
            <p:cNvSpPr/>
            <p:nvPr/>
          </p:nvSpPr>
          <p:spPr>
            <a:xfrm>
              <a:off x="5764530" y="2120646"/>
              <a:ext cx="299085" cy="271780"/>
            </a:xfrm>
            <a:custGeom>
              <a:avLst/>
              <a:gdLst/>
              <a:ahLst/>
              <a:cxnLst/>
              <a:rect l="l" t="t" r="r" b="b"/>
              <a:pathLst>
                <a:path w="299085" h="271780">
                  <a:moveTo>
                    <a:pt x="224028" y="0"/>
                  </a:moveTo>
                  <a:lnTo>
                    <a:pt x="74675" y="0"/>
                  </a:lnTo>
                  <a:lnTo>
                    <a:pt x="74675" y="135636"/>
                  </a:lnTo>
                  <a:lnTo>
                    <a:pt x="0" y="135636"/>
                  </a:lnTo>
                  <a:lnTo>
                    <a:pt x="149352" y="271271"/>
                  </a:lnTo>
                  <a:lnTo>
                    <a:pt x="298704" y="135636"/>
                  </a:lnTo>
                  <a:lnTo>
                    <a:pt x="224028" y="135636"/>
                  </a:lnTo>
                  <a:lnTo>
                    <a:pt x="2240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64530" y="2120646"/>
              <a:ext cx="299085" cy="271780"/>
            </a:xfrm>
            <a:custGeom>
              <a:avLst/>
              <a:gdLst/>
              <a:ahLst/>
              <a:cxnLst/>
              <a:rect l="l" t="t" r="r" b="b"/>
              <a:pathLst>
                <a:path w="299085" h="271780">
                  <a:moveTo>
                    <a:pt x="0" y="135636"/>
                  </a:moveTo>
                  <a:lnTo>
                    <a:pt x="74675" y="135636"/>
                  </a:lnTo>
                  <a:lnTo>
                    <a:pt x="74675" y="0"/>
                  </a:lnTo>
                  <a:lnTo>
                    <a:pt x="224028" y="0"/>
                  </a:lnTo>
                  <a:lnTo>
                    <a:pt x="224028" y="135636"/>
                  </a:lnTo>
                  <a:lnTo>
                    <a:pt x="298704" y="135636"/>
                  </a:lnTo>
                  <a:lnTo>
                    <a:pt x="149352" y="271271"/>
                  </a:lnTo>
                  <a:lnTo>
                    <a:pt x="0" y="135636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5708903" y="3729228"/>
            <a:ext cx="325120" cy="297180"/>
            <a:chOff x="5708903" y="3729228"/>
            <a:chExt cx="325120" cy="297180"/>
          </a:xfrm>
        </p:grpSpPr>
        <p:sp>
          <p:nvSpPr>
            <p:cNvPr id="18" name="object 18"/>
            <p:cNvSpPr/>
            <p:nvPr/>
          </p:nvSpPr>
          <p:spPr>
            <a:xfrm>
              <a:off x="5721857" y="3742182"/>
              <a:ext cx="299085" cy="271780"/>
            </a:xfrm>
            <a:custGeom>
              <a:avLst/>
              <a:gdLst/>
              <a:ahLst/>
              <a:cxnLst/>
              <a:rect l="l" t="t" r="r" b="b"/>
              <a:pathLst>
                <a:path w="299085" h="271779">
                  <a:moveTo>
                    <a:pt x="224027" y="0"/>
                  </a:moveTo>
                  <a:lnTo>
                    <a:pt x="74675" y="0"/>
                  </a:lnTo>
                  <a:lnTo>
                    <a:pt x="74675" y="135636"/>
                  </a:lnTo>
                  <a:lnTo>
                    <a:pt x="0" y="135636"/>
                  </a:lnTo>
                  <a:lnTo>
                    <a:pt x="149351" y="271272"/>
                  </a:lnTo>
                  <a:lnTo>
                    <a:pt x="298703" y="135636"/>
                  </a:lnTo>
                  <a:lnTo>
                    <a:pt x="224027" y="135636"/>
                  </a:lnTo>
                  <a:lnTo>
                    <a:pt x="22402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21857" y="3742182"/>
              <a:ext cx="299085" cy="271780"/>
            </a:xfrm>
            <a:custGeom>
              <a:avLst/>
              <a:gdLst/>
              <a:ahLst/>
              <a:cxnLst/>
              <a:rect l="l" t="t" r="r" b="b"/>
              <a:pathLst>
                <a:path w="299085" h="271779">
                  <a:moveTo>
                    <a:pt x="0" y="135636"/>
                  </a:moveTo>
                  <a:lnTo>
                    <a:pt x="74675" y="135636"/>
                  </a:lnTo>
                  <a:lnTo>
                    <a:pt x="74675" y="0"/>
                  </a:lnTo>
                  <a:lnTo>
                    <a:pt x="224027" y="0"/>
                  </a:lnTo>
                  <a:lnTo>
                    <a:pt x="224027" y="135636"/>
                  </a:lnTo>
                  <a:lnTo>
                    <a:pt x="298703" y="135636"/>
                  </a:lnTo>
                  <a:lnTo>
                    <a:pt x="149351" y="271272"/>
                  </a:lnTo>
                  <a:lnTo>
                    <a:pt x="0" y="135636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4811014" y="4436617"/>
          <a:ext cx="6623684" cy="20770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5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9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2044">
                <a:tc gridSpan="3">
                  <a:txBody>
                    <a:bodyPr/>
                    <a:lstStyle/>
                    <a:p>
                      <a:pPr marL="35369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10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Внеурочная</a:t>
                      </a:r>
                      <a:r>
                        <a:rPr sz="1400" b="1" spc="-45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деятельность</a:t>
                      </a:r>
                      <a:r>
                        <a:rPr sz="1400" b="1" spc="-45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в</a:t>
                      </a:r>
                      <a:r>
                        <a:rPr sz="1400" b="1" spc="-35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Самарской</a:t>
                      </a:r>
                      <a:r>
                        <a:rPr sz="1400" b="1" spc="-50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области</a:t>
                      </a:r>
                      <a:r>
                        <a:rPr sz="1400" b="1" spc="-110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15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(кол-во часов</a:t>
                      </a:r>
                      <a:r>
                        <a:rPr sz="1200" b="1" spc="-20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к</a:t>
                      </a:r>
                      <a:r>
                        <a:rPr sz="1200" b="1" spc="-15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 финансированию):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dirty="0">
                          <a:latin typeface="Carlito"/>
                          <a:cs typeface="Carlito"/>
                        </a:rPr>
                        <a:t>Классы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Carlito"/>
                          <a:cs typeface="Carlito"/>
                        </a:rPr>
                        <a:t>5-дневная уч.</a:t>
                      </a:r>
                      <a:r>
                        <a:rPr sz="1400" b="1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dirty="0">
                          <a:latin typeface="Carlito"/>
                          <a:cs typeface="Carlito"/>
                        </a:rPr>
                        <a:t>неделя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Carlito"/>
                          <a:cs typeface="Carlito"/>
                        </a:rPr>
                        <a:t>6-дневная уч.</a:t>
                      </a:r>
                      <a:r>
                        <a:rPr sz="1400" b="1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dirty="0">
                          <a:latin typeface="Carlito"/>
                          <a:cs typeface="Carlito"/>
                        </a:rPr>
                        <a:t>неделя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dirty="0">
                          <a:latin typeface="Carlito"/>
                          <a:cs typeface="Carlito"/>
                        </a:rPr>
                        <a:t>1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Carlito"/>
                          <a:cs typeface="Carlito"/>
                        </a:rPr>
                        <a:t>5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92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Carlito"/>
                          <a:cs typeface="Carlito"/>
                        </a:rPr>
                        <a:t>2-4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Carlito"/>
                          <a:cs typeface="Carlito"/>
                        </a:rPr>
                        <a:t>8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Carlito"/>
                          <a:cs typeface="Carlito"/>
                        </a:rPr>
                        <a:t>5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Carlito"/>
                          <a:cs typeface="Carlito"/>
                        </a:rPr>
                        <a:t>5-9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Carlito"/>
                          <a:cs typeface="Carlito"/>
                        </a:rPr>
                        <a:t>9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Carlito"/>
                          <a:cs typeface="Carlito"/>
                        </a:rPr>
                        <a:t>6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10" dirty="0">
                          <a:latin typeface="Carlito"/>
                          <a:cs typeface="Carlito"/>
                        </a:rPr>
                        <a:t>10-11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Carlito"/>
                          <a:cs typeface="Carlito"/>
                        </a:rPr>
                        <a:t>6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Carlito"/>
                          <a:cs typeface="Carlito"/>
                        </a:rPr>
                        <a:t>3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530" y="88519"/>
            <a:ext cx="90773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Рекомендации </a:t>
            </a:r>
            <a:r>
              <a:rPr sz="2400" spc="-5" dirty="0"/>
              <a:t>для формирования плана внеурочной</a:t>
            </a:r>
            <a:r>
              <a:rPr sz="2400" spc="30" dirty="0"/>
              <a:t> </a:t>
            </a:r>
            <a:r>
              <a:rPr sz="2400" spc="-10" dirty="0"/>
              <a:t>деятельности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457962" y="838961"/>
            <a:ext cx="3429000" cy="838200"/>
          </a:xfrm>
          <a:prstGeom prst="rect">
            <a:avLst/>
          </a:prstGeom>
          <a:solidFill>
            <a:srgbClr val="DCE6F1"/>
          </a:solidFill>
          <a:ln w="25907">
            <a:solidFill>
              <a:srgbClr val="385D89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172085">
              <a:lnSpc>
                <a:spcPct val="100000"/>
              </a:lnSpc>
            </a:pPr>
            <a:r>
              <a:rPr sz="1800" dirty="0">
                <a:solidFill>
                  <a:srgbClr val="C00000"/>
                </a:solidFill>
                <a:latin typeface="Carlito"/>
                <a:cs typeface="Carlito"/>
              </a:rPr>
              <a:t>План </a:t>
            </a:r>
            <a:r>
              <a:rPr sz="1800" spc="-5" dirty="0">
                <a:solidFill>
                  <a:srgbClr val="C00000"/>
                </a:solidFill>
                <a:latin typeface="Carlito"/>
                <a:cs typeface="Carlito"/>
              </a:rPr>
              <a:t>внеурочной</a:t>
            </a:r>
            <a:r>
              <a:rPr sz="1800" spc="1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arlito"/>
                <a:cs typeface="Carlito"/>
              </a:rPr>
              <a:t>деятельности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10093" y="686562"/>
            <a:ext cx="4277995" cy="1219200"/>
          </a:xfrm>
          <a:prstGeom prst="rect">
            <a:avLst/>
          </a:prstGeom>
          <a:solidFill>
            <a:srgbClr val="DCE6F1"/>
          </a:solidFill>
          <a:ln w="25907">
            <a:solidFill>
              <a:srgbClr val="385D89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1850">
              <a:latin typeface="Times New Roman"/>
              <a:cs typeface="Times New Roman"/>
            </a:endParaRPr>
          </a:p>
          <a:p>
            <a:pPr marL="281305" marR="274320" indent="635" algn="ctr">
              <a:lnSpc>
                <a:spcPct val="100000"/>
              </a:lnSpc>
            </a:pPr>
            <a:r>
              <a:rPr sz="1400" spc="-10" dirty="0">
                <a:solidFill>
                  <a:srgbClr val="C00000"/>
                </a:solidFill>
                <a:latin typeface="Carlito"/>
                <a:cs typeface="Carlito"/>
              </a:rPr>
              <a:t>Должен </a:t>
            </a:r>
            <a:r>
              <a:rPr sz="1400" dirty="0">
                <a:solidFill>
                  <a:srgbClr val="C00000"/>
                </a:solidFill>
                <a:latin typeface="Carlito"/>
                <a:cs typeface="Carlito"/>
              </a:rPr>
              <a:t>быть </a:t>
            </a:r>
            <a:r>
              <a:rPr sz="1400" spc="-5" dirty="0">
                <a:solidFill>
                  <a:srgbClr val="C00000"/>
                </a:solidFill>
                <a:latin typeface="Carlito"/>
                <a:cs typeface="Carlito"/>
              </a:rPr>
              <a:t>утвержден, </a:t>
            </a:r>
            <a:r>
              <a:rPr sz="1400" dirty="0">
                <a:solidFill>
                  <a:srgbClr val="C00000"/>
                </a:solidFill>
                <a:latin typeface="Carlito"/>
                <a:cs typeface="Carlito"/>
              </a:rPr>
              <a:t>включены </a:t>
            </a:r>
            <a:r>
              <a:rPr sz="1400" spc="-5" dirty="0">
                <a:solidFill>
                  <a:srgbClr val="C00000"/>
                </a:solidFill>
                <a:latin typeface="Carlito"/>
                <a:cs typeface="Carlito"/>
              </a:rPr>
              <a:t>занятия </a:t>
            </a:r>
            <a:r>
              <a:rPr sz="1400" dirty="0">
                <a:solidFill>
                  <a:srgbClr val="C00000"/>
                </a:solidFill>
                <a:latin typeface="Carlito"/>
                <a:cs typeface="Carlito"/>
              </a:rPr>
              <a:t>в  </a:t>
            </a:r>
            <a:r>
              <a:rPr sz="1400" spc="-5" dirty="0">
                <a:solidFill>
                  <a:srgbClr val="C00000"/>
                </a:solidFill>
                <a:latin typeface="Carlito"/>
                <a:cs typeface="Carlito"/>
              </a:rPr>
              <a:t>соответствии </a:t>
            </a:r>
            <a:r>
              <a:rPr sz="1400" dirty="0">
                <a:solidFill>
                  <a:srgbClr val="C00000"/>
                </a:solidFill>
                <a:latin typeface="Carlito"/>
                <a:cs typeface="Carlito"/>
              </a:rPr>
              <a:t>с </a:t>
            </a:r>
            <a:r>
              <a:rPr sz="1400" spc="-5" dirty="0">
                <a:solidFill>
                  <a:srgbClr val="C00000"/>
                </a:solidFill>
                <a:latin typeface="Carlito"/>
                <a:cs typeface="Carlito"/>
              </a:rPr>
              <a:t>федеральными </a:t>
            </a:r>
            <a:r>
              <a:rPr sz="1400" dirty="0">
                <a:solidFill>
                  <a:srgbClr val="C00000"/>
                </a:solidFill>
                <a:latin typeface="Carlito"/>
                <a:cs typeface="Carlito"/>
              </a:rPr>
              <a:t>и</a:t>
            </a:r>
            <a:r>
              <a:rPr sz="1400" spc="-6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1400" dirty="0">
                <a:solidFill>
                  <a:srgbClr val="C00000"/>
                </a:solidFill>
                <a:latin typeface="Carlito"/>
                <a:cs typeface="Carlito"/>
              </a:rPr>
              <a:t>региональными  </a:t>
            </a:r>
            <a:r>
              <a:rPr sz="1400" spc="-5" dirty="0">
                <a:solidFill>
                  <a:srgbClr val="C00000"/>
                </a:solidFill>
                <a:latin typeface="Carlito"/>
                <a:cs typeface="Carlito"/>
              </a:rPr>
              <a:t>рекомендациями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962" y="1905761"/>
            <a:ext cx="3657600" cy="961161"/>
          </a:xfrm>
          <a:prstGeom prst="rect">
            <a:avLst/>
          </a:prstGeom>
          <a:solidFill>
            <a:srgbClr val="DCE6F1"/>
          </a:solidFill>
          <a:ln w="25907">
            <a:solidFill>
              <a:srgbClr val="385D89"/>
            </a:solidFill>
          </a:ln>
        </p:spPr>
        <p:txBody>
          <a:bodyPr vert="horz" wrap="square" lIns="0" tIns="128905" rIns="0" bIns="0" rtlCol="0">
            <a:spAutoFit/>
          </a:bodyPr>
          <a:lstStyle/>
          <a:p>
            <a:pPr marL="1051560" marR="243204" indent="-802005">
              <a:lnSpc>
                <a:spcPct val="100000"/>
              </a:lnSpc>
              <a:spcBef>
                <a:spcPts val="1015"/>
              </a:spcBef>
            </a:pPr>
            <a:r>
              <a:rPr sz="1800" spc="-10" dirty="0">
                <a:solidFill>
                  <a:srgbClr val="C00000"/>
                </a:solidFill>
                <a:latin typeface="Carlito"/>
                <a:cs typeface="Carlito"/>
              </a:rPr>
              <a:t>Количество </a:t>
            </a:r>
            <a:r>
              <a:rPr sz="1800" spc="-5" dirty="0">
                <a:solidFill>
                  <a:srgbClr val="C00000"/>
                </a:solidFill>
                <a:latin typeface="Carlito"/>
                <a:cs typeface="Carlito"/>
              </a:rPr>
              <a:t>часов внеурочной  </a:t>
            </a:r>
            <a:r>
              <a:rPr sz="1800" spc="-10" dirty="0">
                <a:solidFill>
                  <a:srgbClr val="C00000"/>
                </a:solidFill>
                <a:latin typeface="Carlito"/>
                <a:cs typeface="Carlito"/>
              </a:rPr>
              <a:t>деятельности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102608" y="2540507"/>
            <a:ext cx="3150235" cy="178435"/>
            <a:chOff x="4102608" y="2540507"/>
            <a:chExt cx="3150235" cy="178435"/>
          </a:xfrm>
        </p:grpSpPr>
        <p:sp>
          <p:nvSpPr>
            <p:cNvPr id="7" name="object 7"/>
            <p:cNvSpPr/>
            <p:nvPr/>
          </p:nvSpPr>
          <p:spPr>
            <a:xfrm>
              <a:off x="4115562" y="2553461"/>
              <a:ext cx="3124200" cy="152400"/>
            </a:xfrm>
            <a:custGeom>
              <a:avLst/>
              <a:gdLst/>
              <a:ahLst/>
              <a:cxnLst/>
              <a:rect l="l" t="t" r="r" b="b"/>
              <a:pathLst>
                <a:path w="3124200" h="152400">
                  <a:moveTo>
                    <a:pt x="3047999" y="0"/>
                  </a:moveTo>
                  <a:lnTo>
                    <a:pt x="3047999" y="38100"/>
                  </a:lnTo>
                  <a:lnTo>
                    <a:pt x="0" y="38100"/>
                  </a:lnTo>
                  <a:lnTo>
                    <a:pt x="0" y="114300"/>
                  </a:lnTo>
                  <a:lnTo>
                    <a:pt x="3047999" y="114300"/>
                  </a:lnTo>
                  <a:lnTo>
                    <a:pt x="3047999" y="152400"/>
                  </a:lnTo>
                  <a:lnTo>
                    <a:pt x="3124199" y="76200"/>
                  </a:lnTo>
                  <a:lnTo>
                    <a:pt x="304799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15562" y="2553461"/>
              <a:ext cx="3124200" cy="152400"/>
            </a:xfrm>
            <a:custGeom>
              <a:avLst/>
              <a:gdLst/>
              <a:ahLst/>
              <a:cxnLst/>
              <a:rect l="l" t="t" r="r" b="b"/>
              <a:pathLst>
                <a:path w="3124200" h="152400">
                  <a:moveTo>
                    <a:pt x="0" y="38100"/>
                  </a:moveTo>
                  <a:lnTo>
                    <a:pt x="3047999" y="38100"/>
                  </a:lnTo>
                  <a:lnTo>
                    <a:pt x="3047999" y="0"/>
                  </a:lnTo>
                  <a:lnTo>
                    <a:pt x="3124199" y="76200"/>
                  </a:lnTo>
                  <a:lnTo>
                    <a:pt x="3047999" y="152400"/>
                  </a:lnTo>
                  <a:lnTo>
                    <a:pt x="3047999" y="114300"/>
                  </a:lnTo>
                  <a:lnTo>
                    <a:pt x="0" y="114300"/>
                  </a:lnTo>
                  <a:lnTo>
                    <a:pt x="0" y="3810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576571" y="1351788"/>
            <a:ext cx="2295525" cy="1108075"/>
            <a:chOff x="4576571" y="1351788"/>
            <a:chExt cx="2295525" cy="1108075"/>
          </a:xfrm>
        </p:grpSpPr>
        <p:sp>
          <p:nvSpPr>
            <p:cNvPr id="10" name="object 10"/>
            <p:cNvSpPr/>
            <p:nvPr/>
          </p:nvSpPr>
          <p:spPr>
            <a:xfrm>
              <a:off x="4589525" y="1364742"/>
              <a:ext cx="2269490" cy="1082040"/>
            </a:xfrm>
            <a:custGeom>
              <a:avLst/>
              <a:gdLst/>
              <a:ahLst/>
              <a:cxnLst/>
              <a:rect l="l" t="t" r="r" b="b"/>
              <a:pathLst>
                <a:path w="2269490" h="1082039">
                  <a:moveTo>
                    <a:pt x="2088896" y="0"/>
                  </a:moveTo>
                  <a:lnTo>
                    <a:pt x="180339" y="0"/>
                  </a:lnTo>
                  <a:lnTo>
                    <a:pt x="132409" y="6444"/>
                  </a:lnTo>
                  <a:lnTo>
                    <a:pt x="89332" y="24628"/>
                  </a:lnTo>
                  <a:lnTo>
                    <a:pt x="52831" y="52832"/>
                  </a:lnTo>
                  <a:lnTo>
                    <a:pt x="24628" y="89332"/>
                  </a:lnTo>
                  <a:lnTo>
                    <a:pt x="6444" y="132409"/>
                  </a:lnTo>
                  <a:lnTo>
                    <a:pt x="0" y="180340"/>
                  </a:lnTo>
                  <a:lnTo>
                    <a:pt x="0" y="901700"/>
                  </a:lnTo>
                  <a:lnTo>
                    <a:pt x="6444" y="949630"/>
                  </a:lnTo>
                  <a:lnTo>
                    <a:pt x="24628" y="992707"/>
                  </a:lnTo>
                  <a:lnTo>
                    <a:pt x="52831" y="1029208"/>
                  </a:lnTo>
                  <a:lnTo>
                    <a:pt x="89332" y="1057411"/>
                  </a:lnTo>
                  <a:lnTo>
                    <a:pt x="132409" y="1075595"/>
                  </a:lnTo>
                  <a:lnTo>
                    <a:pt x="180339" y="1082040"/>
                  </a:lnTo>
                  <a:lnTo>
                    <a:pt x="2088896" y="1082040"/>
                  </a:lnTo>
                  <a:lnTo>
                    <a:pt x="2136826" y="1075595"/>
                  </a:lnTo>
                  <a:lnTo>
                    <a:pt x="2179903" y="1057411"/>
                  </a:lnTo>
                  <a:lnTo>
                    <a:pt x="2216404" y="1029208"/>
                  </a:lnTo>
                  <a:lnTo>
                    <a:pt x="2244607" y="992707"/>
                  </a:lnTo>
                  <a:lnTo>
                    <a:pt x="2262791" y="949630"/>
                  </a:lnTo>
                  <a:lnTo>
                    <a:pt x="2269235" y="901700"/>
                  </a:lnTo>
                  <a:lnTo>
                    <a:pt x="2269235" y="180340"/>
                  </a:lnTo>
                  <a:lnTo>
                    <a:pt x="2262791" y="132409"/>
                  </a:lnTo>
                  <a:lnTo>
                    <a:pt x="2244607" y="89332"/>
                  </a:lnTo>
                  <a:lnTo>
                    <a:pt x="2216404" y="52831"/>
                  </a:lnTo>
                  <a:lnTo>
                    <a:pt x="2179903" y="24628"/>
                  </a:lnTo>
                  <a:lnTo>
                    <a:pt x="2136826" y="6444"/>
                  </a:lnTo>
                  <a:lnTo>
                    <a:pt x="208889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89525" y="1364742"/>
              <a:ext cx="2269490" cy="1082040"/>
            </a:xfrm>
            <a:custGeom>
              <a:avLst/>
              <a:gdLst/>
              <a:ahLst/>
              <a:cxnLst/>
              <a:rect l="l" t="t" r="r" b="b"/>
              <a:pathLst>
                <a:path w="2269490" h="1082039">
                  <a:moveTo>
                    <a:pt x="0" y="180340"/>
                  </a:moveTo>
                  <a:lnTo>
                    <a:pt x="6444" y="132409"/>
                  </a:lnTo>
                  <a:lnTo>
                    <a:pt x="24628" y="89332"/>
                  </a:lnTo>
                  <a:lnTo>
                    <a:pt x="52831" y="52832"/>
                  </a:lnTo>
                  <a:lnTo>
                    <a:pt x="89332" y="24628"/>
                  </a:lnTo>
                  <a:lnTo>
                    <a:pt x="132409" y="6444"/>
                  </a:lnTo>
                  <a:lnTo>
                    <a:pt x="180339" y="0"/>
                  </a:lnTo>
                  <a:lnTo>
                    <a:pt x="2088896" y="0"/>
                  </a:lnTo>
                  <a:lnTo>
                    <a:pt x="2136826" y="6444"/>
                  </a:lnTo>
                  <a:lnTo>
                    <a:pt x="2179903" y="24628"/>
                  </a:lnTo>
                  <a:lnTo>
                    <a:pt x="2216404" y="52831"/>
                  </a:lnTo>
                  <a:lnTo>
                    <a:pt x="2244607" y="89332"/>
                  </a:lnTo>
                  <a:lnTo>
                    <a:pt x="2262791" y="132409"/>
                  </a:lnTo>
                  <a:lnTo>
                    <a:pt x="2269235" y="180340"/>
                  </a:lnTo>
                  <a:lnTo>
                    <a:pt x="2269235" y="901700"/>
                  </a:lnTo>
                  <a:lnTo>
                    <a:pt x="2262791" y="949630"/>
                  </a:lnTo>
                  <a:lnTo>
                    <a:pt x="2244607" y="992707"/>
                  </a:lnTo>
                  <a:lnTo>
                    <a:pt x="2216404" y="1029208"/>
                  </a:lnTo>
                  <a:lnTo>
                    <a:pt x="2179903" y="1057411"/>
                  </a:lnTo>
                  <a:lnTo>
                    <a:pt x="2136826" y="1075595"/>
                  </a:lnTo>
                  <a:lnTo>
                    <a:pt x="2088896" y="1082040"/>
                  </a:lnTo>
                  <a:lnTo>
                    <a:pt x="180339" y="1082040"/>
                  </a:lnTo>
                  <a:lnTo>
                    <a:pt x="132409" y="1075595"/>
                  </a:lnTo>
                  <a:lnTo>
                    <a:pt x="89332" y="1057411"/>
                  </a:lnTo>
                  <a:lnTo>
                    <a:pt x="52831" y="1029208"/>
                  </a:lnTo>
                  <a:lnTo>
                    <a:pt x="24628" y="992707"/>
                  </a:lnTo>
                  <a:lnTo>
                    <a:pt x="6444" y="949630"/>
                  </a:lnTo>
                  <a:lnTo>
                    <a:pt x="0" y="901700"/>
                  </a:lnTo>
                  <a:lnTo>
                    <a:pt x="0" y="18034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495800" y="1328673"/>
            <a:ext cx="2272158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rlito"/>
                <a:cs typeface="Carlito"/>
              </a:rPr>
              <a:t>Не</a:t>
            </a:r>
            <a:r>
              <a:rPr sz="1800" b="1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rlito"/>
                <a:cs typeface="Carlito"/>
              </a:rPr>
              <a:t>менее</a:t>
            </a:r>
            <a:endParaRPr sz="1800" dirty="0">
              <a:latin typeface="Carlito"/>
              <a:cs typeface="Carlito"/>
            </a:endParaRPr>
          </a:p>
          <a:p>
            <a:pPr marL="12065" marR="5080"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Carlito"/>
                <a:cs typeface="Carlito"/>
              </a:rPr>
              <a:t>10</a:t>
            </a:r>
            <a:r>
              <a:rPr sz="1800" b="1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rlito"/>
                <a:cs typeface="Carlito"/>
              </a:rPr>
              <a:t>кружков/секций  </a:t>
            </a:r>
            <a:r>
              <a:rPr sz="1800" b="1" spc="-5" dirty="0">
                <a:solidFill>
                  <a:srgbClr val="FFFFFF"/>
                </a:solidFill>
                <a:latin typeface="Carlito"/>
                <a:cs typeface="Carlito"/>
              </a:rPr>
              <a:t>на </a:t>
            </a:r>
            <a:r>
              <a:rPr sz="1800" b="1" dirty="0">
                <a:solidFill>
                  <a:srgbClr val="FFFFFF"/>
                </a:solidFill>
                <a:latin typeface="Carlito"/>
                <a:cs typeface="Carlito"/>
              </a:rPr>
              <a:t>выбор </a:t>
            </a:r>
            <a:r>
              <a:rPr sz="1800" b="1" spc="-10" dirty="0">
                <a:solidFill>
                  <a:srgbClr val="FFFFFF"/>
                </a:solidFill>
                <a:latin typeface="Carlito"/>
                <a:cs typeface="Carlito"/>
              </a:rPr>
              <a:t>каждому  учащемуся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10093" y="2058161"/>
            <a:ext cx="4277995" cy="990600"/>
          </a:xfrm>
          <a:prstGeom prst="rect">
            <a:avLst/>
          </a:prstGeom>
          <a:solidFill>
            <a:srgbClr val="DCE6F1"/>
          </a:solidFill>
          <a:ln w="25907">
            <a:solidFill>
              <a:srgbClr val="385D89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Times New Roman"/>
              <a:cs typeface="Times New Roman"/>
            </a:endParaRPr>
          </a:p>
          <a:p>
            <a:pPr marL="193040" marR="185420" algn="ctr">
              <a:lnSpc>
                <a:spcPct val="100000"/>
              </a:lnSpc>
            </a:pPr>
            <a:r>
              <a:rPr sz="1400" spc="-5" dirty="0">
                <a:solidFill>
                  <a:srgbClr val="C00000"/>
                </a:solidFill>
                <a:latin typeface="Carlito"/>
                <a:cs typeface="Carlito"/>
              </a:rPr>
              <a:t>Добавить </a:t>
            </a:r>
            <a:r>
              <a:rPr sz="1400" dirty="0">
                <a:solidFill>
                  <a:srgbClr val="C00000"/>
                </a:solidFill>
                <a:latin typeface="Carlito"/>
                <a:cs typeface="Carlito"/>
              </a:rPr>
              <a:t>в план </a:t>
            </a:r>
            <a:r>
              <a:rPr sz="1400" spc="-5" dirty="0">
                <a:solidFill>
                  <a:srgbClr val="C00000"/>
                </a:solidFill>
                <a:latin typeface="Carlito"/>
                <a:cs typeface="Carlito"/>
              </a:rPr>
              <a:t>внеурочной </a:t>
            </a:r>
            <a:r>
              <a:rPr sz="1400" spc="-10" dirty="0">
                <a:solidFill>
                  <a:srgbClr val="C00000"/>
                </a:solidFill>
                <a:latin typeface="Carlito"/>
                <a:cs typeface="Carlito"/>
              </a:rPr>
              <a:t>деятельности </a:t>
            </a:r>
            <a:r>
              <a:rPr sz="1400" spc="-5" dirty="0">
                <a:solidFill>
                  <a:srgbClr val="C00000"/>
                </a:solidFill>
                <a:latin typeface="Carlito"/>
                <a:cs typeface="Carlito"/>
              </a:rPr>
              <a:t>занятия  для разновозрастных </a:t>
            </a:r>
            <a:r>
              <a:rPr sz="1400" dirty="0">
                <a:solidFill>
                  <a:srgbClr val="C00000"/>
                </a:solidFill>
                <a:latin typeface="Carlito"/>
                <a:cs typeface="Carlito"/>
              </a:rPr>
              <a:t>и/или </a:t>
            </a:r>
            <a:r>
              <a:rPr sz="1400" spc="-5" dirty="0">
                <a:solidFill>
                  <a:srgbClr val="C00000"/>
                </a:solidFill>
                <a:latin typeface="Carlito"/>
                <a:cs typeface="Carlito"/>
              </a:rPr>
              <a:t>объединенных групп  обучающихся</a:t>
            </a:r>
            <a:endParaRPr sz="1400">
              <a:latin typeface="Carlito"/>
              <a:cs typeface="Carlito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7081011" y="3164332"/>
          <a:ext cx="4801233" cy="35169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5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3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5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72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19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Направления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ВД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Курсы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1А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2А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19">
                <a:tc grid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К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финансированию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на один</a:t>
                      </a:r>
                      <a:r>
                        <a:rPr sz="1200" b="1" spc="-6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класс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0988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5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36131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8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Курс</a:t>
                      </a:r>
                      <a:r>
                        <a:rPr sz="1200" b="1" spc="-1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Курс</a:t>
                      </a:r>
                      <a:r>
                        <a:rPr sz="1200" b="1" spc="-1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2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30988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R="361315" algn="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Курс</a:t>
                      </a:r>
                      <a:r>
                        <a:rPr sz="1200" b="1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3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2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5" dirty="0">
                          <a:latin typeface="Carlito"/>
                          <a:cs typeface="Carlito"/>
                        </a:rPr>
                        <a:t>Курс</a:t>
                      </a:r>
                      <a:r>
                        <a:rPr sz="1200" b="1" spc="-8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4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Курс</a:t>
                      </a:r>
                      <a:r>
                        <a:rPr sz="1200" b="1" spc="-1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5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Курс</a:t>
                      </a:r>
                      <a:r>
                        <a:rPr sz="1200" b="1" spc="-1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6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R="30988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1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Курс</a:t>
                      </a:r>
                      <a:r>
                        <a:rPr sz="1200" b="1" spc="-1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7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Курс</a:t>
                      </a:r>
                      <a:r>
                        <a:rPr sz="1200" b="1" spc="-1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8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30988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R="361315" algn="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Курс</a:t>
                      </a:r>
                      <a:r>
                        <a:rPr sz="1200" b="1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9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arlito"/>
                          <a:cs typeface="Carlito"/>
                        </a:rPr>
                        <a:t>Курс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10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30988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1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8531">
                <a:tc gridSpan="2"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Ито</a:t>
                      </a:r>
                      <a:r>
                        <a:rPr sz="1200" b="1" spc="-10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г</a:t>
                      </a:r>
                      <a:r>
                        <a:rPr sz="1200" b="1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о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13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4908803" y="536448"/>
            <a:ext cx="1536191" cy="769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513486" y="3164332"/>
          <a:ext cx="5576570" cy="3740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6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0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8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i="1" dirty="0">
                          <a:latin typeface="Carlito"/>
                          <a:cs typeface="Carlito"/>
                        </a:rPr>
                        <a:t>№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i="1" dirty="0">
                          <a:latin typeface="Carlito"/>
                          <a:cs typeface="Carlito"/>
                        </a:rPr>
                        <a:t>Направление </a:t>
                      </a:r>
                      <a:r>
                        <a:rPr sz="1400" b="1" i="1" spc="-5" dirty="0">
                          <a:latin typeface="Carlito"/>
                          <a:cs typeface="Carlito"/>
                        </a:rPr>
                        <a:t>внеурочной деятельности </a:t>
                      </a:r>
                      <a:r>
                        <a:rPr sz="1400" b="1" i="1" dirty="0">
                          <a:latin typeface="Carlito"/>
                          <a:cs typeface="Carlito"/>
                        </a:rPr>
                        <a:t>(по</a:t>
                      </a:r>
                      <a:r>
                        <a:rPr sz="1400" b="1" i="1" spc="-6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i="1" dirty="0">
                          <a:latin typeface="Carlito"/>
                          <a:cs typeface="Carlito"/>
                        </a:rPr>
                        <a:t>ФОПам)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07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ВД по учебным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предметам образовательной</a:t>
                      </a:r>
                      <a:r>
                        <a:rPr sz="14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программы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2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9931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ВД по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формированию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функциональной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грамотности;  проектная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и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исследовательская</a:t>
                      </a:r>
                      <a:r>
                        <a:rPr sz="14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деятельность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3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51689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ВД, направленная на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развитие личности, профориентацию,  предпрофильную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подготовку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4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ВД по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реализации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комплекса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воспитательных</a:t>
                      </a:r>
                      <a:r>
                        <a:rPr sz="14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мероприятий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20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5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ВД по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организации деятельности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ученических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 сообществ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1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6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Классные</a:t>
                      </a:r>
                      <a:r>
                        <a:rPr sz="14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часы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1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7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ВД по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организации педагогической</a:t>
                      </a:r>
                      <a:r>
                        <a:rPr sz="1400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поддержки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16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8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05600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ВД по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обеспечению безопасности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жизни и 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здоровья  обучающихся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0030" y="217423"/>
            <a:ext cx="92261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/>
              <a:t>Содержательное </a:t>
            </a:r>
            <a:r>
              <a:rPr sz="2400" spc="-5" dirty="0"/>
              <a:t>наполнение внеурочной</a:t>
            </a:r>
            <a:r>
              <a:rPr sz="2400" spc="50" dirty="0"/>
              <a:t> </a:t>
            </a:r>
            <a:r>
              <a:rPr sz="2400" spc="-10" dirty="0"/>
              <a:t>деятельности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152400" y="609600"/>
            <a:ext cx="11887201" cy="772647"/>
          </a:xfrm>
          <a:prstGeom prst="rect">
            <a:avLst/>
          </a:prstGeom>
          <a:solidFill>
            <a:srgbClr val="DCE6F1"/>
          </a:solidFill>
        </p:spPr>
        <p:txBody>
          <a:bodyPr vert="horz" wrap="square" lIns="0" tIns="33655" rIns="0" bIns="0" rtlCol="0">
            <a:spAutoFit/>
          </a:bodyPr>
          <a:lstStyle/>
          <a:p>
            <a:pPr marL="1610360" marR="1329690" indent="-664845">
              <a:lnSpc>
                <a:spcPct val="100000"/>
              </a:lnSpc>
              <a:spcBef>
                <a:spcPts val="265"/>
              </a:spcBef>
            </a:pP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Обязательное </a:t>
            </a: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условие организации внеурочной 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деятельности </a:t>
            </a:r>
            <a:r>
              <a:rPr sz="1600" b="1" spc="-5" dirty="0">
                <a:solidFill>
                  <a:srgbClr val="001F5F"/>
                </a:solidFill>
                <a:latin typeface="Carlito"/>
                <a:cs typeface="Carlito"/>
              </a:rPr>
              <a:t>– </a:t>
            </a:r>
            <a:r>
              <a:rPr sz="1600" b="1" spc="-20" dirty="0" err="1">
                <a:solidFill>
                  <a:srgbClr val="001F5F"/>
                </a:solidFill>
                <a:latin typeface="Carlito"/>
                <a:cs typeface="Carlito"/>
              </a:rPr>
              <a:t>воспитательная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lang="ru-RU" sz="1600" b="1" spc="-20" dirty="0" smtClean="0">
                <a:solidFill>
                  <a:srgbClr val="001F5F"/>
                </a:solidFill>
                <a:latin typeface="Carlito"/>
                <a:cs typeface="Carlito"/>
              </a:rPr>
              <a:t> н</a:t>
            </a:r>
            <a:r>
              <a:rPr sz="1600" b="1" spc="-15" dirty="0" err="1" smtClean="0">
                <a:solidFill>
                  <a:srgbClr val="001F5F"/>
                </a:solidFill>
                <a:latin typeface="Carlito"/>
                <a:cs typeface="Carlito"/>
              </a:rPr>
              <a:t>аправленность</a:t>
            </a: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,  соотнесенность </a:t>
            </a:r>
            <a:r>
              <a:rPr sz="1600" b="1" spc="-5" dirty="0">
                <a:solidFill>
                  <a:srgbClr val="001F5F"/>
                </a:solidFill>
                <a:latin typeface="Carlito"/>
                <a:cs typeface="Carlito"/>
              </a:rPr>
              <a:t>с </a:t>
            </a: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рабочей </a:t>
            </a:r>
            <a:r>
              <a:rPr sz="1600" b="1" spc="-20" dirty="0">
                <a:solidFill>
                  <a:srgbClr val="001F5F"/>
                </a:solidFill>
                <a:latin typeface="Carlito"/>
                <a:cs typeface="Carlito"/>
              </a:rPr>
              <a:t>программой </a:t>
            </a:r>
            <a:r>
              <a:rPr sz="1600" b="1" spc="-15" dirty="0" err="1">
                <a:solidFill>
                  <a:srgbClr val="001F5F"/>
                </a:solidFill>
                <a:latin typeface="Carlito"/>
                <a:cs typeface="Carlito"/>
              </a:rPr>
              <a:t>воспитания</a:t>
            </a: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lang="ru-RU" sz="1600" b="1" spc="-15" dirty="0" smtClean="0">
                <a:solidFill>
                  <a:srgbClr val="001F5F"/>
                </a:solidFill>
                <a:latin typeface="Carlito"/>
                <a:cs typeface="Carlito"/>
              </a:rPr>
              <a:t>о</a:t>
            </a:r>
            <a:r>
              <a:rPr sz="1600" b="1" spc="-20" dirty="0" err="1" smtClean="0">
                <a:solidFill>
                  <a:srgbClr val="001F5F"/>
                </a:solidFill>
                <a:latin typeface="Carlito"/>
                <a:cs typeface="Carlito"/>
              </a:rPr>
              <a:t>бразовательной</a:t>
            </a:r>
            <a:r>
              <a:rPr sz="1600" b="1" spc="40" dirty="0" smtClean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Carlito"/>
                <a:cs typeface="Carlito"/>
              </a:rPr>
              <a:t>организации</a:t>
            </a:r>
            <a:endParaRPr sz="1600" dirty="0">
              <a:latin typeface="Carlito"/>
              <a:cs typeface="Carlito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95616" y="1501521"/>
          <a:ext cx="10821670" cy="5176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19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02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9330">
                <a:tc>
                  <a:txBody>
                    <a:bodyPr/>
                    <a:lstStyle/>
                    <a:p>
                      <a:pPr marL="102870" algn="ctr">
                        <a:lnSpc>
                          <a:spcPts val="1835"/>
                        </a:lnSpc>
                      </a:pPr>
                      <a:r>
                        <a:rPr sz="1600" b="1" spc="-5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Модель плана внеурочной</a:t>
                      </a:r>
                      <a:endParaRPr sz="1600" dirty="0">
                        <a:latin typeface="Carlito"/>
                        <a:cs typeface="Carlito"/>
                      </a:endParaRPr>
                    </a:p>
                    <a:p>
                      <a:pPr marL="102235" algn="ctr">
                        <a:lnSpc>
                          <a:spcPts val="1914"/>
                        </a:lnSpc>
                      </a:pPr>
                      <a:r>
                        <a:rPr sz="1600" b="1" spc="-5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деятельности</a:t>
                      </a:r>
                      <a:endParaRPr sz="16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2895"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600" b="1" spc="-5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Содержательное</a:t>
                      </a:r>
                      <a:r>
                        <a:rPr sz="1600" b="1" spc="15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наполнение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1811"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sz="2000" b="1" spc="-5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Преобладание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182880" marR="367665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учебно-познавательной  деятельности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168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0195" indent="-285750">
                        <a:lnSpc>
                          <a:spcPts val="1605"/>
                        </a:lnSpc>
                        <a:buFont typeface="Wingdings"/>
                        <a:buChar char=""/>
                        <a:tabLst>
                          <a:tab pos="290195" algn="l"/>
                          <a:tab pos="290830" algn="l"/>
                        </a:tabLst>
                      </a:pPr>
                      <a:r>
                        <a:rPr sz="1400" spc="-15" dirty="0">
                          <a:latin typeface="Carlito"/>
                          <a:cs typeface="Carlito"/>
                        </a:rPr>
                        <a:t>занятия 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по </a:t>
                      </a:r>
                      <a:r>
                        <a:rPr sz="1400" spc="-20" dirty="0">
                          <a:latin typeface="Carlito"/>
                          <a:cs typeface="Carlito"/>
                        </a:rPr>
                        <a:t>углубленному </a:t>
                      </a:r>
                      <a:r>
                        <a:rPr sz="1400" spc="-15" dirty="0">
                          <a:latin typeface="Carlito"/>
                          <a:cs typeface="Carlito"/>
                        </a:rPr>
                        <a:t>изучению </a:t>
                      </a:r>
                      <a:r>
                        <a:rPr sz="1400" spc="-25" dirty="0">
                          <a:latin typeface="Carlito"/>
                          <a:cs typeface="Carlito"/>
                        </a:rPr>
                        <a:t>отдельных </a:t>
                      </a:r>
                      <a:r>
                        <a:rPr sz="1400" spc="-15" dirty="0">
                          <a:latin typeface="Carlito"/>
                          <a:cs typeface="Carlito"/>
                        </a:rPr>
                        <a:t>учебных</a:t>
                      </a:r>
                      <a:r>
                        <a:rPr sz="1400" spc="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20" dirty="0">
                          <a:latin typeface="Carlito"/>
                          <a:cs typeface="Carlito"/>
                        </a:rPr>
                        <a:t>предметов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290195" indent="-285750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290195" algn="l"/>
                          <a:tab pos="290830" algn="l"/>
                        </a:tabLst>
                      </a:pPr>
                      <a:r>
                        <a:rPr sz="1400" spc="-15" dirty="0">
                          <a:latin typeface="Carlito"/>
                          <a:cs typeface="Carlito"/>
                        </a:rPr>
                        <a:t>занятия 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по </a:t>
                      </a:r>
                      <a:r>
                        <a:rPr sz="1400" spc="-15" dirty="0">
                          <a:latin typeface="Carlito"/>
                          <a:cs typeface="Carlito"/>
                        </a:rPr>
                        <a:t>формированию функциональной грамотности;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290195" marR="833119" indent="-285115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290195" algn="l"/>
                          <a:tab pos="290830" algn="l"/>
                        </a:tabLst>
                      </a:pPr>
                      <a:r>
                        <a:rPr sz="1400" spc="-15" dirty="0">
                          <a:latin typeface="Carlito"/>
                          <a:cs typeface="Carlito"/>
                        </a:rPr>
                        <a:t>занятия обучающихся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с </a:t>
                      </a:r>
                      <a:r>
                        <a:rPr sz="1400" spc="-20" dirty="0">
                          <a:latin typeface="Carlito"/>
                          <a:cs typeface="Carlito"/>
                        </a:rPr>
                        <a:t>педагогами, </a:t>
                      </a:r>
                      <a:r>
                        <a:rPr sz="1400" spc="-15" dirty="0">
                          <a:latin typeface="Carlito"/>
                          <a:cs typeface="Carlito"/>
                        </a:rPr>
                        <a:t>сопровождающими </a:t>
                      </a:r>
                      <a:r>
                        <a:rPr sz="1400" spc="-20" dirty="0">
                          <a:latin typeface="Carlito"/>
                          <a:cs typeface="Carlito"/>
                        </a:rPr>
                        <a:t>проектно-исследовательскую  деятельность;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290195" indent="-285750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290195" algn="l"/>
                          <a:tab pos="290830" algn="l"/>
                        </a:tabLst>
                      </a:pPr>
                      <a:r>
                        <a:rPr sz="1400" spc="-15" dirty="0">
                          <a:latin typeface="Carlito"/>
                          <a:cs typeface="Carlito"/>
                        </a:rPr>
                        <a:t>профориентационные занятия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15" dirty="0">
                          <a:latin typeface="Carlito"/>
                          <a:cs typeface="Carlito"/>
                        </a:rPr>
                        <a:t>обучающихся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1811"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2000" b="1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Преобладание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педагогической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поддержки</a:t>
                      </a:r>
                      <a:r>
                        <a:rPr sz="2000" b="1" spc="-60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000" b="1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обучающихся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0195" indent="-285750">
                        <a:lnSpc>
                          <a:spcPts val="1605"/>
                        </a:lnSpc>
                        <a:buFont typeface="Wingdings"/>
                        <a:buChar char=""/>
                        <a:tabLst>
                          <a:tab pos="290195" algn="l"/>
                          <a:tab pos="290830" algn="l"/>
                        </a:tabLst>
                      </a:pPr>
                      <a:r>
                        <a:rPr sz="1400" spc="-20" dirty="0">
                          <a:latin typeface="Carlito"/>
                          <a:cs typeface="Carlito"/>
                        </a:rPr>
                        <a:t>дополнительные </a:t>
                      </a:r>
                      <a:r>
                        <a:rPr sz="1400" spc="-15" dirty="0">
                          <a:latin typeface="Carlito"/>
                          <a:cs typeface="Carlito"/>
                        </a:rPr>
                        <a:t>занятия обучающихся, испытывающих </a:t>
                      </a:r>
                      <a:r>
                        <a:rPr sz="1400" spc="-20" dirty="0">
                          <a:latin typeface="Carlito"/>
                          <a:cs typeface="Carlito"/>
                        </a:rPr>
                        <a:t>затруднения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в 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освоении</a:t>
                      </a:r>
                      <a:r>
                        <a:rPr sz="1400" spc="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учебной</a:t>
                      </a:r>
                      <a:endParaRPr sz="1400" dirty="0">
                        <a:latin typeface="Carlito"/>
                        <a:cs typeface="Carlito"/>
                      </a:endParaRPr>
                    </a:p>
                    <a:p>
                      <a:pPr marL="290195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Carlito"/>
                          <a:cs typeface="Carlito"/>
                        </a:rPr>
                        <a:t>программы;</a:t>
                      </a:r>
                      <a:endParaRPr sz="1400" dirty="0">
                        <a:latin typeface="Carlito"/>
                        <a:cs typeface="Carlito"/>
                      </a:endParaRPr>
                    </a:p>
                    <a:p>
                      <a:pPr marL="290195" indent="-285750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290195" algn="l"/>
                          <a:tab pos="290830" algn="l"/>
                        </a:tabLst>
                      </a:pPr>
                      <a:r>
                        <a:rPr sz="1400" spc="-20" dirty="0">
                          <a:latin typeface="Carlito"/>
                          <a:cs typeface="Carlito"/>
                        </a:rPr>
                        <a:t>дополнительные </a:t>
                      </a:r>
                      <a:r>
                        <a:rPr sz="1400" spc="-15" dirty="0">
                          <a:latin typeface="Carlito"/>
                          <a:cs typeface="Carlito"/>
                        </a:rPr>
                        <a:t>занятия обучающихся, испытывающих </a:t>
                      </a:r>
                      <a:r>
                        <a:rPr sz="1400" spc="-20" dirty="0">
                          <a:latin typeface="Carlito"/>
                          <a:cs typeface="Carlito"/>
                        </a:rPr>
                        <a:t>трудности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в 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освоении </a:t>
                      </a:r>
                      <a:r>
                        <a:rPr sz="1400" spc="-20" dirty="0">
                          <a:latin typeface="Carlito"/>
                          <a:cs typeface="Carlito"/>
                        </a:rPr>
                        <a:t>языков</a:t>
                      </a:r>
                      <a:r>
                        <a:rPr sz="1400" spc="6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15" dirty="0">
                          <a:latin typeface="Carlito"/>
                          <a:cs typeface="Carlito"/>
                        </a:rPr>
                        <a:t>обучения;</a:t>
                      </a:r>
                      <a:endParaRPr sz="1400" dirty="0">
                        <a:latin typeface="Carlito"/>
                        <a:cs typeface="Carlito"/>
                      </a:endParaRPr>
                    </a:p>
                    <a:p>
                      <a:pPr marL="290195" indent="-285750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290195" algn="l"/>
                          <a:tab pos="290830" algn="l"/>
                        </a:tabLst>
                      </a:pPr>
                      <a:r>
                        <a:rPr sz="1400" spc="-15" dirty="0">
                          <a:latin typeface="Carlito"/>
                          <a:cs typeface="Carlito"/>
                        </a:rPr>
                        <a:t>специальные занятия обучающихся, испытывающих </a:t>
                      </a:r>
                      <a:r>
                        <a:rPr sz="1400" spc="-20" dirty="0">
                          <a:latin typeface="Carlito"/>
                          <a:cs typeface="Carlito"/>
                        </a:rPr>
                        <a:t>затруднения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в </a:t>
                      </a:r>
                      <a:r>
                        <a:rPr sz="1400" spc="-15" dirty="0">
                          <a:latin typeface="Carlito"/>
                          <a:cs typeface="Carlito"/>
                        </a:rPr>
                        <a:t>социальной</a:t>
                      </a:r>
                      <a:r>
                        <a:rPr sz="1400" spc="1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20" dirty="0">
                          <a:latin typeface="Carlito"/>
                          <a:cs typeface="Carlito"/>
                        </a:rPr>
                        <a:t>коммуникации;</a:t>
                      </a:r>
                      <a:endParaRPr sz="1400" dirty="0">
                        <a:latin typeface="Carlito"/>
                        <a:cs typeface="Carlito"/>
                      </a:endParaRPr>
                    </a:p>
                    <a:p>
                      <a:pPr marL="290195" indent="-285750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290195" algn="l"/>
                          <a:tab pos="290830" algn="l"/>
                        </a:tabLst>
                      </a:pPr>
                      <a:r>
                        <a:rPr sz="1400" spc="-15" dirty="0">
                          <a:latin typeface="Carlito"/>
                          <a:cs typeface="Carlito"/>
                        </a:rPr>
                        <a:t>специальные занятия обучающихся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с </a:t>
                      </a:r>
                      <a:r>
                        <a:rPr sz="1400" spc="-15" dirty="0">
                          <a:latin typeface="Carlito"/>
                          <a:cs typeface="Carlito"/>
                        </a:rPr>
                        <a:t>ограниченными возможностями</a:t>
                      </a:r>
                      <a:r>
                        <a:rPr sz="1400" spc="-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15" dirty="0">
                          <a:latin typeface="Carlito"/>
                          <a:cs typeface="Carlito"/>
                        </a:rPr>
                        <a:t>здоровья</a:t>
                      </a:r>
                      <a:endParaRPr sz="14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5701">
                <a:tc>
                  <a:txBody>
                    <a:bodyPr/>
                    <a:lstStyle/>
                    <a:p>
                      <a:pPr marL="182880">
                        <a:lnSpc>
                          <a:spcPts val="2295"/>
                        </a:lnSpc>
                      </a:pPr>
                      <a:r>
                        <a:rPr sz="2000" b="1" spc="-5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Преобладание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деятельности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182880" marR="39624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ученических</a:t>
                      </a:r>
                      <a:r>
                        <a:rPr sz="2000" b="1" spc="-90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000" b="1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сообществ  и </a:t>
                      </a:r>
                      <a:r>
                        <a:rPr sz="2000" b="1" spc="-5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воспитательных  </a:t>
                      </a:r>
                      <a:r>
                        <a:rPr sz="2000" b="1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мероприятий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0195" marR="288925" indent="-285115">
                        <a:lnSpc>
                          <a:spcPct val="100000"/>
                        </a:lnSpc>
                        <a:spcBef>
                          <a:spcPts val="890"/>
                        </a:spcBef>
                        <a:buFont typeface="Wingdings"/>
                        <a:buChar char=""/>
                        <a:tabLst>
                          <a:tab pos="290195" algn="l"/>
                          <a:tab pos="290830" algn="l"/>
                        </a:tabLst>
                      </a:pPr>
                      <a:r>
                        <a:rPr sz="1400" spc="-15" dirty="0">
                          <a:latin typeface="Carlito"/>
                          <a:cs typeface="Carlito"/>
                        </a:rPr>
                        <a:t>занятия обучающихся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с </a:t>
                      </a:r>
                      <a:r>
                        <a:rPr sz="1400" spc="-20" dirty="0">
                          <a:latin typeface="Carlito"/>
                          <a:cs typeface="Carlito"/>
                        </a:rPr>
                        <a:t>педагогами, </a:t>
                      </a:r>
                      <a:r>
                        <a:rPr sz="1400" spc="-15" dirty="0">
                          <a:latin typeface="Carlito"/>
                          <a:cs typeface="Carlito"/>
                        </a:rPr>
                        <a:t>сопровождающими </a:t>
                      </a:r>
                      <a:r>
                        <a:rPr sz="1400" spc="-20" dirty="0">
                          <a:latin typeface="Carlito"/>
                          <a:cs typeface="Carlito"/>
                        </a:rPr>
                        <a:t>деятельность детских </a:t>
                      </a:r>
                      <a:r>
                        <a:rPr sz="1400" spc="-15" dirty="0">
                          <a:latin typeface="Carlito"/>
                          <a:cs typeface="Carlito"/>
                        </a:rPr>
                        <a:t>общественных  объединений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и </a:t>
                      </a:r>
                      <a:r>
                        <a:rPr sz="1400" spc="-15" dirty="0">
                          <a:latin typeface="Carlito"/>
                          <a:cs typeface="Carlito"/>
                        </a:rPr>
                        <a:t>органов ученического</a:t>
                      </a:r>
                      <a:r>
                        <a:rPr sz="1400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15" dirty="0">
                          <a:latin typeface="Carlito"/>
                          <a:cs typeface="Carlito"/>
                        </a:rPr>
                        <a:t>самоуправления;</a:t>
                      </a:r>
                      <a:endParaRPr sz="1400" dirty="0">
                        <a:latin typeface="Carlito"/>
                        <a:cs typeface="Carlito"/>
                      </a:endParaRPr>
                    </a:p>
                    <a:p>
                      <a:pPr marL="290195" indent="-285750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290195" algn="l"/>
                          <a:tab pos="290830" algn="l"/>
                        </a:tabLst>
                      </a:pPr>
                      <a:r>
                        <a:rPr sz="1400" spc="-15" dirty="0">
                          <a:latin typeface="Carlito"/>
                          <a:cs typeface="Carlito"/>
                        </a:rPr>
                        <a:t>занятия обучающихся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в </a:t>
                      </a:r>
                      <a:r>
                        <a:rPr sz="1400" spc="-20" dirty="0">
                          <a:latin typeface="Carlito"/>
                          <a:cs typeface="Carlito"/>
                        </a:rPr>
                        <a:t>рамках </a:t>
                      </a:r>
                      <a:r>
                        <a:rPr sz="1400" spc="-15" dirty="0">
                          <a:latin typeface="Carlito"/>
                          <a:cs typeface="Carlito"/>
                        </a:rPr>
                        <a:t>циклов специально организованных внеурочных</a:t>
                      </a:r>
                      <a:r>
                        <a:rPr sz="1400" spc="7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15" dirty="0">
                          <a:latin typeface="Carlito"/>
                          <a:cs typeface="Carlito"/>
                        </a:rPr>
                        <a:t>занятий,</a:t>
                      </a:r>
                      <a:endParaRPr sz="1400" dirty="0">
                        <a:latin typeface="Carlito"/>
                        <a:cs typeface="Carlito"/>
                      </a:endParaRPr>
                    </a:p>
                    <a:p>
                      <a:pPr marL="290195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Carlito"/>
                          <a:cs typeface="Carlito"/>
                        </a:rPr>
                        <a:t>посвященных актуальным социальным, нравственным </a:t>
                      </a:r>
                      <a:r>
                        <a:rPr sz="1400" spc="-20" dirty="0">
                          <a:latin typeface="Carlito"/>
                          <a:cs typeface="Carlito"/>
                        </a:rPr>
                        <a:t>проблемам </a:t>
                      </a:r>
                      <a:r>
                        <a:rPr sz="1400" spc="-15" dirty="0">
                          <a:latin typeface="Carlito"/>
                          <a:cs typeface="Carlito"/>
                        </a:rPr>
                        <a:t>современного</a:t>
                      </a:r>
                      <a:r>
                        <a:rPr sz="1400" spc="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spc="-15" dirty="0">
                          <a:latin typeface="Carlito"/>
                          <a:cs typeface="Carlito"/>
                        </a:rPr>
                        <a:t>мира;</a:t>
                      </a:r>
                      <a:endParaRPr sz="1400" dirty="0">
                        <a:latin typeface="Carlito"/>
                        <a:cs typeface="Carlito"/>
                      </a:endParaRPr>
                    </a:p>
                    <a:p>
                      <a:pPr marL="290195" marR="937260" indent="-285115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328295" algn="l"/>
                          <a:tab pos="328930" algn="l"/>
                        </a:tabLst>
                      </a:pPr>
                      <a:r>
                        <a:rPr dirty="0"/>
                        <a:t>	</a:t>
                      </a:r>
                      <a:r>
                        <a:rPr sz="1400" spc="-15" dirty="0">
                          <a:latin typeface="Carlito"/>
                          <a:cs typeface="Carlito"/>
                        </a:rPr>
                        <a:t>занятия обучающихся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в </a:t>
                      </a:r>
                      <a:r>
                        <a:rPr sz="1400" spc="-15" dirty="0">
                          <a:latin typeface="Carlito"/>
                          <a:cs typeface="Carlito"/>
                        </a:rPr>
                        <a:t>социально ориентированных объединениях: экологических,  волонтерских, </a:t>
                      </a:r>
                      <a:r>
                        <a:rPr sz="1400" spc="-25" dirty="0">
                          <a:latin typeface="Carlito"/>
                          <a:cs typeface="Carlito"/>
                        </a:rPr>
                        <a:t>трудовых 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и </a:t>
                      </a:r>
                      <a:r>
                        <a:rPr sz="1400" spc="-25" dirty="0">
                          <a:latin typeface="Carlito"/>
                          <a:cs typeface="Carlito"/>
                        </a:rPr>
                        <a:t>т.п.</a:t>
                      </a:r>
                      <a:endParaRPr sz="1400" dirty="0">
                        <a:latin typeface="Carlito"/>
                        <a:cs typeface="Carlito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76199" y="17780"/>
            <a:ext cx="122682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3399"/>
                </a:solidFill>
                <a:latin typeface="Carlito"/>
                <a:cs typeface="Carlito"/>
              </a:rPr>
              <a:t>Направления внеурочной </a:t>
            </a:r>
            <a:r>
              <a:rPr sz="1800" b="1" spc="-5" dirty="0">
                <a:solidFill>
                  <a:srgbClr val="003399"/>
                </a:solidFill>
                <a:latin typeface="Carlito"/>
                <a:cs typeface="Carlito"/>
              </a:rPr>
              <a:t>деятельности, </a:t>
            </a:r>
            <a:r>
              <a:rPr sz="1800" b="1" spc="-10" dirty="0">
                <a:solidFill>
                  <a:srgbClr val="003399"/>
                </a:solidFill>
                <a:latin typeface="Carlito"/>
                <a:cs typeface="Carlito"/>
              </a:rPr>
              <a:t>рекомендуемые </a:t>
            </a:r>
            <a:r>
              <a:rPr sz="1800" b="1" dirty="0">
                <a:solidFill>
                  <a:srgbClr val="003399"/>
                </a:solidFill>
                <a:latin typeface="Carlito"/>
                <a:cs typeface="Carlito"/>
              </a:rPr>
              <a:t>к включению в </a:t>
            </a:r>
            <a:r>
              <a:rPr sz="1800" b="1" spc="-5" dirty="0">
                <a:solidFill>
                  <a:srgbClr val="003399"/>
                </a:solidFill>
                <a:latin typeface="Carlito"/>
                <a:cs typeface="Carlito"/>
              </a:rPr>
              <a:t>план внеурочной</a:t>
            </a:r>
            <a:r>
              <a:rPr sz="1800" b="1" spc="-5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b="1" spc="-5" dirty="0">
                <a:solidFill>
                  <a:srgbClr val="003399"/>
                </a:solidFill>
                <a:latin typeface="Carlito"/>
                <a:cs typeface="Carlito"/>
              </a:rPr>
              <a:t>деятельности</a:t>
            </a:r>
            <a:endParaRPr sz="1800" dirty="0">
              <a:latin typeface="Carlito"/>
              <a:cs typeface="Carlito"/>
            </a:endParaRPr>
          </a:p>
          <a:p>
            <a:pPr marR="12065" algn="ctr">
              <a:lnSpc>
                <a:spcPct val="100000"/>
              </a:lnSpc>
            </a:pPr>
            <a:r>
              <a:rPr sz="1800" b="1" spc="-5" dirty="0">
                <a:solidFill>
                  <a:srgbClr val="003399"/>
                </a:solidFill>
                <a:latin typeface="Carlito"/>
                <a:cs typeface="Carlito"/>
              </a:rPr>
              <a:t>образовательной</a:t>
            </a:r>
            <a:r>
              <a:rPr sz="1800" b="1" spc="-3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b="1" spc="-5" dirty="0">
                <a:solidFill>
                  <a:srgbClr val="003399"/>
                </a:solidFill>
                <a:latin typeface="Carlito"/>
                <a:cs typeface="Carlito"/>
              </a:rPr>
              <a:t>организации</a:t>
            </a:r>
            <a:endParaRPr sz="1800" dirty="0">
              <a:latin typeface="Carlito"/>
              <a:cs typeface="Carlito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782317"/>
              </p:ext>
            </p:extLst>
          </p:nvPr>
        </p:nvGraphicFramePr>
        <p:xfrm>
          <a:off x="0" y="678976"/>
          <a:ext cx="12377276" cy="64211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33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3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9786">
                <a:tc>
                  <a:txBody>
                    <a:bodyPr/>
                    <a:lstStyle/>
                    <a:p>
                      <a:pPr marL="262255" algn="ctr">
                        <a:lnSpc>
                          <a:spcPts val="1639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Направления</a:t>
                      </a:r>
                      <a:r>
                        <a:rPr sz="1400" b="1" spc="-5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внеурочной</a:t>
                      </a:r>
                      <a:endParaRPr sz="1400" dirty="0">
                        <a:latin typeface="Carlito"/>
                        <a:cs typeface="Carlito"/>
                      </a:endParaRPr>
                    </a:p>
                    <a:p>
                      <a:pPr marL="263525" algn="ctr">
                        <a:lnSpc>
                          <a:spcPts val="1670"/>
                        </a:lnSpc>
                        <a:spcBef>
                          <a:spcPts val="12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деятельности с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учетом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региональных</a:t>
                      </a:r>
                      <a:r>
                        <a:rPr sz="1400" b="1" spc="-1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подходов</a:t>
                      </a:r>
                      <a:endParaRPr sz="14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01625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Основная цель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занятий</a:t>
                      </a:r>
                      <a:endParaRPr sz="1600" dirty="0">
                        <a:latin typeface="Carlito"/>
                        <a:cs typeface="Carlito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709">
                <a:tc gridSpan="2">
                  <a:txBody>
                    <a:bodyPr/>
                    <a:lstStyle/>
                    <a:p>
                      <a:pPr marR="64135" algn="ctr">
                        <a:lnSpc>
                          <a:spcPts val="1835"/>
                        </a:lnSpc>
                      </a:pPr>
                      <a:r>
                        <a:rPr sz="1600" spc="-1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Часть, </a:t>
                      </a:r>
                      <a:r>
                        <a:rPr sz="1600" spc="-2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рекомендуемая </a:t>
                      </a:r>
                      <a:r>
                        <a:rPr sz="1600" b="1" spc="-1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для всех</a:t>
                      </a:r>
                      <a:r>
                        <a:rPr sz="1600" b="1" spc="5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-2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обучающихся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492">
                <a:tc>
                  <a:txBody>
                    <a:bodyPr/>
                    <a:lstStyle/>
                    <a:p>
                      <a:pPr marL="259715"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«Разговоры о</a:t>
                      </a:r>
                      <a:r>
                        <a:rPr sz="1600" b="1" spc="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важном</a:t>
                      </a:r>
                      <a:r>
                        <a:rPr sz="1600" b="1" i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»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142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ts val="1385"/>
                        </a:lnSpc>
                      </a:pP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развитие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ценностного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отношения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обучающихся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к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своей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Родине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–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России, населяющим </a:t>
                      </a:r>
                      <a:r>
                        <a:rPr sz="12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ее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людям,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ее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  <a:p>
                      <a:pPr marL="111760">
                        <a:lnSpc>
                          <a:spcPct val="100000"/>
                        </a:lnSpc>
                      </a:pPr>
                      <a:r>
                        <a:rPr sz="12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уникальной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истории, богатой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природе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и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великой</a:t>
                      </a:r>
                      <a:r>
                        <a:rPr sz="1200" spc="3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2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культуре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165">
                <a:tc gridSpan="2"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600" spc="-1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Часть, </a:t>
                      </a:r>
                      <a:r>
                        <a:rPr sz="1600" spc="-2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рекомендуемая </a:t>
                      </a:r>
                      <a:r>
                        <a:rPr sz="1600" spc="-1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для </a:t>
                      </a:r>
                      <a:r>
                        <a:rPr sz="1600" spc="-2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обучающихся </a:t>
                      </a:r>
                      <a:r>
                        <a:rPr sz="1600" b="1" spc="-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5-9</a:t>
                      </a:r>
                      <a:r>
                        <a:rPr sz="1600" b="1" spc="9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классов</a:t>
                      </a:r>
                      <a:endParaRPr sz="1600" dirty="0">
                        <a:latin typeface="Carlito"/>
                        <a:cs typeface="Carlito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813">
                <a:tc>
                  <a:txBody>
                    <a:bodyPr/>
                    <a:lstStyle/>
                    <a:p>
                      <a:pPr marL="259079"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Формирование функциональной грамотности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11760" marR="32575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развитие способности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обучающихся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применять приобретённые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знания,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умения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и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навыки 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для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решения  задач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в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различных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сферах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3994">
                <a:tc>
                  <a:txBody>
                    <a:bodyPr/>
                    <a:lstStyle/>
                    <a:p>
                      <a:pPr marL="261620" algn="ct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«Информационная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безопасность»</a:t>
                      </a:r>
                      <a:endParaRPr sz="1800" dirty="0">
                        <a:latin typeface="Carlito"/>
                        <a:cs typeface="Carlito"/>
                      </a:endParaRPr>
                    </a:p>
                    <a:p>
                      <a:pPr marL="26035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(7/8/9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классы)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ts val="1390"/>
                        </a:lnSpc>
                      </a:pP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профилактика негативных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тенденций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в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информационной </a:t>
                      </a:r>
                      <a:r>
                        <a:rPr sz="1200" spc="-2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культуре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учащихся,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повышения</a:t>
                      </a:r>
                      <a:r>
                        <a:rPr sz="1200" spc="13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защищенности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  <a:p>
                      <a:pPr marL="111760">
                        <a:lnSpc>
                          <a:spcPct val="100000"/>
                        </a:lnSpc>
                      </a:pP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детей от информационных рисков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и</a:t>
                      </a:r>
                      <a:r>
                        <a:rPr sz="1200" spc="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угроз,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  <a:p>
                      <a:pPr marL="111760" marR="541020">
                        <a:lnSpc>
                          <a:spcPct val="100000"/>
                        </a:lnSpc>
                      </a:pP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формирование навыков своевременного распознавания онлайн-рисков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(технического, контентного,  коммуникационного, потребительского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характера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и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риска</a:t>
                      </a:r>
                      <a:r>
                        <a:rPr sz="1200" spc="6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интернет-зависимости)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2709">
                <a:tc gridSpan="2">
                  <a:txBody>
                    <a:bodyPr/>
                    <a:lstStyle/>
                    <a:p>
                      <a:pPr marL="33655" algn="ctr">
                        <a:lnSpc>
                          <a:spcPts val="1835"/>
                        </a:lnSpc>
                      </a:pPr>
                      <a:r>
                        <a:rPr sz="1600" spc="-1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Часть, </a:t>
                      </a:r>
                      <a:r>
                        <a:rPr sz="1600" spc="-2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рекомендуемая </a:t>
                      </a:r>
                      <a:r>
                        <a:rPr sz="1600" spc="-1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для </a:t>
                      </a:r>
                      <a:r>
                        <a:rPr sz="1600" spc="-2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обучающихся </a:t>
                      </a:r>
                      <a:r>
                        <a:rPr sz="1600" b="1" spc="-2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10-11</a:t>
                      </a:r>
                      <a:r>
                        <a:rPr sz="1600" b="1" spc="10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классов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2988">
                <a:tc>
                  <a:txBody>
                    <a:bodyPr/>
                    <a:lstStyle/>
                    <a:p>
                      <a:pPr marL="260350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«Нравственные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основы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семейной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жизни»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ts val="1390"/>
                        </a:lnSpc>
                      </a:pP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формирование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у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обучающихся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ответственного отношения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к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созданию семьи 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на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основе</a:t>
                      </a:r>
                      <a:r>
                        <a:rPr sz="1200" spc="1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осознанного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  <a:p>
                      <a:pPr marL="111760">
                        <a:lnSpc>
                          <a:spcPts val="1400"/>
                        </a:lnSpc>
                      </a:pP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принятия 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ими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традиционных семейных</a:t>
                      </a:r>
                      <a:r>
                        <a:rPr sz="1200" spc="3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ценностей.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034">
                <a:tc>
                  <a:txBody>
                    <a:bodyPr/>
                    <a:lstStyle/>
                    <a:p>
                      <a:pPr marL="258445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«Жизнь ученических</a:t>
                      </a:r>
                      <a:r>
                        <a:rPr sz="1600" b="1" spc="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сообществ»</a:t>
                      </a:r>
                      <a:endParaRPr sz="1600" dirty="0">
                        <a:latin typeface="Carlito"/>
                        <a:cs typeface="Carlito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формирование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коммуникативной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компетенции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и</a:t>
                      </a:r>
                      <a:r>
                        <a:rPr sz="1200" spc="4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развитие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111760">
                        <a:lnSpc>
                          <a:spcPct val="100000"/>
                        </a:lnSpc>
                      </a:pP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позитивных социально-ценностных установок, обеспечивающих учащимся</a:t>
                      </a:r>
                      <a:r>
                        <a:rPr sz="1200" spc="13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умение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111760">
                        <a:lnSpc>
                          <a:spcPct val="100000"/>
                        </a:lnSpc>
                      </a:pP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учиться, способность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к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саморазвитию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и</a:t>
                      </a:r>
                      <a:r>
                        <a:rPr sz="1200" spc="4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самосовершенствованию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6494">
                <a:tc gridSpan="2">
                  <a:txBody>
                    <a:bodyPr/>
                    <a:lstStyle/>
                    <a:p>
                      <a:pPr marL="33655" algn="ctr">
                        <a:lnSpc>
                          <a:spcPts val="2065"/>
                        </a:lnSpc>
                      </a:pPr>
                      <a:r>
                        <a:rPr sz="1800" b="1" spc="-1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Вариативная часть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10668">
                <a:tc>
                  <a:txBody>
                    <a:bodyPr/>
                    <a:lstStyle/>
                    <a:p>
                      <a:pPr marL="461645">
                        <a:lnSpc>
                          <a:spcPts val="1825"/>
                        </a:lnSpc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ВД, направленная на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усиление содержания</a:t>
                      </a:r>
                      <a:r>
                        <a:rPr sz="1600" b="1" spc="4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профиля</a:t>
                      </a:r>
                      <a:endParaRPr sz="1600">
                        <a:latin typeface="Carlito"/>
                        <a:cs typeface="Carlito"/>
                      </a:endParaRPr>
                    </a:p>
                    <a:p>
                      <a:pPr marL="198120">
                        <a:lnSpc>
                          <a:spcPts val="1914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обучения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, углубленного изучения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предметов;</a:t>
                      </a:r>
                      <a:r>
                        <a:rPr sz="1200" spc="2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профориентацию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11760">
                        <a:lnSpc>
                          <a:spcPct val="100000"/>
                        </a:lnSpc>
                      </a:pPr>
                      <a:r>
                        <a:rPr sz="12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интеллектуальное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и </a:t>
                      </a:r>
                      <a:r>
                        <a:rPr sz="1200" spc="-2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общекультурное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развитие</a:t>
                      </a:r>
                      <a:r>
                        <a:rPr sz="1200" spc="4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обучающихся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6680">
                <a:tc>
                  <a:txBody>
                    <a:bodyPr/>
                    <a:lstStyle/>
                    <a:p>
                      <a:pPr marL="260985" algn="ctr">
                        <a:lnSpc>
                          <a:spcPts val="1814"/>
                        </a:lnSpc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ВД, направленная на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творческое и</a:t>
                      </a:r>
                      <a:r>
                        <a:rPr sz="1600" b="1" spc="2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физическое</a:t>
                      </a:r>
                      <a:endParaRPr sz="1600" dirty="0">
                        <a:latin typeface="Carlito"/>
                        <a:cs typeface="Carlito"/>
                      </a:endParaRPr>
                    </a:p>
                    <a:p>
                      <a:pPr marR="67310" algn="ctr">
                        <a:lnSpc>
                          <a:spcPts val="190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развитие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обучающихся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11760" marR="17907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2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удовлетворение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интересов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и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потребностей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обучающихся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в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творческом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и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физическом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развитии, 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помощь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в 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самореализации, раскрытии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и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развитии способностей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и</a:t>
                      </a:r>
                      <a:r>
                        <a:rPr sz="1200" spc="5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талантов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67813">
                <a:tc>
                  <a:txBody>
                    <a:bodyPr/>
                    <a:lstStyle/>
                    <a:p>
                      <a:pPr marL="1788160" marR="643890" indent="-876935">
                        <a:lnSpc>
                          <a:spcPts val="1910"/>
                        </a:lnSpc>
                        <a:spcBef>
                          <a:spcPts val="229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Деятельность детских общественных  объединений</a:t>
                      </a:r>
                      <a:endParaRPr sz="1600" dirty="0">
                        <a:latin typeface="Carlito"/>
                        <a:cs typeface="Carlito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11760" marR="233045">
                        <a:lnSpc>
                          <a:spcPts val="1440"/>
                        </a:lnSpc>
                      </a:pP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развитие важных 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для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жизни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подрастающего человека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социальных умений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–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заботиться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о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других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и 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организовывать свою собственную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деятельность,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лидировать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и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подчиняться,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брать </a:t>
                      </a:r>
                      <a:r>
                        <a:rPr sz="12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на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себя инициативу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и 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нести ответственность, отстаивать свою точку зрения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и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принимать другие точки</a:t>
                      </a:r>
                      <a:r>
                        <a:rPr sz="1200" spc="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зрения.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20" y="550163"/>
            <a:ext cx="5034280" cy="5581015"/>
            <a:chOff x="7620" y="550163"/>
            <a:chExt cx="5034280" cy="5581015"/>
          </a:xfrm>
        </p:grpSpPr>
        <p:sp>
          <p:nvSpPr>
            <p:cNvPr id="3" name="object 3"/>
            <p:cNvSpPr/>
            <p:nvPr/>
          </p:nvSpPr>
          <p:spPr>
            <a:xfrm>
              <a:off x="7620" y="1095485"/>
              <a:ext cx="4512563" cy="40485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81227" y="550163"/>
              <a:ext cx="909955" cy="871855"/>
            </a:xfrm>
            <a:custGeom>
              <a:avLst/>
              <a:gdLst/>
              <a:ahLst/>
              <a:cxnLst/>
              <a:rect l="l" t="t" r="r" b="b"/>
              <a:pathLst>
                <a:path w="909955" h="871855">
                  <a:moveTo>
                    <a:pt x="764413" y="0"/>
                  </a:moveTo>
                  <a:lnTo>
                    <a:pt x="145262" y="0"/>
                  </a:lnTo>
                  <a:lnTo>
                    <a:pt x="99352" y="7365"/>
                  </a:lnTo>
                  <a:lnTo>
                    <a:pt x="59474" y="28066"/>
                  </a:lnTo>
                  <a:lnTo>
                    <a:pt x="28028" y="59436"/>
                  </a:lnTo>
                  <a:lnTo>
                    <a:pt x="7404" y="99313"/>
                  </a:lnTo>
                  <a:lnTo>
                    <a:pt x="0" y="145287"/>
                  </a:lnTo>
                  <a:lnTo>
                    <a:pt x="0" y="726313"/>
                  </a:lnTo>
                  <a:lnTo>
                    <a:pt x="7404" y="772287"/>
                  </a:lnTo>
                  <a:lnTo>
                    <a:pt x="28028" y="812164"/>
                  </a:lnTo>
                  <a:lnTo>
                    <a:pt x="59474" y="843534"/>
                  </a:lnTo>
                  <a:lnTo>
                    <a:pt x="99352" y="864235"/>
                  </a:lnTo>
                  <a:lnTo>
                    <a:pt x="145262" y="871601"/>
                  </a:lnTo>
                  <a:lnTo>
                    <a:pt x="764413" y="871601"/>
                  </a:lnTo>
                  <a:lnTo>
                    <a:pt x="810387" y="864235"/>
                  </a:lnTo>
                  <a:lnTo>
                    <a:pt x="850265" y="843534"/>
                  </a:lnTo>
                  <a:lnTo>
                    <a:pt x="881634" y="812164"/>
                  </a:lnTo>
                  <a:lnTo>
                    <a:pt x="902335" y="772287"/>
                  </a:lnTo>
                  <a:lnTo>
                    <a:pt x="909701" y="726313"/>
                  </a:lnTo>
                  <a:lnTo>
                    <a:pt x="909701" y="145287"/>
                  </a:lnTo>
                  <a:lnTo>
                    <a:pt x="902335" y="99313"/>
                  </a:lnTo>
                  <a:lnTo>
                    <a:pt x="881634" y="59436"/>
                  </a:lnTo>
                  <a:lnTo>
                    <a:pt x="850265" y="28066"/>
                  </a:lnTo>
                  <a:lnTo>
                    <a:pt x="810387" y="7365"/>
                  </a:lnTo>
                  <a:lnTo>
                    <a:pt x="764413" y="0"/>
                  </a:lnTo>
                  <a:close/>
                </a:path>
              </a:pathLst>
            </a:custGeom>
            <a:solidFill>
              <a:srgbClr val="6C21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08304" y="719327"/>
              <a:ext cx="580644" cy="5074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00271" y="4774692"/>
              <a:ext cx="549910" cy="549910"/>
            </a:xfrm>
            <a:custGeom>
              <a:avLst/>
              <a:gdLst/>
              <a:ahLst/>
              <a:cxnLst/>
              <a:rect l="l" t="t" r="r" b="b"/>
              <a:pathLst>
                <a:path w="549910" h="549910">
                  <a:moveTo>
                    <a:pt x="274827" y="0"/>
                  </a:moveTo>
                  <a:lnTo>
                    <a:pt x="225425" y="4444"/>
                  </a:lnTo>
                  <a:lnTo>
                    <a:pt x="178942" y="17144"/>
                  </a:lnTo>
                  <a:lnTo>
                    <a:pt x="136143" y="37591"/>
                  </a:lnTo>
                  <a:lnTo>
                    <a:pt x="97789" y="64642"/>
                  </a:lnTo>
                  <a:lnTo>
                    <a:pt x="64642" y="97789"/>
                  </a:lnTo>
                  <a:lnTo>
                    <a:pt x="37591" y="136143"/>
                  </a:lnTo>
                  <a:lnTo>
                    <a:pt x="17144" y="178942"/>
                  </a:lnTo>
                  <a:lnTo>
                    <a:pt x="4444" y="225424"/>
                  </a:lnTo>
                  <a:lnTo>
                    <a:pt x="0" y="274827"/>
                  </a:lnTo>
                  <a:lnTo>
                    <a:pt x="4444" y="324357"/>
                  </a:lnTo>
                  <a:lnTo>
                    <a:pt x="17144" y="370839"/>
                  </a:lnTo>
                  <a:lnTo>
                    <a:pt x="37591" y="413638"/>
                  </a:lnTo>
                  <a:lnTo>
                    <a:pt x="64642" y="451992"/>
                  </a:lnTo>
                  <a:lnTo>
                    <a:pt x="97789" y="485139"/>
                  </a:lnTo>
                  <a:lnTo>
                    <a:pt x="136143" y="512190"/>
                  </a:lnTo>
                  <a:lnTo>
                    <a:pt x="178942" y="532637"/>
                  </a:lnTo>
                  <a:lnTo>
                    <a:pt x="225425" y="545337"/>
                  </a:lnTo>
                  <a:lnTo>
                    <a:pt x="274827" y="549782"/>
                  </a:lnTo>
                  <a:lnTo>
                    <a:pt x="324357" y="545337"/>
                  </a:lnTo>
                  <a:lnTo>
                    <a:pt x="370839" y="532637"/>
                  </a:lnTo>
                  <a:lnTo>
                    <a:pt x="413638" y="512190"/>
                  </a:lnTo>
                  <a:lnTo>
                    <a:pt x="451992" y="485139"/>
                  </a:lnTo>
                  <a:lnTo>
                    <a:pt x="485139" y="451992"/>
                  </a:lnTo>
                  <a:lnTo>
                    <a:pt x="512190" y="413638"/>
                  </a:lnTo>
                  <a:lnTo>
                    <a:pt x="532638" y="370839"/>
                  </a:lnTo>
                  <a:lnTo>
                    <a:pt x="545338" y="324357"/>
                  </a:lnTo>
                  <a:lnTo>
                    <a:pt x="549782" y="274827"/>
                  </a:lnTo>
                  <a:lnTo>
                    <a:pt x="545338" y="225424"/>
                  </a:lnTo>
                  <a:lnTo>
                    <a:pt x="532638" y="178942"/>
                  </a:lnTo>
                  <a:lnTo>
                    <a:pt x="512190" y="136143"/>
                  </a:lnTo>
                  <a:lnTo>
                    <a:pt x="485139" y="97789"/>
                  </a:lnTo>
                  <a:lnTo>
                    <a:pt x="451992" y="64642"/>
                  </a:lnTo>
                  <a:lnTo>
                    <a:pt x="413638" y="37591"/>
                  </a:lnTo>
                  <a:lnTo>
                    <a:pt x="370839" y="17144"/>
                  </a:lnTo>
                  <a:lnTo>
                    <a:pt x="324357" y="4444"/>
                  </a:lnTo>
                  <a:lnTo>
                    <a:pt x="274827" y="0"/>
                  </a:lnTo>
                  <a:close/>
                </a:path>
              </a:pathLst>
            </a:custGeom>
            <a:solidFill>
              <a:srgbClr val="FFB5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12564" y="1988819"/>
              <a:ext cx="528827" cy="4998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65903" y="3622547"/>
              <a:ext cx="422148" cy="44195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06468" y="5090160"/>
              <a:ext cx="530351" cy="49834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73523" y="972312"/>
              <a:ext cx="411479" cy="43433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4047" y="5541263"/>
              <a:ext cx="3922776" cy="58978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1879706" y="6495389"/>
            <a:ext cx="11430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solidFill>
                  <a:srgbClr val="878787"/>
                </a:solidFill>
                <a:latin typeface="Carlito"/>
                <a:cs typeface="Carlito"/>
              </a:rPr>
              <a:t>17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47113" y="143636"/>
            <a:ext cx="48069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575757"/>
                </a:solidFill>
                <a:latin typeface="Carlito"/>
                <a:cs typeface="Carlito"/>
              </a:rPr>
              <a:t>ВНЕУРОЧНАЯ</a:t>
            </a:r>
            <a:r>
              <a:rPr sz="3000" spc="-60" dirty="0">
                <a:solidFill>
                  <a:srgbClr val="575757"/>
                </a:solidFill>
                <a:latin typeface="Carlito"/>
                <a:cs typeface="Carlito"/>
              </a:rPr>
              <a:t> </a:t>
            </a:r>
            <a:r>
              <a:rPr sz="3000" spc="-5" dirty="0">
                <a:solidFill>
                  <a:srgbClr val="575757"/>
                </a:solidFill>
                <a:latin typeface="Carlito"/>
                <a:cs typeface="Carlito"/>
              </a:rPr>
              <a:t>ДЕЯТЕЛЬНОСТЬ</a:t>
            </a:r>
            <a:endParaRPr sz="300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42408" y="2006345"/>
            <a:ext cx="290830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Примерная рабочая программа </a:t>
            </a:r>
            <a:r>
              <a:rPr sz="1400" dirty="0">
                <a:solidFill>
                  <a:srgbClr val="211F1F"/>
                </a:solidFill>
                <a:latin typeface="Carlito"/>
                <a:cs typeface="Carlito"/>
              </a:rPr>
              <a:t>курса  внеурочной</a:t>
            </a:r>
            <a:r>
              <a:rPr sz="1400" spc="-10" dirty="0">
                <a:solidFill>
                  <a:srgbClr val="211F1F"/>
                </a:solidFill>
                <a:latin typeface="Carlito"/>
                <a:cs typeface="Carlito"/>
              </a:rPr>
              <a:t> </a:t>
            </a: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деятельности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«Профориентация» </a:t>
            </a:r>
            <a:r>
              <a:rPr sz="1400" dirty="0">
                <a:solidFill>
                  <a:srgbClr val="211F1F"/>
                </a:solidFill>
                <a:latin typeface="Carlito"/>
                <a:cs typeface="Carlito"/>
              </a:rPr>
              <a:t>(основное</a:t>
            </a:r>
            <a:r>
              <a:rPr sz="1400" spc="-20" dirty="0">
                <a:solidFill>
                  <a:srgbClr val="211F1F"/>
                </a:solidFill>
                <a:latin typeface="Carlito"/>
                <a:cs typeface="Carlito"/>
              </a:rPr>
              <a:t> </a:t>
            </a:r>
            <a:r>
              <a:rPr sz="1400" dirty="0">
                <a:solidFill>
                  <a:srgbClr val="211F1F"/>
                </a:solidFill>
                <a:latin typeface="Carlito"/>
                <a:cs typeface="Carlito"/>
              </a:rPr>
              <a:t>общее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211F1F"/>
                </a:solidFill>
                <a:latin typeface="Carlito"/>
                <a:cs typeface="Carlito"/>
              </a:rPr>
              <a:t>образование)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61856" y="1985899"/>
            <a:ext cx="2900680" cy="1306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Примерная рабочая программа курса  внеурочной</a:t>
            </a:r>
            <a:r>
              <a:rPr sz="1400" spc="-10" dirty="0">
                <a:solidFill>
                  <a:srgbClr val="211F1F"/>
                </a:solidFill>
                <a:latin typeface="Carlito"/>
                <a:cs typeface="Carlito"/>
              </a:rPr>
              <a:t> деятельности</a:t>
            </a:r>
            <a:endParaRPr sz="1400">
              <a:latin typeface="Carlito"/>
              <a:cs typeface="Carlito"/>
            </a:endParaRPr>
          </a:p>
          <a:p>
            <a:pPr marL="12700" marR="570865">
              <a:lnSpc>
                <a:spcPct val="100000"/>
              </a:lnSpc>
            </a:pPr>
            <a:r>
              <a:rPr sz="1400" spc="-10" dirty="0">
                <a:solidFill>
                  <a:srgbClr val="211F1F"/>
                </a:solidFill>
                <a:latin typeface="Carlito"/>
                <a:cs typeface="Carlito"/>
              </a:rPr>
              <a:t>«Проектно-исследовательская  деятельность:</a:t>
            </a:r>
            <a:r>
              <a:rPr sz="1400" spc="-20" dirty="0">
                <a:solidFill>
                  <a:srgbClr val="211F1F"/>
                </a:solidFill>
                <a:latin typeface="Carlito"/>
                <a:cs typeface="Carlito"/>
              </a:rPr>
              <a:t> </a:t>
            </a: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гуманитарное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направление» (основное</a:t>
            </a:r>
            <a:r>
              <a:rPr sz="1400" spc="-40" dirty="0">
                <a:solidFill>
                  <a:srgbClr val="211F1F"/>
                </a:solidFill>
                <a:latin typeface="Carlito"/>
                <a:cs typeface="Carlito"/>
              </a:rPr>
              <a:t> </a:t>
            </a: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общее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образование)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75711" y="3740912"/>
            <a:ext cx="2966085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Примерная рабочая программа курса  внеурочной </a:t>
            </a:r>
            <a:r>
              <a:rPr sz="1400" spc="-10" dirty="0">
                <a:solidFill>
                  <a:srgbClr val="211F1F"/>
                </a:solidFill>
                <a:latin typeface="Carlito"/>
                <a:cs typeface="Carlito"/>
              </a:rPr>
              <a:t>деятельности </a:t>
            </a: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«Моя  </a:t>
            </a:r>
            <a:r>
              <a:rPr sz="1400" spc="-10" dirty="0">
                <a:solidFill>
                  <a:srgbClr val="211F1F"/>
                </a:solidFill>
                <a:latin typeface="Carlito"/>
                <a:cs typeface="Carlito"/>
              </a:rPr>
              <a:t>художественная </a:t>
            </a: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практика» (начальное  общее образование)</a:t>
            </a:r>
            <a:r>
              <a:rPr sz="1400" dirty="0">
                <a:solidFill>
                  <a:srgbClr val="211F1F"/>
                </a:solidFill>
                <a:latin typeface="Carlito"/>
                <a:cs typeface="Carlito"/>
              </a:rPr>
              <a:t> </a:t>
            </a: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(Проект)</a:t>
            </a:r>
            <a:endParaRPr sz="1400" dirty="0">
              <a:latin typeface="Carlito"/>
              <a:cs typeface="Carlito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218931" y="1969007"/>
            <a:ext cx="477012" cy="4754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052440" y="3634232"/>
            <a:ext cx="2900680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Примерная рабочая программа курса  внеурочной</a:t>
            </a:r>
            <a:r>
              <a:rPr sz="1400" spc="-10" dirty="0">
                <a:solidFill>
                  <a:srgbClr val="211F1F"/>
                </a:solidFill>
                <a:latin typeface="Carlito"/>
                <a:cs typeface="Carlito"/>
              </a:rPr>
              <a:t> деятельности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211F1F"/>
                </a:solidFill>
                <a:latin typeface="Carlito"/>
                <a:cs typeface="Carlito"/>
              </a:rPr>
              <a:t>«Функциональная</a:t>
            </a:r>
            <a:r>
              <a:rPr sz="1400" spc="-40" dirty="0">
                <a:solidFill>
                  <a:srgbClr val="211F1F"/>
                </a:solidFill>
                <a:latin typeface="Carlito"/>
                <a:cs typeface="Carlito"/>
              </a:rPr>
              <a:t> </a:t>
            </a: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грамотность:</a:t>
            </a:r>
            <a:endParaRPr sz="1400">
              <a:latin typeface="Carlito"/>
              <a:cs typeface="Carlito"/>
            </a:endParaRPr>
          </a:p>
          <a:p>
            <a:pPr marL="12700" marR="56515">
              <a:lnSpc>
                <a:spcPct val="100000"/>
              </a:lnSpc>
            </a:pPr>
            <a:r>
              <a:rPr sz="1400" dirty="0">
                <a:solidFill>
                  <a:srgbClr val="211F1F"/>
                </a:solidFill>
                <a:latin typeface="Carlito"/>
                <a:cs typeface="Carlito"/>
              </a:rPr>
              <a:t>учимся </a:t>
            </a: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для </a:t>
            </a:r>
            <a:r>
              <a:rPr sz="1400" dirty="0">
                <a:solidFill>
                  <a:srgbClr val="211F1F"/>
                </a:solidFill>
                <a:latin typeface="Carlito"/>
                <a:cs typeface="Carlito"/>
              </a:rPr>
              <a:t>жизни» </a:t>
            </a: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(основное</a:t>
            </a:r>
            <a:r>
              <a:rPr sz="1400" spc="-75" dirty="0">
                <a:solidFill>
                  <a:srgbClr val="211F1F"/>
                </a:solidFill>
                <a:latin typeface="Carlito"/>
                <a:cs typeface="Carlito"/>
              </a:rPr>
              <a:t> </a:t>
            </a: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общее  образование) (Проект)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249411" y="3627120"/>
            <a:ext cx="413003" cy="4328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051297" y="5107940"/>
            <a:ext cx="3105150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8915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Примерная рабочая программа курса  внеурочной </a:t>
            </a:r>
            <a:r>
              <a:rPr sz="1400" spc="-10" dirty="0">
                <a:solidFill>
                  <a:srgbClr val="211F1F"/>
                </a:solidFill>
                <a:latin typeface="Carlito"/>
                <a:cs typeface="Carlito"/>
              </a:rPr>
              <a:t>деятельности</a:t>
            </a:r>
            <a:r>
              <a:rPr sz="1400" spc="-15" dirty="0">
                <a:solidFill>
                  <a:srgbClr val="211F1F"/>
                </a:solidFill>
                <a:latin typeface="Carlito"/>
                <a:cs typeface="Carlito"/>
              </a:rPr>
              <a:t> </a:t>
            </a: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«Мир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визуально-пространственных</a:t>
            </a:r>
            <a:r>
              <a:rPr sz="1400" spc="-20" dirty="0">
                <a:solidFill>
                  <a:srgbClr val="211F1F"/>
                </a:solidFill>
                <a:latin typeface="Carlito"/>
                <a:cs typeface="Carlito"/>
              </a:rPr>
              <a:t> </a:t>
            </a: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искусств»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(основное общее образование)</a:t>
            </a:r>
            <a:r>
              <a:rPr sz="1400" spc="-15" dirty="0">
                <a:solidFill>
                  <a:srgbClr val="211F1F"/>
                </a:solidFill>
                <a:latin typeface="Carlito"/>
                <a:cs typeface="Carlito"/>
              </a:rPr>
              <a:t> </a:t>
            </a: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(Проект)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758808" y="5106416"/>
            <a:ext cx="2900680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Примерная рабочая программа курса  внеурочной</a:t>
            </a:r>
            <a:r>
              <a:rPr sz="1400" spc="-10" dirty="0">
                <a:solidFill>
                  <a:srgbClr val="211F1F"/>
                </a:solidFill>
                <a:latin typeface="Carlito"/>
                <a:cs typeface="Carlito"/>
              </a:rPr>
              <a:t> деятельности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«Предметной </a:t>
            </a:r>
            <a:r>
              <a:rPr sz="1400" spc="-10" dirty="0">
                <a:solidFill>
                  <a:srgbClr val="211F1F"/>
                </a:solidFill>
                <a:latin typeface="Carlito"/>
                <a:cs typeface="Carlito"/>
              </a:rPr>
              <a:t>области</a:t>
            </a:r>
            <a:r>
              <a:rPr sz="1400" spc="-20" dirty="0">
                <a:solidFill>
                  <a:srgbClr val="211F1F"/>
                </a:solidFill>
                <a:latin typeface="Carlito"/>
                <a:cs typeface="Carlito"/>
              </a:rPr>
              <a:t> </a:t>
            </a: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"Искусство"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(Музыка)» "Хоровое </a:t>
            </a:r>
            <a:r>
              <a:rPr sz="1400" dirty="0">
                <a:solidFill>
                  <a:srgbClr val="211F1F"/>
                </a:solidFill>
                <a:latin typeface="Carlito"/>
                <a:cs typeface="Carlito"/>
              </a:rPr>
              <a:t>пение"</a:t>
            </a:r>
            <a:r>
              <a:rPr sz="1400" spc="-35" dirty="0">
                <a:solidFill>
                  <a:srgbClr val="211F1F"/>
                </a:solidFill>
                <a:latin typeface="Carlito"/>
                <a:cs typeface="Carlito"/>
              </a:rPr>
              <a:t> </a:t>
            </a: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(Проект)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215883" y="5114544"/>
            <a:ext cx="477012" cy="4739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758808" y="819657"/>
            <a:ext cx="3115945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6548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Примерная рабочая программа  курса внеурочной</a:t>
            </a:r>
            <a:r>
              <a:rPr sz="1400" spc="-10" dirty="0">
                <a:solidFill>
                  <a:srgbClr val="211F1F"/>
                </a:solidFill>
                <a:latin typeface="Carlito"/>
                <a:cs typeface="Carlito"/>
              </a:rPr>
              <a:t> деятельности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«Разговоры </a:t>
            </a:r>
            <a:r>
              <a:rPr sz="1400" dirty="0">
                <a:solidFill>
                  <a:srgbClr val="211F1F"/>
                </a:solidFill>
                <a:latin typeface="Carlito"/>
                <a:cs typeface="Carlito"/>
              </a:rPr>
              <a:t>о важном» </a:t>
            </a:r>
            <a:r>
              <a:rPr sz="1400" spc="-10" dirty="0">
                <a:solidFill>
                  <a:srgbClr val="211F1F"/>
                </a:solidFill>
                <a:latin typeface="Carlito"/>
                <a:cs typeface="Carlito"/>
              </a:rPr>
              <a:t>(НОО, </a:t>
            </a:r>
            <a:r>
              <a:rPr sz="1400" spc="-15" dirty="0">
                <a:solidFill>
                  <a:srgbClr val="211F1F"/>
                </a:solidFill>
                <a:latin typeface="Carlito"/>
                <a:cs typeface="Carlito"/>
              </a:rPr>
              <a:t>ООО,</a:t>
            </a:r>
            <a:r>
              <a:rPr sz="1400" spc="-85" dirty="0">
                <a:solidFill>
                  <a:srgbClr val="211F1F"/>
                </a:solidFill>
                <a:latin typeface="Carlito"/>
                <a:cs typeface="Carlito"/>
              </a:rPr>
              <a:t> </a:t>
            </a: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СОО)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243316" y="1011936"/>
            <a:ext cx="423672" cy="4419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103114" y="1027938"/>
            <a:ext cx="251460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211F1F"/>
                </a:solidFill>
                <a:latin typeface="Carlito"/>
                <a:cs typeface="Carlito"/>
              </a:rPr>
              <a:t>Перечень </a:t>
            </a: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программ </a:t>
            </a:r>
            <a:r>
              <a:rPr sz="1400" dirty="0">
                <a:solidFill>
                  <a:srgbClr val="211F1F"/>
                </a:solidFill>
                <a:latin typeface="Carlito"/>
                <a:cs typeface="Carlito"/>
              </a:rPr>
              <a:t>внеурочной  </a:t>
            </a:r>
            <a:r>
              <a:rPr sz="1400" spc="-5" dirty="0">
                <a:solidFill>
                  <a:srgbClr val="211F1F"/>
                </a:solidFill>
                <a:latin typeface="Carlito"/>
                <a:cs typeface="Carlito"/>
              </a:rPr>
              <a:t>деятельности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8662414" y="112014"/>
            <a:ext cx="312242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9"/>
              </a:rPr>
              <a:t>https://edsoo.ru</a:t>
            </a:r>
            <a:endParaRPr sz="18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474" y="12902"/>
            <a:ext cx="119395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255AA9"/>
                </a:solidFill>
              </a:rPr>
              <a:t>Федеральный календарный </a:t>
            </a:r>
            <a:r>
              <a:rPr sz="2400" spc="-5" dirty="0">
                <a:solidFill>
                  <a:srgbClr val="255AA9"/>
                </a:solidFill>
              </a:rPr>
              <a:t>план воспитательной работы</a:t>
            </a:r>
            <a:r>
              <a:rPr sz="2400" spc="60" dirty="0">
                <a:solidFill>
                  <a:srgbClr val="255AA9"/>
                </a:solidFill>
              </a:rPr>
              <a:t> </a:t>
            </a:r>
            <a:r>
              <a:rPr sz="2400" dirty="0">
                <a:solidFill>
                  <a:srgbClr val="255AA9"/>
                </a:solidFill>
              </a:rPr>
              <a:t>–</a:t>
            </a:r>
            <a:endParaRPr sz="2400" dirty="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255AA9"/>
                </a:solidFill>
              </a:rPr>
              <a:t>основа </a:t>
            </a:r>
            <a:r>
              <a:rPr sz="2400" spc="-10" dirty="0">
                <a:solidFill>
                  <a:srgbClr val="255AA9"/>
                </a:solidFill>
              </a:rPr>
              <a:t>деятельности</a:t>
            </a:r>
            <a:r>
              <a:rPr sz="2400" u="heavy" spc="-10" dirty="0">
                <a:solidFill>
                  <a:srgbClr val="255AA9"/>
                </a:solidFill>
                <a:uFill>
                  <a:solidFill>
                    <a:srgbClr val="255AA9"/>
                  </a:solidFill>
                </a:uFill>
              </a:rPr>
              <a:t> </a:t>
            </a:r>
            <a:r>
              <a:rPr sz="2400" u="heavy" spc="-5" dirty="0">
                <a:solidFill>
                  <a:srgbClr val="255AA9"/>
                </a:solidFill>
                <a:uFill>
                  <a:solidFill>
                    <a:srgbClr val="255AA9"/>
                  </a:solidFill>
                </a:uFill>
              </a:rPr>
              <a:t>советников</a:t>
            </a:r>
            <a:r>
              <a:rPr sz="2400" spc="-5" dirty="0">
                <a:solidFill>
                  <a:srgbClr val="255AA9"/>
                </a:solidFill>
              </a:rPr>
              <a:t> директора по</a:t>
            </a:r>
            <a:r>
              <a:rPr sz="2400" spc="-25" dirty="0">
                <a:solidFill>
                  <a:srgbClr val="255AA9"/>
                </a:solidFill>
              </a:rPr>
              <a:t> </a:t>
            </a:r>
            <a:r>
              <a:rPr sz="2400" dirty="0">
                <a:solidFill>
                  <a:srgbClr val="255AA9"/>
                </a:solidFill>
              </a:rPr>
              <a:t>воспитанию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534720" y="985265"/>
            <a:ext cx="4999355" cy="5147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538ED3"/>
                </a:solidFill>
                <a:latin typeface="Carlito"/>
                <a:cs typeface="Carlito"/>
              </a:rPr>
              <a:t>Сентябрь: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1 </a:t>
            </a:r>
            <a:r>
              <a:rPr sz="1200" spc="-5" dirty="0">
                <a:latin typeface="Carlito"/>
                <a:cs typeface="Carlito"/>
              </a:rPr>
              <a:t>сентября: </a:t>
            </a:r>
            <a:r>
              <a:rPr sz="1200" spc="-10" dirty="0">
                <a:latin typeface="Carlito"/>
                <a:cs typeface="Carlito"/>
              </a:rPr>
              <a:t>День</a:t>
            </a:r>
            <a:r>
              <a:rPr sz="1200" spc="3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знаний;</a:t>
            </a:r>
            <a:endParaRPr sz="1200">
              <a:latin typeface="Carlito"/>
              <a:cs typeface="Carlito"/>
            </a:endParaRPr>
          </a:p>
          <a:p>
            <a:pPr marL="12700" marR="130810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3 </a:t>
            </a:r>
            <a:r>
              <a:rPr sz="1200" spc="-5" dirty="0">
                <a:latin typeface="Carlito"/>
                <a:cs typeface="Carlito"/>
              </a:rPr>
              <a:t>сентября: </a:t>
            </a:r>
            <a:r>
              <a:rPr sz="1200" spc="-10" dirty="0">
                <a:latin typeface="Carlito"/>
                <a:cs typeface="Carlito"/>
              </a:rPr>
              <a:t>День окончания </a:t>
            </a:r>
            <a:r>
              <a:rPr sz="1200" spc="-5" dirty="0">
                <a:latin typeface="Carlito"/>
                <a:cs typeface="Carlito"/>
              </a:rPr>
              <a:t>Второй мировой войны, </a:t>
            </a:r>
            <a:r>
              <a:rPr sz="1200" spc="-10" dirty="0">
                <a:latin typeface="Carlito"/>
                <a:cs typeface="Carlito"/>
              </a:rPr>
              <a:t>День солидарности </a:t>
            </a:r>
            <a:r>
              <a:rPr sz="1200" dirty="0">
                <a:latin typeface="Carlito"/>
                <a:cs typeface="Carlito"/>
              </a:rPr>
              <a:t>в  </a:t>
            </a:r>
            <a:r>
              <a:rPr sz="1200" spc="-5" dirty="0">
                <a:latin typeface="Carlito"/>
                <a:cs typeface="Carlito"/>
              </a:rPr>
              <a:t>борьбе </a:t>
            </a:r>
            <a:r>
              <a:rPr sz="1200" dirty="0">
                <a:latin typeface="Carlito"/>
                <a:cs typeface="Carlito"/>
              </a:rPr>
              <a:t>с</a:t>
            </a:r>
            <a:r>
              <a:rPr sz="1200" spc="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терроризмом;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8 </a:t>
            </a:r>
            <a:r>
              <a:rPr sz="1200" spc="-5" dirty="0">
                <a:latin typeface="Carlito"/>
                <a:cs typeface="Carlito"/>
              </a:rPr>
              <a:t>сентября: </a:t>
            </a:r>
            <a:r>
              <a:rPr sz="1200" spc="-10" dirty="0">
                <a:latin typeface="Carlito"/>
                <a:cs typeface="Carlito"/>
              </a:rPr>
              <a:t>Международный </a:t>
            </a:r>
            <a:r>
              <a:rPr sz="1200" spc="-5" dirty="0">
                <a:latin typeface="Carlito"/>
                <a:cs typeface="Carlito"/>
              </a:rPr>
              <a:t>день распространения</a:t>
            </a:r>
            <a:r>
              <a:rPr sz="1200" spc="2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грамотности.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538ED3"/>
                </a:solidFill>
                <a:latin typeface="Carlito"/>
                <a:cs typeface="Carlito"/>
              </a:rPr>
              <a:t>Октябрь: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1 </a:t>
            </a:r>
            <a:r>
              <a:rPr sz="1200" spc="-5" dirty="0">
                <a:latin typeface="Carlito"/>
                <a:cs typeface="Carlito"/>
              </a:rPr>
              <a:t>октября: </a:t>
            </a:r>
            <a:r>
              <a:rPr sz="1200" spc="-10" dirty="0">
                <a:latin typeface="Carlito"/>
                <a:cs typeface="Carlito"/>
              </a:rPr>
              <a:t>Международный </a:t>
            </a:r>
            <a:r>
              <a:rPr sz="1200" spc="-5" dirty="0">
                <a:latin typeface="Carlito"/>
                <a:cs typeface="Carlito"/>
              </a:rPr>
              <a:t>день пожилых </a:t>
            </a:r>
            <a:r>
              <a:rPr sz="1200" spc="-10" dirty="0">
                <a:latin typeface="Carlito"/>
                <a:cs typeface="Carlito"/>
              </a:rPr>
              <a:t>людей; Международный</a:t>
            </a:r>
            <a:r>
              <a:rPr sz="1200" spc="7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день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Carlito"/>
                <a:cs typeface="Carlito"/>
              </a:rPr>
              <a:t>музыки;</a:t>
            </a:r>
            <a:endParaRPr sz="1200">
              <a:latin typeface="Carlito"/>
              <a:cs typeface="Carlito"/>
            </a:endParaRPr>
          </a:p>
          <a:p>
            <a:pPr marL="12700" marR="2693670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4 </a:t>
            </a:r>
            <a:r>
              <a:rPr sz="1200" spc="-5" dirty="0">
                <a:latin typeface="Carlito"/>
                <a:cs typeface="Carlito"/>
              </a:rPr>
              <a:t>октября: </a:t>
            </a:r>
            <a:r>
              <a:rPr sz="1200" spc="-10" dirty="0">
                <a:latin typeface="Carlito"/>
                <a:cs typeface="Carlito"/>
              </a:rPr>
              <a:t>День </a:t>
            </a:r>
            <a:r>
              <a:rPr sz="1200" spc="-5" dirty="0">
                <a:latin typeface="Carlito"/>
                <a:cs typeface="Carlito"/>
              </a:rPr>
              <a:t>защиты животных;  </a:t>
            </a:r>
            <a:r>
              <a:rPr sz="1200" dirty="0">
                <a:latin typeface="Carlito"/>
                <a:cs typeface="Carlito"/>
              </a:rPr>
              <a:t>5 </a:t>
            </a:r>
            <a:r>
              <a:rPr sz="1200" spc="-5" dirty="0">
                <a:latin typeface="Carlito"/>
                <a:cs typeface="Carlito"/>
              </a:rPr>
              <a:t>октября: </a:t>
            </a:r>
            <a:r>
              <a:rPr sz="1200" spc="-10" dirty="0">
                <a:latin typeface="Carlito"/>
                <a:cs typeface="Carlito"/>
              </a:rPr>
              <a:t>День</a:t>
            </a:r>
            <a:r>
              <a:rPr sz="1200" spc="30" dirty="0">
                <a:latin typeface="Carlito"/>
                <a:cs typeface="Carlito"/>
              </a:rPr>
              <a:t> </a:t>
            </a:r>
            <a:r>
              <a:rPr sz="1200" spc="-10" dirty="0">
                <a:latin typeface="Carlito"/>
                <a:cs typeface="Carlito"/>
              </a:rPr>
              <a:t>учителя;</a:t>
            </a:r>
            <a:endParaRPr sz="1200">
              <a:latin typeface="Carlito"/>
              <a:cs typeface="Carlito"/>
            </a:endParaRPr>
          </a:p>
          <a:p>
            <a:pPr marL="12700" marR="1273810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25 </a:t>
            </a:r>
            <a:r>
              <a:rPr sz="1200" spc="-5" dirty="0">
                <a:latin typeface="Carlito"/>
                <a:cs typeface="Carlito"/>
              </a:rPr>
              <a:t>октября: </a:t>
            </a:r>
            <a:r>
              <a:rPr sz="1200" spc="-10" dirty="0">
                <a:latin typeface="Carlito"/>
                <a:cs typeface="Carlito"/>
              </a:rPr>
              <a:t>Международный </a:t>
            </a:r>
            <a:r>
              <a:rPr sz="1200" spc="-5" dirty="0">
                <a:latin typeface="Carlito"/>
                <a:cs typeface="Carlito"/>
              </a:rPr>
              <a:t>день </a:t>
            </a:r>
            <a:r>
              <a:rPr sz="1200" spc="-10" dirty="0">
                <a:latin typeface="Carlito"/>
                <a:cs typeface="Carlito"/>
              </a:rPr>
              <a:t>школьных библиотек;  </a:t>
            </a:r>
            <a:r>
              <a:rPr sz="1200" spc="-15" dirty="0">
                <a:latin typeface="Carlito"/>
                <a:cs typeface="Carlito"/>
              </a:rPr>
              <a:t>Третье </a:t>
            </a:r>
            <a:r>
              <a:rPr sz="1200" spc="-5" dirty="0">
                <a:latin typeface="Carlito"/>
                <a:cs typeface="Carlito"/>
              </a:rPr>
              <a:t>воскресенье октября: </a:t>
            </a:r>
            <a:r>
              <a:rPr sz="1200" spc="-10" dirty="0">
                <a:latin typeface="Carlito"/>
                <a:cs typeface="Carlito"/>
              </a:rPr>
              <a:t>День</a:t>
            </a:r>
            <a:r>
              <a:rPr sz="1200" spc="45" dirty="0">
                <a:latin typeface="Carlito"/>
                <a:cs typeface="Carlito"/>
              </a:rPr>
              <a:t> </a:t>
            </a:r>
            <a:r>
              <a:rPr sz="1200" spc="-10" dirty="0">
                <a:latin typeface="Carlito"/>
                <a:cs typeface="Carlito"/>
              </a:rPr>
              <a:t>отца.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538ED3"/>
                </a:solidFill>
                <a:latin typeface="Carlito"/>
                <a:cs typeface="Carlito"/>
              </a:rPr>
              <a:t>Ноябрь: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Carlito"/>
                <a:cs typeface="Carlito"/>
              </a:rPr>
              <a:t>4 </a:t>
            </a:r>
            <a:r>
              <a:rPr sz="1200" spc="-5" dirty="0">
                <a:latin typeface="Carlito"/>
                <a:cs typeface="Carlito"/>
              </a:rPr>
              <a:t>ноября: </a:t>
            </a:r>
            <a:r>
              <a:rPr sz="1200" spc="-10" dirty="0">
                <a:latin typeface="Carlito"/>
                <a:cs typeface="Carlito"/>
              </a:rPr>
              <a:t>День народного</a:t>
            </a:r>
            <a:r>
              <a:rPr sz="1200" spc="4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единства</a:t>
            </a:r>
            <a:endParaRPr sz="1200">
              <a:latin typeface="Carlito"/>
              <a:cs typeface="Carlito"/>
            </a:endParaRPr>
          </a:p>
          <a:p>
            <a:pPr marL="12700" marR="38735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8 </a:t>
            </a:r>
            <a:r>
              <a:rPr sz="1200" spc="-5" dirty="0">
                <a:latin typeface="Carlito"/>
                <a:cs typeface="Carlito"/>
              </a:rPr>
              <a:t>ноября: </a:t>
            </a:r>
            <a:r>
              <a:rPr sz="1200" spc="-10" dirty="0">
                <a:latin typeface="Carlito"/>
                <a:cs typeface="Carlito"/>
              </a:rPr>
              <a:t>День </a:t>
            </a:r>
            <a:r>
              <a:rPr sz="1200" spc="-5" dirty="0">
                <a:latin typeface="Carlito"/>
                <a:cs typeface="Carlito"/>
              </a:rPr>
              <a:t>памяти </a:t>
            </a:r>
            <a:r>
              <a:rPr sz="1200" dirty="0">
                <a:latin typeface="Carlito"/>
                <a:cs typeface="Carlito"/>
              </a:rPr>
              <a:t>погибших при </a:t>
            </a:r>
            <a:r>
              <a:rPr sz="1200" spc="-5" dirty="0">
                <a:latin typeface="Carlito"/>
                <a:cs typeface="Carlito"/>
              </a:rPr>
              <a:t>исполнении служебных обязанностей  </a:t>
            </a:r>
            <a:r>
              <a:rPr sz="1200" spc="-15" dirty="0">
                <a:latin typeface="Carlito"/>
                <a:cs typeface="Carlito"/>
              </a:rPr>
              <a:t>сотрудников </a:t>
            </a:r>
            <a:r>
              <a:rPr sz="1200" spc="-5" dirty="0">
                <a:latin typeface="Carlito"/>
                <a:cs typeface="Carlito"/>
              </a:rPr>
              <a:t>органов внутренних </a:t>
            </a:r>
            <a:r>
              <a:rPr sz="1200" spc="-15" dirty="0">
                <a:latin typeface="Carlito"/>
                <a:cs typeface="Carlito"/>
              </a:rPr>
              <a:t>дел</a:t>
            </a:r>
            <a:r>
              <a:rPr sz="1200" spc="1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России;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Carlito"/>
                <a:cs typeface="Carlito"/>
              </a:rPr>
              <a:t>Последнее воскресенье ноября: </a:t>
            </a:r>
            <a:r>
              <a:rPr sz="1200" spc="-10" dirty="0">
                <a:latin typeface="Carlito"/>
                <a:cs typeface="Carlito"/>
              </a:rPr>
              <a:t>День</a:t>
            </a:r>
            <a:r>
              <a:rPr sz="1200" spc="9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Матери;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30 </a:t>
            </a:r>
            <a:r>
              <a:rPr sz="1200" spc="-5" dirty="0">
                <a:latin typeface="Carlito"/>
                <a:cs typeface="Carlito"/>
              </a:rPr>
              <a:t>ноября: </a:t>
            </a:r>
            <a:r>
              <a:rPr sz="1200" spc="-10" dirty="0">
                <a:latin typeface="Carlito"/>
                <a:cs typeface="Carlito"/>
              </a:rPr>
              <a:t>День </a:t>
            </a:r>
            <a:r>
              <a:rPr sz="1200" spc="-15" dirty="0">
                <a:latin typeface="Carlito"/>
                <a:cs typeface="Carlito"/>
              </a:rPr>
              <a:t>Государственного </a:t>
            </a:r>
            <a:r>
              <a:rPr sz="1200" spc="-5" dirty="0">
                <a:latin typeface="Carlito"/>
                <a:cs typeface="Carlito"/>
              </a:rPr>
              <a:t>герба </a:t>
            </a:r>
            <a:r>
              <a:rPr sz="1200" spc="-10" dirty="0">
                <a:latin typeface="Carlito"/>
                <a:cs typeface="Carlito"/>
              </a:rPr>
              <a:t>Российской</a:t>
            </a:r>
            <a:r>
              <a:rPr sz="1200" spc="9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Федерации.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b="1" spc="-10" dirty="0">
                <a:solidFill>
                  <a:srgbClr val="538ED3"/>
                </a:solidFill>
                <a:latin typeface="Carlito"/>
                <a:cs typeface="Carlito"/>
              </a:rPr>
              <a:t>Декабрь: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3 </a:t>
            </a:r>
            <a:r>
              <a:rPr sz="1200" spc="-10" dirty="0">
                <a:latin typeface="Carlito"/>
                <a:cs typeface="Carlito"/>
              </a:rPr>
              <a:t>декабря: День </a:t>
            </a:r>
            <a:r>
              <a:rPr sz="1200" spc="-5" dirty="0">
                <a:latin typeface="Carlito"/>
                <a:cs typeface="Carlito"/>
              </a:rPr>
              <a:t>неизвестного </a:t>
            </a:r>
            <a:r>
              <a:rPr sz="1200" spc="-10" dirty="0">
                <a:latin typeface="Carlito"/>
                <a:cs typeface="Carlito"/>
              </a:rPr>
              <a:t>солдата; Международный </a:t>
            </a:r>
            <a:r>
              <a:rPr sz="1200" spc="-5" dirty="0">
                <a:latin typeface="Carlito"/>
                <a:cs typeface="Carlito"/>
              </a:rPr>
              <a:t>день</a:t>
            </a:r>
            <a:r>
              <a:rPr sz="1200" spc="12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инвалидов;</a:t>
            </a:r>
            <a:endParaRPr sz="1200">
              <a:latin typeface="Carlito"/>
              <a:cs typeface="Carlito"/>
            </a:endParaRPr>
          </a:p>
          <a:p>
            <a:pPr marL="12700" marR="1593850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5 </a:t>
            </a:r>
            <a:r>
              <a:rPr sz="1200" spc="-5" dirty="0">
                <a:latin typeface="Carlito"/>
                <a:cs typeface="Carlito"/>
              </a:rPr>
              <a:t>декабря: </a:t>
            </a:r>
            <a:r>
              <a:rPr sz="1200" spc="-10" dirty="0">
                <a:latin typeface="Carlito"/>
                <a:cs typeface="Carlito"/>
              </a:rPr>
              <a:t>День добровольца </a:t>
            </a:r>
            <a:r>
              <a:rPr sz="1200" spc="-5" dirty="0">
                <a:latin typeface="Carlito"/>
                <a:cs typeface="Carlito"/>
              </a:rPr>
              <a:t>(волонтера) </a:t>
            </a:r>
            <a:r>
              <a:rPr sz="1200" dirty="0">
                <a:latin typeface="Carlito"/>
                <a:cs typeface="Carlito"/>
              </a:rPr>
              <a:t>в </a:t>
            </a:r>
            <a:r>
              <a:rPr sz="1200" spc="-5" dirty="0">
                <a:latin typeface="Carlito"/>
                <a:cs typeface="Carlito"/>
              </a:rPr>
              <a:t>России;  </a:t>
            </a:r>
            <a:r>
              <a:rPr sz="1200" dirty="0">
                <a:latin typeface="Carlito"/>
                <a:cs typeface="Carlito"/>
              </a:rPr>
              <a:t>9 </a:t>
            </a:r>
            <a:r>
              <a:rPr sz="1200" spc="-5" dirty="0">
                <a:latin typeface="Carlito"/>
                <a:cs typeface="Carlito"/>
              </a:rPr>
              <a:t>декабря: </a:t>
            </a:r>
            <a:r>
              <a:rPr sz="1200" spc="-10" dirty="0">
                <a:latin typeface="Carlito"/>
                <a:cs typeface="Carlito"/>
              </a:rPr>
              <a:t>День </a:t>
            </a:r>
            <a:r>
              <a:rPr sz="1200" spc="-20" dirty="0">
                <a:latin typeface="Carlito"/>
                <a:cs typeface="Carlito"/>
              </a:rPr>
              <a:t>Героев</a:t>
            </a:r>
            <a:r>
              <a:rPr sz="1200" spc="2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Отечества;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12 </a:t>
            </a:r>
            <a:r>
              <a:rPr sz="1200" spc="-5" dirty="0">
                <a:latin typeface="Carlito"/>
                <a:cs typeface="Carlito"/>
              </a:rPr>
              <a:t>декабря: </a:t>
            </a:r>
            <a:r>
              <a:rPr sz="1200" spc="-10" dirty="0">
                <a:latin typeface="Carlito"/>
                <a:cs typeface="Carlito"/>
              </a:rPr>
              <a:t>День Конституции Российской</a:t>
            </a:r>
            <a:r>
              <a:rPr sz="1200" spc="9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Федерации.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538ED3"/>
                </a:solidFill>
                <a:latin typeface="Carlito"/>
                <a:cs typeface="Carlito"/>
              </a:rPr>
              <a:t>Январь: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25 </a:t>
            </a:r>
            <a:r>
              <a:rPr sz="1200" spc="-5" dirty="0">
                <a:latin typeface="Carlito"/>
                <a:cs typeface="Carlito"/>
              </a:rPr>
              <a:t>января: </a:t>
            </a:r>
            <a:r>
              <a:rPr sz="1200" spc="-10" dirty="0">
                <a:latin typeface="Carlito"/>
                <a:cs typeface="Carlito"/>
              </a:rPr>
              <a:t>День российского</a:t>
            </a:r>
            <a:r>
              <a:rPr sz="1200" spc="80" dirty="0">
                <a:latin typeface="Carlito"/>
                <a:cs typeface="Carlito"/>
              </a:rPr>
              <a:t> </a:t>
            </a:r>
            <a:r>
              <a:rPr sz="1200" spc="-10" dirty="0">
                <a:latin typeface="Carlito"/>
                <a:cs typeface="Carlito"/>
              </a:rPr>
              <a:t>студенчества;</a:t>
            </a:r>
            <a:endParaRPr sz="120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27 </a:t>
            </a:r>
            <a:r>
              <a:rPr sz="1200" spc="-5" dirty="0">
                <a:latin typeface="Carlito"/>
                <a:cs typeface="Carlito"/>
              </a:rPr>
              <a:t>января: </a:t>
            </a:r>
            <a:r>
              <a:rPr sz="1200" spc="-10" dirty="0">
                <a:latin typeface="Carlito"/>
                <a:cs typeface="Carlito"/>
              </a:rPr>
              <a:t>День </a:t>
            </a:r>
            <a:r>
              <a:rPr sz="1200" spc="-5" dirty="0">
                <a:latin typeface="Carlito"/>
                <a:cs typeface="Carlito"/>
              </a:rPr>
              <a:t>снятия </a:t>
            </a:r>
            <a:r>
              <a:rPr sz="1200" spc="-10" dirty="0">
                <a:latin typeface="Carlito"/>
                <a:cs typeface="Carlito"/>
              </a:rPr>
              <a:t>блокады </a:t>
            </a:r>
            <a:r>
              <a:rPr sz="1200" spc="-5" dirty="0">
                <a:latin typeface="Carlito"/>
                <a:cs typeface="Carlito"/>
              </a:rPr>
              <a:t>Ленинграда, </a:t>
            </a:r>
            <a:r>
              <a:rPr sz="1200" spc="-10" dirty="0">
                <a:latin typeface="Carlito"/>
                <a:cs typeface="Carlito"/>
              </a:rPr>
              <a:t>День </a:t>
            </a:r>
            <a:r>
              <a:rPr sz="1200" spc="-5" dirty="0">
                <a:latin typeface="Carlito"/>
                <a:cs typeface="Carlito"/>
              </a:rPr>
              <a:t>освобождения Красной  армией крупнейшего "лагеря смерти" </a:t>
            </a:r>
            <a:r>
              <a:rPr sz="1200" spc="-10" dirty="0">
                <a:latin typeface="Carlito"/>
                <a:cs typeface="Carlito"/>
              </a:rPr>
              <a:t>Аушвиц-Биркенау </a:t>
            </a:r>
            <a:r>
              <a:rPr sz="1200" spc="-5" dirty="0">
                <a:latin typeface="Carlito"/>
                <a:cs typeface="Carlito"/>
              </a:rPr>
              <a:t>(Освенцима) </a:t>
            </a:r>
            <a:r>
              <a:rPr sz="1200" dirty="0">
                <a:latin typeface="Carlito"/>
                <a:cs typeface="Carlito"/>
              </a:rPr>
              <a:t>- </a:t>
            </a:r>
            <a:r>
              <a:rPr sz="1200" spc="-10" dirty="0">
                <a:latin typeface="Carlito"/>
                <a:cs typeface="Carlito"/>
              </a:rPr>
              <a:t>День  </a:t>
            </a:r>
            <a:r>
              <a:rPr sz="1200" spc="-5" dirty="0">
                <a:latin typeface="Carlito"/>
                <a:cs typeface="Carlito"/>
              </a:rPr>
              <a:t>памяти жертв</a:t>
            </a:r>
            <a:r>
              <a:rPr sz="1200" spc="-15" dirty="0">
                <a:latin typeface="Carlito"/>
                <a:cs typeface="Carlito"/>
              </a:rPr>
              <a:t> </a:t>
            </a:r>
            <a:r>
              <a:rPr sz="1200" spc="-10" dirty="0">
                <a:latin typeface="Carlito"/>
                <a:cs typeface="Carlito"/>
              </a:rPr>
              <a:t>Холокоста.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76033" y="800480"/>
            <a:ext cx="6432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538ED3"/>
                </a:solidFill>
                <a:latin typeface="Carlito"/>
                <a:cs typeface="Carlito"/>
              </a:rPr>
              <a:t>Февраль: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29400" y="1040130"/>
            <a:ext cx="5315967" cy="55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493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rlito"/>
                <a:cs typeface="Carlito"/>
              </a:rPr>
              <a:t>2 февраля: </a:t>
            </a:r>
            <a:r>
              <a:rPr sz="1200" spc="-5" dirty="0">
                <a:latin typeface="Carlito"/>
                <a:cs typeface="Carlito"/>
              </a:rPr>
              <a:t>День </a:t>
            </a:r>
            <a:r>
              <a:rPr sz="1200" dirty="0">
                <a:latin typeface="Carlito"/>
                <a:cs typeface="Carlito"/>
              </a:rPr>
              <a:t>разгрома </a:t>
            </a:r>
            <a:r>
              <a:rPr sz="1200" spc="-5" dirty="0">
                <a:latin typeface="Carlito"/>
                <a:cs typeface="Carlito"/>
              </a:rPr>
              <a:t>советскими войсками </a:t>
            </a:r>
            <a:r>
              <a:rPr sz="1200" spc="-10" dirty="0">
                <a:latin typeface="Carlito"/>
                <a:cs typeface="Carlito"/>
              </a:rPr>
              <a:t>немецко-фашистских  </a:t>
            </a:r>
            <a:r>
              <a:rPr sz="1200" dirty="0">
                <a:latin typeface="Carlito"/>
                <a:cs typeface="Carlito"/>
              </a:rPr>
              <a:t>войск в </a:t>
            </a:r>
            <a:r>
              <a:rPr sz="1200" spc="-5" dirty="0">
                <a:latin typeface="Carlito"/>
                <a:cs typeface="Carlito"/>
              </a:rPr>
              <a:t>Сталинградской</a:t>
            </a:r>
            <a:r>
              <a:rPr sz="1200" spc="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битве;</a:t>
            </a:r>
          </a:p>
          <a:p>
            <a:pPr marL="12700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8 февраля: </a:t>
            </a:r>
            <a:r>
              <a:rPr sz="1200" spc="-5" dirty="0">
                <a:latin typeface="Carlito"/>
                <a:cs typeface="Carlito"/>
              </a:rPr>
              <a:t>День российской</a:t>
            </a:r>
            <a:r>
              <a:rPr sz="1200" spc="6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науки;</a:t>
            </a:r>
            <a:endParaRPr sz="1200" dirty="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15 февраля: </a:t>
            </a:r>
            <a:r>
              <a:rPr sz="1200" spc="-5" dirty="0">
                <a:latin typeface="Carlito"/>
                <a:cs typeface="Carlito"/>
              </a:rPr>
              <a:t>День памяти </a:t>
            </a:r>
            <a:r>
              <a:rPr sz="1200" dirty="0">
                <a:latin typeface="Carlito"/>
                <a:cs typeface="Carlito"/>
              </a:rPr>
              <a:t>о </a:t>
            </a:r>
            <a:r>
              <a:rPr sz="1200" spc="-5" dirty="0">
                <a:latin typeface="Carlito"/>
                <a:cs typeface="Carlito"/>
              </a:rPr>
              <a:t>россиянах, исполнявших служебный </a:t>
            </a:r>
            <a:r>
              <a:rPr sz="1200" spc="-10" dirty="0">
                <a:latin typeface="Carlito"/>
                <a:cs typeface="Carlito"/>
              </a:rPr>
              <a:t>долг </a:t>
            </a:r>
            <a:r>
              <a:rPr sz="1200" spc="-5" dirty="0">
                <a:latin typeface="Carlito"/>
                <a:cs typeface="Carlito"/>
              </a:rPr>
              <a:t>за  пределами</a:t>
            </a:r>
            <a:r>
              <a:rPr sz="1200" spc="-1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Отечества;</a:t>
            </a:r>
            <a:endParaRPr sz="12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21 февраля: </a:t>
            </a:r>
            <a:r>
              <a:rPr sz="1200" spc="-5" dirty="0">
                <a:latin typeface="Carlito"/>
                <a:cs typeface="Carlito"/>
              </a:rPr>
              <a:t>Международный день </a:t>
            </a:r>
            <a:r>
              <a:rPr sz="1200" spc="-10" dirty="0">
                <a:latin typeface="Carlito"/>
                <a:cs typeface="Carlito"/>
              </a:rPr>
              <a:t>родного</a:t>
            </a:r>
            <a:r>
              <a:rPr sz="120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языка;</a:t>
            </a:r>
            <a:endParaRPr sz="12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23 февраля: </a:t>
            </a:r>
            <a:r>
              <a:rPr sz="1200" spc="-5" dirty="0">
                <a:latin typeface="Carlito"/>
                <a:cs typeface="Carlito"/>
              </a:rPr>
              <a:t>День защитника</a:t>
            </a:r>
            <a:r>
              <a:rPr sz="1200" spc="3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Отечества.</a:t>
            </a:r>
            <a:endParaRPr sz="12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538ED3"/>
                </a:solidFill>
                <a:latin typeface="Carlito"/>
                <a:cs typeface="Carlito"/>
              </a:rPr>
              <a:t>Март:</a:t>
            </a:r>
            <a:endParaRPr sz="12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8 марта: </a:t>
            </a:r>
            <a:r>
              <a:rPr sz="1200" spc="-5" dirty="0">
                <a:latin typeface="Carlito"/>
                <a:cs typeface="Carlito"/>
              </a:rPr>
              <a:t>Международный женский день;</a:t>
            </a:r>
            <a:endParaRPr sz="1200" dirty="0">
              <a:latin typeface="Carlito"/>
              <a:cs typeface="Carlito"/>
            </a:endParaRPr>
          </a:p>
          <a:p>
            <a:pPr marL="12700" marR="1491615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18 марта: </a:t>
            </a:r>
            <a:r>
              <a:rPr sz="1200" spc="-5" dirty="0">
                <a:latin typeface="Carlito"/>
                <a:cs typeface="Carlito"/>
              </a:rPr>
              <a:t>День воссоединения </a:t>
            </a:r>
            <a:r>
              <a:rPr sz="1200" dirty="0">
                <a:latin typeface="Carlito"/>
                <a:cs typeface="Carlito"/>
              </a:rPr>
              <a:t>Крыма с </a:t>
            </a:r>
            <a:r>
              <a:rPr sz="1200" spc="-5" dirty="0">
                <a:latin typeface="Carlito"/>
                <a:cs typeface="Carlito"/>
              </a:rPr>
              <a:t>Россией;  </a:t>
            </a:r>
            <a:r>
              <a:rPr sz="1200" dirty="0">
                <a:latin typeface="Carlito"/>
                <a:cs typeface="Carlito"/>
              </a:rPr>
              <a:t>27 марта: </a:t>
            </a:r>
            <a:r>
              <a:rPr sz="1200" spc="-5" dirty="0">
                <a:latin typeface="Carlito"/>
                <a:cs typeface="Carlito"/>
              </a:rPr>
              <a:t>Всемирный день</a:t>
            </a:r>
            <a:r>
              <a:rPr sz="1200" dirty="0">
                <a:latin typeface="Carlito"/>
                <a:cs typeface="Carlito"/>
              </a:rPr>
              <a:t> театра.</a:t>
            </a:r>
          </a:p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538ED3"/>
                </a:solidFill>
                <a:latin typeface="Carlito"/>
                <a:cs typeface="Carlito"/>
              </a:rPr>
              <a:t>Апрель:</a:t>
            </a:r>
            <a:endParaRPr sz="1200" dirty="0">
              <a:latin typeface="Carlito"/>
              <a:cs typeface="Carlito"/>
            </a:endParaRPr>
          </a:p>
          <a:p>
            <a:pPr marL="12700" marR="264541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Carlito"/>
                <a:cs typeface="Carlito"/>
              </a:rPr>
              <a:t>12 </a:t>
            </a:r>
            <a:r>
              <a:rPr sz="1200" spc="-5" dirty="0">
                <a:latin typeface="Carlito"/>
                <a:cs typeface="Carlito"/>
              </a:rPr>
              <a:t>апреля: День космонавтики.  </a:t>
            </a:r>
            <a:r>
              <a:rPr sz="1200" dirty="0">
                <a:latin typeface="Carlito"/>
                <a:cs typeface="Carlito"/>
              </a:rPr>
              <a:t>Май:</a:t>
            </a:r>
          </a:p>
          <a:p>
            <a:pPr marL="12700" marR="2617470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1 мая: </a:t>
            </a:r>
            <a:r>
              <a:rPr sz="1200" spc="-5" dirty="0">
                <a:latin typeface="Carlito"/>
                <a:cs typeface="Carlito"/>
              </a:rPr>
              <a:t>Праздник Весны </a:t>
            </a:r>
            <a:r>
              <a:rPr sz="1200" dirty="0">
                <a:latin typeface="Carlito"/>
                <a:cs typeface="Carlito"/>
              </a:rPr>
              <a:t>и </a:t>
            </a:r>
            <a:r>
              <a:rPr sz="1200" spc="-25" dirty="0">
                <a:latin typeface="Carlito"/>
                <a:cs typeface="Carlito"/>
              </a:rPr>
              <a:t>Труда;  </a:t>
            </a:r>
            <a:r>
              <a:rPr sz="1200" dirty="0">
                <a:latin typeface="Carlito"/>
                <a:cs typeface="Carlito"/>
              </a:rPr>
              <a:t>9 мая: </a:t>
            </a:r>
            <a:r>
              <a:rPr sz="1200" spc="-5" dirty="0">
                <a:latin typeface="Carlito"/>
                <a:cs typeface="Carlito"/>
              </a:rPr>
              <a:t>День</a:t>
            </a:r>
            <a:r>
              <a:rPr sz="1200" spc="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Победы;</a:t>
            </a:r>
          </a:p>
          <a:p>
            <a:pPr marL="12700" marR="919480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19 мая: </a:t>
            </a:r>
            <a:r>
              <a:rPr sz="1200" spc="-5" dirty="0">
                <a:latin typeface="Carlito"/>
                <a:cs typeface="Carlito"/>
              </a:rPr>
              <a:t>День детских общественных </a:t>
            </a:r>
            <a:r>
              <a:rPr sz="1200" dirty="0">
                <a:latin typeface="Carlito"/>
                <a:cs typeface="Carlito"/>
              </a:rPr>
              <a:t>организаций </a:t>
            </a:r>
            <a:r>
              <a:rPr sz="1200" spc="-5" dirty="0">
                <a:latin typeface="Carlito"/>
                <a:cs typeface="Carlito"/>
              </a:rPr>
              <a:t>России;  </a:t>
            </a:r>
            <a:r>
              <a:rPr sz="1200" dirty="0">
                <a:latin typeface="Carlito"/>
                <a:cs typeface="Carlito"/>
              </a:rPr>
              <a:t>24 мая: </a:t>
            </a:r>
            <a:r>
              <a:rPr sz="1200" spc="-5" dirty="0">
                <a:latin typeface="Carlito"/>
                <a:cs typeface="Carlito"/>
              </a:rPr>
              <a:t>День </a:t>
            </a:r>
            <a:r>
              <a:rPr sz="1200" spc="-10" dirty="0">
                <a:latin typeface="Carlito"/>
                <a:cs typeface="Carlito"/>
              </a:rPr>
              <a:t>славянской </a:t>
            </a:r>
            <a:r>
              <a:rPr sz="1200" spc="-5" dirty="0">
                <a:latin typeface="Carlito"/>
                <a:cs typeface="Carlito"/>
              </a:rPr>
              <a:t>письменности </a:t>
            </a:r>
            <a:r>
              <a:rPr sz="1200" dirty="0">
                <a:latin typeface="Carlito"/>
                <a:cs typeface="Carlito"/>
              </a:rPr>
              <a:t>и</a:t>
            </a:r>
            <a:r>
              <a:rPr sz="1200" spc="130" dirty="0">
                <a:latin typeface="Carlito"/>
                <a:cs typeface="Carlito"/>
              </a:rPr>
              <a:t> </a:t>
            </a:r>
            <a:r>
              <a:rPr sz="1200" spc="-15" dirty="0">
                <a:latin typeface="Carlito"/>
                <a:cs typeface="Carlito"/>
              </a:rPr>
              <a:t>культуры.</a:t>
            </a:r>
            <a:endParaRPr sz="12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538ED3"/>
                </a:solidFill>
                <a:latin typeface="Carlito"/>
                <a:cs typeface="Carlito"/>
              </a:rPr>
              <a:t>Июнь:</a:t>
            </a:r>
            <a:endParaRPr sz="1200" dirty="0">
              <a:latin typeface="Carlito"/>
              <a:cs typeface="Carlito"/>
            </a:endParaRPr>
          </a:p>
          <a:p>
            <a:pPr marL="12700" marR="2779395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1 </a:t>
            </a:r>
            <a:r>
              <a:rPr sz="1200" spc="-5" dirty="0">
                <a:latin typeface="Carlito"/>
                <a:cs typeface="Carlito"/>
              </a:rPr>
              <a:t>июня: День </a:t>
            </a:r>
            <a:r>
              <a:rPr sz="1200" dirty="0">
                <a:latin typeface="Carlito"/>
                <a:cs typeface="Carlito"/>
              </a:rPr>
              <a:t>защиты </a:t>
            </a:r>
            <a:r>
              <a:rPr sz="1200" spc="-5" dirty="0">
                <a:latin typeface="Carlito"/>
                <a:cs typeface="Carlito"/>
              </a:rPr>
              <a:t>детей;  </a:t>
            </a:r>
            <a:r>
              <a:rPr sz="1200" dirty="0">
                <a:latin typeface="Carlito"/>
                <a:cs typeface="Carlito"/>
              </a:rPr>
              <a:t>6 </a:t>
            </a:r>
            <a:r>
              <a:rPr sz="1200" spc="-5" dirty="0">
                <a:latin typeface="Carlito"/>
                <a:cs typeface="Carlito"/>
              </a:rPr>
              <a:t>июня: День </a:t>
            </a:r>
            <a:r>
              <a:rPr sz="1200" spc="-10" dirty="0">
                <a:latin typeface="Carlito"/>
                <a:cs typeface="Carlito"/>
              </a:rPr>
              <a:t>русского </a:t>
            </a:r>
            <a:r>
              <a:rPr sz="1200" spc="-5" dirty="0">
                <a:latin typeface="Carlito"/>
                <a:cs typeface="Carlito"/>
              </a:rPr>
              <a:t>языка;  </a:t>
            </a:r>
            <a:r>
              <a:rPr sz="1200" dirty="0">
                <a:latin typeface="Carlito"/>
                <a:cs typeface="Carlito"/>
              </a:rPr>
              <a:t>12 </a:t>
            </a:r>
            <a:r>
              <a:rPr sz="1200" spc="-5" dirty="0">
                <a:latin typeface="Carlito"/>
                <a:cs typeface="Carlito"/>
              </a:rPr>
              <a:t>июня: День</a:t>
            </a:r>
            <a:r>
              <a:rPr sz="1200" spc="2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России;</a:t>
            </a:r>
            <a:endParaRPr sz="1200" dirty="0">
              <a:latin typeface="Carlito"/>
              <a:cs typeface="Carlito"/>
            </a:endParaRPr>
          </a:p>
          <a:p>
            <a:pPr marL="12700" marR="2592070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22 </a:t>
            </a:r>
            <a:r>
              <a:rPr sz="1200" spc="-5" dirty="0">
                <a:latin typeface="Carlito"/>
                <a:cs typeface="Carlito"/>
              </a:rPr>
              <a:t>июня: День памяти </a:t>
            </a:r>
            <a:r>
              <a:rPr sz="1200" dirty="0">
                <a:latin typeface="Carlito"/>
                <a:cs typeface="Carlito"/>
              </a:rPr>
              <a:t>и </a:t>
            </a:r>
            <a:r>
              <a:rPr sz="1200" spc="-5" dirty="0">
                <a:latin typeface="Carlito"/>
                <a:cs typeface="Carlito"/>
              </a:rPr>
              <a:t>скорби;  </a:t>
            </a:r>
            <a:r>
              <a:rPr sz="1200" dirty="0">
                <a:latin typeface="Carlito"/>
                <a:cs typeface="Carlito"/>
              </a:rPr>
              <a:t>27 </a:t>
            </a:r>
            <a:r>
              <a:rPr sz="1200" spc="-5" dirty="0">
                <a:latin typeface="Carlito"/>
                <a:cs typeface="Carlito"/>
              </a:rPr>
              <a:t>июня: День</a:t>
            </a:r>
            <a:r>
              <a:rPr sz="1200" spc="25" dirty="0">
                <a:latin typeface="Carlito"/>
                <a:cs typeface="Carlito"/>
              </a:rPr>
              <a:t> </a:t>
            </a:r>
            <a:r>
              <a:rPr sz="1200" spc="-10" dirty="0">
                <a:latin typeface="Carlito"/>
                <a:cs typeface="Carlito"/>
              </a:rPr>
              <a:t>молодежи.</a:t>
            </a:r>
            <a:endParaRPr sz="12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538ED3"/>
                </a:solidFill>
                <a:latin typeface="Carlito"/>
                <a:cs typeface="Carlito"/>
              </a:rPr>
              <a:t>Июль:</a:t>
            </a:r>
            <a:endParaRPr sz="12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8 </a:t>
            </a:r>
            <a:r>
              <a:rPr sz="1200" spc="-10" dirty="0">
                <a:latin typeface="Carlito"/>
                <a:cs typeface="Carlito"/>
              </a:rPr>
              <a:t>июля: </a:t>
            </a:r>
            <a:r>
              <a:rPr sz="1200" spc="-5" dirty="0">
                <a:latin typeface="Carlito"/>
                <a:cs typeface="Carlito"/>
              </a:rPr>
              <a:t>День семьи, любви </a:t>
            </a:r>
            <a:r>
              <a:rPr sz="1200" dirty="0">
                <a:latin typeface="Carlito"/>
                <a:cs typeface="Carlito"/>
              </a:rPr>
              <a:t>и</a:t>
            </a:r>
            <a:r>
              <a:rPr sz="1200" spc="6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верности.</a:t>
            </a:r>
            <a:endParaRPr sz="12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spc="-10" dirty="0">
                <a:solidFill>
                  <a:srgbClr val="538ED3"/>
                </a:solidFill>
                <a:latin typeface="Carlito"/>
                <a:cs typeface="Carlito"/>
              </a:rPr>
              <a:t>Август:</a:t>
            </a:r>
            <a:endParaRPr sz="12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12 </a:t>
            </a:r>
            <a:r>
              <a:rPr sz="1200" spc="-5" dirty="0">
                <a:latin typeface="Carlito"/>
                <a:cs typeface="Carlito"/>
              </a:rPr>
              <a:t>августа: День</a:t>
            </a:r>
            <a:r>
              <a:rPr sz="1200" spc="5" dirty="0">
                <a:latin typeface="Carlito"/>
                <a:cs typeface="Carlito"/>
              </a:rPr>
              <a:t> </a:t>
            </a:r>
            <a:r>
              <a:rPr sz="1200" spc="-10" dirty="0">
                <a:latin typeface="Carlito"/>
                <a:cs typeface="Carlito"/>
              </a:rPr>
              <a:t>физкультурника;</a:t>
            </a:r>
            <a:endParaRPr sz="1200" dirty="0">
              <a:latin typeface="Carlito"/>
              <a:cs typeface="Carlito"/>
            </a:endParaRPr>
          </a:p>
          <a:p>
            <a:pPr marL="12700" marR="442595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22 </a:t>
            </a:r>
            <a:r>
              <a:rPr sz="1200" spc="-5" dirty="0">
                <a:latin typeface="Carlito"/>
                <a:cs typeface="Carlito"/>
              </a:rPr>
              <a:t>августа: День </a:t>
            </a:r>
            <a:r>
              <a:rPr sz="1200" spc="-15" dirty="0">
                <a:latin typeface="Carlito"/>
                <a:cs typeface="Carlito"/>
              </a:rPr>
              <a:t>Государственного </a:t>
            </a:r>
            <a:r>
              <a:rPr sz="1200" spc="-10" dirty="0">
                <a:latin typeface="Carlito"/>
                <a:cs typeface="Carlito"/>
              </a:rPr>
              <a:t>флага Российской </a:t>
            </a:r>
            <a:r>
              <a:rPr sz="1200" spc="-5" dirty="0">
                <a:latin typeface="Carlito"/>
                <a:cs typeface="Carlito"/>
              </a:rPr>
              <a:t>Федерации;  </a:t>
            </a:r>
            <a:r>
              <a:rPr sz="1200" dirty="0">
                <a:latin typeface="Carlito"/>
                <a:cs typeface="Carlito"/>
              </a:rPr>
              <a:t>27 </a:t>
            </a:r>
            <a:r>
              <a:rPr sz="1200" spc="-5" dirty="0">
                <a:latin typeface="Carlito"/>
                <a:cs typeface="Carlito"/>
              </a:rPr>
              <a:t>августа: День российского</a:t>
            </a:r>
            <a:r>
              <a:rPr sz="1200" spc="5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кино.</a:t>
            </a:r>
            <a:endParaRPr sz="12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3"/>
          <p:cNvSpPr txBox="1"/>
          <p:nvPr/>
        </p:nvSpPr>
        <p:spPr>
          <a:xfrm>
            <a:off x="2286000" y="2362200"/>
            <a:ext cx="73914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rlito"/>
                <a:cs typeface="Carlito"/>
              </a:rPr>
              <a:t>СПАСИБО ЗА ВНИМАНИЕ!</a:t>
            </a:r>
            <a:endParaRPr sz="4000" b="1" dirty="0">
              <a:solidFill>
                <a:schemeClr val="tx2">
                  <a:lumMod val="60000"/>
                  <a:lumOff val="40000"/>
                </a:schemeClr>
              </a:solidFill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585655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9096" y="0"/>
            <a:ext cx="11043285" cy="6867525"/>
            <a:chOff x="1149096" y="0"/>
            <a:chExt cx="11043285" cy="6867525"/>
          </a:xfrm>
        </p:grpSpPr>
        <p:sp>
          <p:nvSpPr>
            <p:cNvPr id="3" name="object 3"/>
            <p:cNvSpPr/>
            <p:nvPr/>
          </p:nvSpPr>
          <p:spPr>
            <a:xfrm>
              <a:off x="4142231" y="0"/>
              <a:ext cx="8049767" cy="68579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53668" y="0"/>
              <a:ext cx="6954520" cy="6858000"/>
            </a:xfrm>
            <a:custGeom>
              <a:avLst/>
              <a:gdLst/>
              <a:ahLst/>
              <a:cxnLst/>
              <a:rect l="l" t="t" r="r" b="b"/>
              <a:pathLst>
                <a:path w="6954520" h="6858000">
                  <a:moveTo>
                    <a:pt x="2989453" y="0"/>
                  </a:moveTo>
                  <a:lnTo>
                    <a:pt x="0" y="1728724"/>
                  </a:lnTo>
                  <a:lnTo>
                    <a:pt x="2965196" y="6857996"/>
                  </a:lnTo>
                  <a:lnTo>
                    <a:pt x="6954011" y="6857995"/>
                  </a:lnTo>
                  <a:lnTo>
                    <a:pt x="29894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53668" y="0"/>
              <a:ext cx="6954520" cy="6858000"/>
            </a:xfrm>
            <a:custGeom>
              <a:avLst/>
              <a:gdLst/>
              <a:ahLst/>
              <a:cxnLst/>
              <a:rect l="l" t="t" r="r" b="b"/>
              <a:pathLst>
                <a:path w="6954520" h="6858000">
                  <a:moveTo>
                    <a:pt x="2989453" y="0"/>
                  </a:moveTo>
                  <a:lnTo>
                    <a:pt x="6954011" y="6857995"/>
                  </a:lnTo>
                </a:path>
                <a:path w="6954520" h="6858000">
                  <a:moveTo>
                    <a:pt x="2965196" y="6857996"/>
                  </a:moveTo>
                  <a:lnTo>
                    <a:pt x="0" y="1728724"/>
                  </a:lnTo>
                  <a:lnTo>
                    <a:pt x="2989453" y="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28600" y="3581400"/>
            <a:ext cx="5754370" cy="20662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144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538ED3"/>
                </a:solidFill>
                <a:latin typeface="Carlito"/>
                <a:cs typeface="Carlito"/>
              </a:rPr>
              <a:t>«Современное</a:t>
            </a:r>
            <a:r>
              <a:rPr sz="3600" spc="-85" dirty="0">
                <a:solidFill>
                  <a:srgbClr val="538ED3"/>
                </a:solidFill>
                <a:latin typeface="Carlito"/>
                <a:cs typeface="Carlito"/>
              </a:rPr>
              <a:t> </a:t>
            </a:r>
            <a:r>
              <a:rPr sz="3600" spc="-5" dirty="0">
                <a:solidFill>
                  <a:srgbClr val="538ED3"/>
                </a:solidFill>
                <a:latin typeface="Carlito"/>
                <a:cs typeface="Carlito"/>
              </a:rPr>
              <a:t>качественное  образование </a:t>
            </a:r>
            <a:r>
              <a:rPr sz="3600" spc="-25" dirty="0">
                <a:solidFill>
                  <a:srgbClr val="538ED3"/>
                </a:solidFill>
                <a:latin typeface="Carlito"/>
                <a:cs typeface="Carlito"/>
              </a:rPr>
              <a:t>должно </a:t>
            </a:r>
            <a:r>
              <a:rPr sz="3600" dirty="0">
                <a:solidFill>
                  <a:srgbClr val="538ED3"/>
                </a:solidFill>
                <a:latin typeface="Carlito"/>
                <a:cs typeface="Carlito"/>
              </a:rPr>
              <a:t>быть  </a:t>
            </a:r>
            <a:r>
              <a:rPr sz="3600" spc="-15" dirty="0">
                <a:solidFill>
                  <a:srgbClr val="538ED3"/>
                </a:solidFill>
                <a:latin typeface="Carlito"/>
                <a:cs typeface="Carlito"/>
              </a:rPr>
              <a:t>доступно</a:t>
            </a:r>
            <a:r>
              <a:rPr sz="3600" spc="10" dirty="0">
                <a:solidFill>
                  <a:srgbClr val="538ED3"/>
                </a:solidFill>
                <a:latin typeface="Carlito"/>
                <a:cs typeface="Carlito"/>
              </a:rPr>
              <a:t> </a:t>
            </a:r>
            <a:r>
              <a:rPr sz="3600" spc="-20" dirty="0">
                <a:solidFill>
                  <a:srgbClr val="538ED3"/>
                </a:solidFill>
                <a:latin typeface="Carlito"/>
                <a:cs typeface="Carlito"/>
              </a:rPr>
              <a:t>каждому»</a:t>
            </a:r>
            <a:endParaRPr sz="3600" dirty="0">
              <a:latin typeface="Carlito"/>
              <a:cs typeface="Carlito"/>
            </a:endParaRPr>
          </a:p>
          <a:p>
            <a:pPr marR="5080" algn="r">
              <a:lnSpc>
                <a:spcPct val="100000"/>
              </a:lnSpc>
              <a:spcBef>
                <a:spcPts val="225"/>
              </a:spcBef>
            </a:pPr>
            <a:r>
              <a:rPr sz="2400" dirty="0">
                <a:solidFill>
                  <a:srgbClr val="538ED3"/>
                </a:solidFill>
                <a:latin typeface="Carlito"/>
                <a:cs typeface="Carlito"/>
              </a:rPr>
              <a:t>В.В.</a:t>
            </a:r>
            <a:r>
              <a:rPr sz="2400" spc="-120" dirty="0">
                <a:solidFill>
                  <a:srgbClr val="538ED3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538ED3"/>
                </a:solidFill>
                <a:latin typeface="Carlito"/>
                <a:cs typeface="Carlito"/>
              </a:rPr>
              <a:t>Путин</a:t>
            </a:r>
            <a:endParaRPr sz="24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6115" y="1354836"/>
            <a:ext cx="11206480" cy="3468370"/>
            <a:chOff x="166115" y="1354836"/>
            <a:chExt cx="11206480" cy="3468370"/>
          </a:xfrm>
        </p:grpSpPr>
        <p:sp>
          <p:nvSpPr>
            <p:cNvPr id="3" name="object 3"/>
            <p:cNvSpPr/>
            <p:nvPr/>
          </p:nvSpPr>
          <p:spPr>
            <a:xfrm>
              <a:off x="166116" y="1354835"/>
              <a:ext cx="11206480" cy="3468370"/>
            </a:xfrm>
            <a:custGeom>
              <a:avLst/>
              <a:gdLst/>
              <a:ahLst/>
              <a:cxnLst/>
              <a:rect l="l" t="t" r="r" b="b"/>
              <a:pathLst>
                <a:path w="11206479" h="3468370">
                  <a:moveTo>
                    <a:pt x="3771900" y="1981835"/>
                  </a:moveTo>
                  <a:lnTo>
                    <a:pt x="3028569" y="495300"/>
                  </a:lnTo>
                  <a:lnTo>
                    <a:pt x="743331" y="495300"/>
                  </a:lnTo>
                  <a:lnTo>
                    <a:pt x="0" y="1981835"/>
                  </a:lnTo>
                  <a:lnTo>
                    <a:pt x="743331" y="3468243"/>
                  </a:lnTo>
                  <a:lnTo>
                    <a:pt x="3028569" y="3468243"/>
                  </a:lnTo>
                  <a:lnTo>
                    <a:pt x="3771900" y="1981835"/>
                  </a:lnTo>
                  <a:close/>
                </a:path>
                <a:path w="11206479" h="3468370">
                  <a:moveTo>
                    <a:pt x="7434072" y="1486535"/>
                  </a:moveTo>
                  <a:lnTo>
                    <a:pt x="6690741" y="0"/>
                  </a:lnTo>
                  <a:lnTo>
                    <a:pt x="4405503" y="0"/>
                  </a:lnTo>
                  <a:lnTo>
                    <a:pt x="3662172" y="1486535"/>
                  </a:lnTo>
                  <a:lnTo>
                    <a:pt x="4405503" y="2972943"/>
                  </a:lnTo>
                  <a:lnTo>
                    <a:pt x="6690741" y="2972943"/>
                  </a:lnTo>
                  <a:lnTo>
                    <a:pt x="7434072" y="1486535"/>
                  </a:lnTo>
                  <a:close/>
                </a:path>
                <a:path w="11206479" h="3468370">
                  <a:moveTo>
                    <a:pt x="11205972" y="1981835"/>
                  </a:moveTo>
                  <a:lnTo>
                    <a:pt x="10462641" y="495300"/>
                  </a:lnTo>
                  <a:lnTo>
                    <a:pt x="8177403" y="495300"/>
                  </a:lnTo>
                  <a:lnTo>
                    <a:pt x="7434072" y="1981835"/>
                  </a:lnTo>
                  <a:lnTo>
                    <a:pt x="8177403" y="3468243"/>
                  </a:lnTo>
                  <a:lnTo>
                    <a:pt x="10462641" y="3468243"/>
                  </a:lnTo>
                  <a:lnTo>
                    <a:pt x="11205972" y="1981835"/>
                  </a:lnTo>
                  <a:close/>
                </a:path>
              </a:pathLst>
            </a:custGeom>
            <a:solidFill>
              <a:srgbClr val="538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122419" y="1513331"/>
              <a:ext cx="3625850" cy="2903220"/>
            </a:xfrm>
            <a:custGeom>
              <a:avLst/>
              <a:gdLst/>
              <a:ahLst/>
              <a:cxnLst/>
              <a:rect l="l" t="t" r="r" b="b"/>
              <a:pathLst>
                <a:path w="3625850" h="2903220">
                  <a:moveTo>
                    <a:pt x="2957576" y="0"/>
                  </a:moveTo>
                  <a:lnTo>
                    <a:pt x="668019" y="0"/>
                  </a:lnTo>
                  <a:lnTo>
                    <a:pt x="0" y="1451609"/>
                  </a:lnTo>
                  <a:lnTo>
                    <a:pt x="668019" y="2903219"/>
                  </a:lnTo>
                  <a:lnTo>
                    <a:pt x="2957576" y="2903219"/>
                  </a:lnTo>
                  <a:lnTo>
                    <a:pt x="3625596" y="1451609"/>
                  </a:lnTo>
                  <a:lnTo>
                    <a:pt x="29575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22419" y="1513331"/>
              <a:ext cx="3625850" cy="2903220"/>
            </a:xfrm>
            <a:custGeom>
              <a:avLst/>
              <a:gdLst/>
              <a:ahLst/>
              <a:cxnLst/>
              <a:rect l="l" t="t" r="r" b="b"/>
              <a:pathLst>
                <a:path w="3625850" h="2903220">
                  <a:moveTo>
                    <a:pt x="0" y="1451609"/>
                  </a:moveTo>
                  <a:lnTo>
                    <a:pt x="668019" y="0"/>
                  </a:lnTo>
                  <a:lnTo>
                    <a:pt x="2957576" y="0"/>
                  </a:lnTo>
                  <a:lnTo>
                    <a:pt x="3625596" y="1451609"/>
                  </a:lnTo>
                  <a:lnTo>
                    <a:pt x="2957576" y="2903219"/>
                  </a:lnTo>
                  <a:lnTo>
                    <a:pt x="668019" y="2903219"/>
                  </a:lnTo>
                  <a:lnTo>
                    <a:pt x="0" y="1451609"/>
                  </a:lnTo>
                  <a:close/>
                </a:path>
              </a:pathLst>
            </a:custGeom>
            <a:ln w="12192">
              <a:solidFill>
                <a:srgbClr val="416F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27736" y="213740"/>
            <a:ext cx="79152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ЕДИНОЕ </a:t>
            </a:r>
            <a:r>
              <a:rPr sz="3200" spc="-35" dirty="0"/>
              <a:t>ОБРАЗОВАТЕЛЬНОЕ</a:t>
            </a:r>
            <a:r>
              <a:rPr sz="3200" spc="-25" dirty="0"/>
              <a:t> </a:t>
            </a:r>
            <a:r>
              <a:rPr sz="3200" spc="-15" dirty="0"/>
              <a:t>ПРОСТРАНСТВО</a:t>
            </a:r>
            <a:endParaRPr sz="3200"/>
          </a:p>
        </p:txBody>
      </p:sp>
      <p:sp>
        <p:nvSpPr>
          <p:cNvPr id="7" name="object 7"/>
          <p:cNvSpPr txBox="1"/>
          <p:nvPr/>
        </p:nvSpPr>
        <p:spPr>
          <a:xfrm>
            <a:off x="4648200" y="2283307"/>
            <a:ext cx="2666999" cy="134113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8400"/>
              </a:lnSpc>
              <a:spcBef>
                <a:spcPts val="90"/>
              </a:spcBef>
            </a:pPr>
            <a:r>
              <a:rPr sz="2000" b="1" spc="-10" dirty="0">
                <a:solidFill>
                  <a:srgbClr val="C00000"/>
                </a:solidFill>
                <a:latin typeface="Carlito"/>
                <a:cs typeface="Carlito"/>
              </a:rPr>
              <a:t>Единые</a:t>
            </a:r>
            <a:r>
              <a:rPr sz="2000" b="1" spc="-45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rlito"/>
                <a:cs typeface="Carlito"/>
              </a:rPr>
              <a:t>стандарты  </a:t>
            </a:r>
            <a:r>
              <a:rPr sz="2000" b="1" spc="-5" dirty="0">
                <a:solidFill>
                  <a:srgbClr val="001F5F"/>
                </a:solidFill>
                <a:latin typeface="Carlito"/>
                <a:cs typeface="Carlito"/>
              </a:rPr>
              <a:t>образовательного  пространства  страны</a:t>
            </a:r>
            <a:endParaRPr sz="2000" dirty="0">
              <a:latin typeface="Carlito"/>
              <a:cs typeface="Carli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37819" y="2014623"/>
            <a:ext cx="3784600" cy="2985770"/>
            <a:chOff x="421894" y="1970277"/>
            <a:chExt cx="3784600" cy="2985770"/>
          </a:xfrm>
        </p:grpSpPr>
        <p:sp>
          <p:nvSpPr>
            <p:cNvPr id="9" name="object 9"/>
            <p:cNvSpPr/>
            <p:nvPr/>
          </p:nvSpPr>
          <p:spPr>
            <a:xfrm>
              <a:off x="428244" y="1976627"/>
              <a:ext cx="3771900" cy="2973070"/>
            </a:xfrm>
            <a:custGeom>
              <a:avLst/>
              <a:gdLst/>
              <a:ahLst/>
              <a:cxnLst/>
              <a:rect l="l" t="t" r="r" b="b"/>
              <a:pathLst>
                <a:path w="3771900" h="2973070">
                  <a:moveTo>
                    <a:pt x="3028569" y="0"/>
                  </a:moveTo>
                  <a:lnTo>
                    <a:pt x="743331" y="0"/>
                  </a:lnTo>
                  <a:lnTo>
                    <a:pt x="0" y="1486408"/>
                  </a:lnTo>
                  <a:lnTo>
                    <a:pt x="743331" y="2972943"/>
                  </a:lnTo>
                  <a:lnTo>
                    <a:pt x="3028569" y="2972943"/>
                  </a:lnTo>
                  <a:lnTo>
                    <a:pt x="3771900" y="1486408"/>
                  </a:lnTo>
                  <a:lnTo>
                    <a:pt x="30285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8244" y="1976627"/>
              <a:ext cx="3771900" cy="2973070"/>
            </a:xfrm>
            <a:custGeom>
              <a:avLst/>
              <a:gdLst/>
              <a:ahLst/>
              <a:cxnLst/>
              <a:rect l="l" t="t" r="r" b="b"/>
              <a:pathLst>
                <a:path w="3771900" h="2973070">
                  <a:moveTo>
                    <a:pt x="0" y="1486408"/>
                  </a:moveTo>
                  <a:lnTo>
                    <a:pt x="743331" y="0"/>
                  </a:lnTo>
                  <a:lnTo>
                    <a:pt x="3028569" y="0"/>
                  </a:lnTo>
                  <a:lnTo>
                    <a:pt x="3771900" y="1486408"/>
                  </a:lnTo>
                  <a:lnTo>
                    <a:pt x="3028569" y="2972943"/>
                  </a:lnTo>
                  <a:lnTo>
                    <a:pt x="743331" y="2972943"/>
                  </a:lnTo>
                  <a:lnTo>
                    <a:pt x="0" y="1486408"/>
                  </a:lnTo>
                  <a:close/>
                </a:path>
              </a:pathLst>
            </a:custGeom>
            <a:ln w="12192">
              <a:solidFill>
                <a:srgbClr val="416F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952308" y="2725222"/>
            <a:ext cx="2555622" cy="1798441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065" marR="5080" indent="635" algn="ctr">
              <a:lnSpc>
                <a:spcPct val="116500"/>
              </a:lnSpc>
              <a:spcBef>
                <a:spcPts val="300"/>
              </a:spcBef>
            </a:pPr>
            <a:r>
              <a:rPr sz="2000" b="1" spc="-10" dirty="0">
                <a:solidFill>
                  <a:srgbClr val="C00000"/>
                </a:solidFill>
                <a:latin typeface="Carlito"/>
                <a:cs typeface="Carlito"/>
              </a:rPr>
              <a:t>Единые </a:t>
            </a:r>
            <a:r>
              <a:rPr sz="2000" b="1" spc="-20" dirty="0">
                <a:solidFill>
                  <a:srgbClr val="C00000"/>
                </a:solidFill>
                <a:latin typeface="Carlito"/>
                <a:cs typeface="Carlito"/>
              </a:rPr>
              <a:t>подходы  </a:t>
            </a:r>
            <a:r>
              <a:rPr sz="2000" b="1" dirty="0">
                <a:solidFill>
                  <a:srgbClr val="001F5F"/>
                </a:solidFill>
                <a:latin typeface="Carlito"/>
                <a:cs typeface="Carlito"/>
              </a:rPr>
              <a:t>к</a:t>
            </a:r>
            <a:r>
              <a:rPr sz="2000" b="1" spc="-7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rlito"/>
                <a:cs typeface="Carlito"/>
              </a:rPr>
              <a:t>формированию  </a:t>
            </a:r>
            <a:r>
              <a:rPr sz="2000" b="1" spc="-15" dirty="0">
                <a:solidFill>
                  <a:srgbClr val="001F5F"/>
                </a:solidFill>
                <a:latin typeface="Carlito"/>
                <a:cs typeface="Carlito"/>
              </a:rPr>
              <a:t>содержания</a:t>
            </a:r>
            <a:endParaRPr sz="2000" dirty="0">
              <a:latin typeface="Carlito"/>
              <a:cs typeface="Carlito"/>
            </a:endParaRPr>
          </a:p>
          <a:p>
            <a:pPr marL="166370" marR="163195" algn="ctr">
              <a:lnSpc>
                <a:spcPts val="2560"/>
              </a:lnSpc>
              <a:spcBef>
                <a:spcPts val="75"/>
              </a:spcBef>
            </a:pPr>
            <a:r>
              <a:rPr sz="2000" b="1" dirty="0">
                <a:solidFill>
                  <a:srgbClr val="001F5F"/>
                </a:solidFill>
                <a:latin typeface="Carlito"/>
                <a:cs typeface="Carlito"/>
              </a:rPr>
              <a:t>образования</a:t>
            </a:r>
            <a:r>
              <a:rPr sz="2000" b="1" spc="-114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rlito"/>
                <a:cs typeface="Carlito"/>
              </a:rPr>
              <a:t>и  </a:t>
            </a:r>
            <a:r>
              <a:rPr sz="2000" b="1" spc="-5" dirty="0">
                <a:solidFill>
                  <a:srgbClr val="001F5F"/>
                </a:solidFill>
                <a:latin typeface="Carlito"/>
                <a:cs typeface="Carlito"/>
              </a:rPr>
              <a:t>воспитания</a:t>
            </a:r>
            <a:endParaRPr sz="2000" dirty="0">
              <a:latin typeface="Carlito"/>
              <a:cs typeface="Carlito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817866" y="1970277"/>
            <a:ext cx="3760470" cy="2985770"/>
            <a:chOff x="7817866" y="1970277"/>
            <a:chExt cx="3760470" cy="2985770"/>
          </a:xfrm>
        </p:grpSpPr>
        <p:sp>
          <p:nvSpPr>
            <p:cNvPr id="13" name="object 13"/>
            <p:cNvSpPr/>
            <p:nvPr/>
          </p:nvSpPr>
          <p:spPr>
            <a:xfrm>
              <a:off x="7824216" y="1976627"/>
              <a:ext cx="3747770" cy="2973070"/>
            </a:xfrm>
            <a:custGeom>
              <a:avLst/>
              <a:gdLst/>
              <a:ahLst/>
              <a:cxnLst/>
              <a:rect l="l" t="t" r="r" b="b"/>
              <a:pathLst>
                <a:path w="3747770" h="2973070">
                  <a:moveTo>
                    <a:pt x="3049904" y="0"/>
                  </a:moveTo>
                  <a:lnTo>
                    <a:pt x="697610" y="0"/>
                  </a:lnTo>
                  <a:lnTo>
                    <a:pt x="0" y="1486408"/>
                  </a:lnTo>
                  <a:lnTo>
                    <a:pt x="697610" y="2972943"/>
                  </a:lnTo>
                  <a:lnTo>
                    <a:pt x="3049904" y="2972943"/>
                  </a:lnTo>
                  <a:lnTo>
                    <a:pt x="3747515" y="1486408"/>
                  </a:lnTo>
                  <a:lnTo>
                    <a:pt x="30499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824216" y="1976627"/>
              <a:ext cx="3747770" cy="2973070"/>
            </a:xfrm>
            <a:custGeom>
              <a:avLst/>
              <a:gdLst/>
              <a:ahLst/>
              <a:cxnLst/>
              <a:rect l="l" t="t" r="r" b="b"/>
              <a:pathLst>
                <a:path w="3747770" h="2973070">
                  <a:moveTo>
                    <a:pt x="0" y="1486408"/>
                  </a:moveTo>
                  <a:lnTo>
                    <a:pt x="697610" y="0"/>
                  </a:lnTo>
                  <a:lnTo>
                    <a:pt x="3049904" y="0"/>
                  </a:lnTo>
                  <a:lnTo>
                    <a:pt x="3747515" y="1486408"/>
                  </a:lnTo>
                  <a:lnTo>
                    <a:pt x="3049904" y="2972943"/>
                  </a:lnTo>
                  <a:lnTo>
                    <a:pt x="697610" y="2972943"/>
                  </a:lnTo>
                  <a:lnTo>
                    <a:pt x="0" y="1486408"/>
                  </a:lnTo>
                  <a:close/>
                </a:path>
              </a:pathLst>
            </a:custGeom>
            <a:ln w="12192">
              <a:solidFill>
                <a:srgbClr val="416F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304848" y="2362580"/>
            <a:ext cx="2786506" cy="246062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69875" marR="260985" algn="ctr">
              <a:lnSpc>
                <a:spcPct val="90000"/>
              </a:lnSpc>
              <a:spcBef>
                <a:spcPts val="340"/>
              </a:spcBef>
            </a:pPr>
            <a:r>
              <a:rPr sz="2000" b="1" spc="-10" dirty="0">
                <a:solidFill>
                  <a:srgbClr val="C00000"/>
                </a:solidFill>
                <a:latin typeface="Carlito"/>
                <a:cs typeface="Carlito"/>
              </a:rPr>
              <a:t>Единая</a:t>
            </a:r>
            <a:r>
              <a:rPr sz="2000" b="1" spc="-5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rlito"/>
                <a:cs typeface="Carlito"/>
              </a:rPr>
              <a:t>система  </a:t>
            </a:r>
            <a:r>
              <a:rPr sz="2000" b="1" spc="-5" dirty="0">
                <a:solidFill>
                  <a:srgbClr val="C00000"/>
                </a:solidFill>
                <a:latin typeface="Carlito"/>
                <a:cs typeface="Carlito"/>
              </a:rPr>
              <a:t>мониторинга  </a:t>
            </a:r>
            <a:r>
              <a:rPr sz="2000" b="1" dirty="0">
                <a:solidFill>
                  <a:srgbClr val="001F5F"/>
                </a:solidFill>
                <a:latin typeface="Carlito"/>
                <a:cs typeface="Carlito"/>
              </a:rPr>
              <a:t>эффективности  </a:t>
            </a:r>
            <a:r>
              <a:rPr sz="2000" b="1" spc="-10" dirty="0">
                <a:solidFill>
                  <a:srgbClr val="001F5F"/>
                </a:solidFill>
                <a:latin typeface="Carlito"/>
                <a:cs typeface="Carlito"/>
              </a:rPr>
              <a:t>деятельности</a:t>
            </a:r>
            <a:endParaRPr sz="2000" dirty="0">
              <a:latin typeface="Carlito"/>
              <a:cs typeface="Carlito"/>
            </a:endParaRPr>
          </a:p>
          <a:p>
            <a:pPr marL="166370" marR="160020" algn="ctr">
              <a:lnSpc>
                <a:spcPts val="2590"/>
              </a:lnSpc>
              <a:spcBef>
                <a:spcPts val="15"/>
              </a:spcBef>
            </a:pPr>
            <a:r>
              <a:rPr sz="2000" b="1" dirty="0">
                <a:solidFill>
                  <a:srgbClr val="001F5F"/>
                </a:solidFill>
                <a:latin typeface="Carlito"/>
                <a:cs typeface="Carlito"/>
              </a:rPr>
              <a:t>об</a:t>
            </a:r>
            <a:r>
              <a:rPr sz="2000" b="1" spc="5" dirty="0">
                <a:solidFill>
                  <a:srgbClr val="001F5F"/>
                </a:solidFill>
                <a:latin typeface="Carlito"/>
                <a:cs typeface="Carlito"/>
              </a:rPr>
              <a:t>р</a:t>
            </a:r>
            <a:r>
              <a:rPr sz="2000" b="1" dirty="0">
                <a:solidFill>
                  <a:srgbClr val="001F5F"/>
                </a:solidFill>
                <a:latin typeface="Carlito"/>
                <a:cs typeface="Carlito"/>
              </a:rPr>
              <a:t>а</a:t>
            </a:r>
            <a:r>
              <a:rPr sz="2000" b="1" spc="-10" dirty="0">
                <a:solidFill>
                  <a:srgbClr val="001F5F"/>
                </a:solidFill>
                <a:latin typeface="Carlito"/>
                <a:cs typeface="Carlito"/>
              </a:rPr>
              <a:t>з</a:t>
            </a:r>
            <a:r>
              <a:rPr sz="2000" b="1" dirty="0">
                <a:solidFill>
                  <a:srgbClr val="001F5F"/>
                </a:solidFill>
                <a:latin typeface="Carlito"/>
                <a:cs typeface="Carlito"/>
              </a:rPr>
              <a:t>ов</a:t>
            </a:r>
            <a:r>
              <a:rPr sz="2000" b="1" spc="-15" dirty="0">
                <a:solidFill>
                  <a:srgbClr val="001F5F"/>
                </a:solidFill>
                <a:latin typeface="Carlito"/>
                <a:cs typeface="Carlito"/>
              </a:rPr>
              <a:t>ат</a:t>
            </a:r>
            <a:r>
              <a:rPr sz="2000" b="1" spc="-40" dirty="0">
                <a:solidFill>
                  <a:srgbClr val="001F5F"/>
                </a:solidFill>
                <a:latin typeface="Carlito"/>
                <a:cs typeface="Carlito"/>
              </a:rPr>
              <a:t>е</a:t>
            </a:r>
            <a:r>
              <a:rPr sz="2000" b="1" dirty="0">
                <a:solidFill>
                  <a:srgbClr val="001F5F"/>
                </a:solidFill>
                <a:latin typeface="Carlito"/>
                <a:cs typeface="Carlito"/>
              </a:rPr>
              <a:t>льных  </a:t>
            </a:r>
            <a:r>
              <a:rPr sz="2000" b="1" spc="-5" dirty="0">
                <a:solidFill>
                  <a:srgbClr val="001F5F"/>
                </a:solidFill>
                <a:latin typeface="Carlito"/>
                <a:cs typeface="Carlito"/>
              </a:rPr>
              <a:t>организаций,</a:t>
            </a:r>
            <a:endParaRPr sz="2000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2000" b="1" spc="-5" dirty="0">
                <a:solidFill>
                  <a:srgbClr val="001F5F"/>
                </a:solidFill>
                <a:latin typeface="Carlito"/>
                <a:cs typeface="Carlito"/>
              </a:rPr>
              <a:t>органов</a:t>
            </a:r>
            <a:r>
              <a:rPr sz="2000" b="1" spc="-8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rlito"/>
                <a:cs typeface="Carlito"/>
              </a:rPr>
              <a:t>управления</a:t>
            </a:r>
            <a:endParaRPr sz="2000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204"/>
              </a:spcBef>
            </a:pPr>
            <a:r>
              <a:rPr sz="2000" b="1" dirty="0">
                <a:solidFill>
                  <a:srgbClr val="001F5F"/>
                </a:solidFill>
                <a:latin typeface="Carlito"/>
                <a:cs typeface="Carlito"/>
              </a:rPr>
              <a:t>образованием</a:t>
            </a:r>
            <a:endParaRPr sz="2000" dirty="0">
              <a:latin typeface="Carlito"/>
              <a:cs typeface="Carlito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01168" y="0"/>
            <a:ext cx="11658600" cy="5949315"/>
            <a:chOff x="201168" y="0"/>
            <a:chExt cx="11658600" cy="5949315"/>
          </a:xfrm>
        </p:grpSpPr>
        <p:sp>
          <p:nvSpPr>
            <p:cNvPr id="17" name="object 17"/>
            <p:cNvSpPr/>
            <p:nvPr/>
          </p:nvSpPr>
          <p:spPr>
            <a:xfrm>
              <a:off x="5640323" y="4742688"/>
              <a:ext cx="803148" cy="6827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01168" y="5301996"/>
              <a:ext cx="890016" cy="6416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965179" y="5234940"/>
              <a:ext cx="894587" cy="5989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59585" y="5572505"/>
              <a:ext cx="9538970" cy="0"/>
            </a:xfrm>
            <a:custGeom>
              <a:avLst/>
              <a:gdLst/>
              <a:ahLst/>
              <a:cxnLst/>
              <a:rect l="l" t="t" r="r" b="b"/>
              <a:pathLst>
                <a:path w="9538970">
                  <a:moveTo>
                    <a:pt x="0" y="0"/>
                  </a:moveTo>
                  <a:lnTo>
                    <a:pt x="9538462" y="0"/>
                  </a:lnTo>
                </a:path>
              </a:pathLst>
            </a:custGeom>
            <a:ln w="28956">
              <a:solidFill>
                <a:srgbClr val="5294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237988" y="5576315"/>
              <a:ext cx="1577340" cy="367030"/>
            </a:xfrm>
            <a:custGeom>
              <a:avLst/>
              <a:gdLst/>
              <a:ahLst/>
              <a:cxnLst/>
              <a:rect l="l" t="t" r="r" b="b"/>
              <a:pathLst>
                <a:path w="1577340" h="367029">
                  <a:moveTo>
                    <a:pt x="1577339" y="0"/>
                  </a:moveTo>
                  <a:lnTo>
                    <a:pt x="0" y="0"/>
                  </a:lnTo>
                  <a:lnTo>
                    <a:pt x="774446" y="366903"/>
                  </a:lnTo>
                  <a:lnTo>
                    <a:pt x="1577339" y="0"/>
                  </a:lnTo>
                  <a:close/>
                </a:path>
              </a:pathLst>
            </a:custGeom>
            <a:solidFill>
              <a:srgbClr val="529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237988" y="5576315"/>
              <a:ext cx="1577340" cy="367030"/>
            </a:xfrm>
            <a:custGeom>
              <a:avLst/>
              <a:gdLst/>
              <a:ahLst/>
              <a:cxnLst/>
              <a:rect l="l" t="t" r="r" b="b"/>
              <a:pathLst>
                <a:path w="1577340" h="367029">
                  <a:moveTo>
                    <a:pt x="1577339" y="0"/>
                  </a:moveTo>
                  <a:lnTo>
                    <a:pt x="774446" y="366903"/>
                  </a:lnTo>
                  <a:lnTo>
                    <a:pt x="0" y="0"/>
                  </a:lnTo>
                  <a:lnTo>
                    <a:pt x="1577339" y="0"/>
                  </a:lnTo>
                  <a:close/>
                </a:path>
              </a:pathLst>
            </a:custGeom>
            <a:ln w="12192">
              <a:solidFill>
                <a:srgbClr val="5294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553956" y="0"/>
              <a:ext cx="1793239" cy="1319530"/>
            </a:xfrm>
            <a:custGeom>
              <a:avLst/>
              <a:gdLst/>
              <a:ahLst/>
              <a:cxnLst/>
              <a:rect l="l" t="t" r="r" b="b"/>
              <a:pathLst>
                <a:path w="1793240" h="1319530">
                  <a:moveTo>
                    <a:pt x="1793113" y="0"/>
                  </a:moveTo>
                  <a:lnTo>
                    <a:pt x="0" y="0"/>
                  </a:lnTo>
                  <a:lnTo>
                    <a:pt x="896620" y="1319402"/>
                  </a:lnTo>
                  <a:lnTo>
                    <a:pt x="1793113" y="0"/>
                  </a:lnTo>
                  <a:close/>
                </a:path>
              </a:pathLst>
            </a:custGeom>
            <a:solidFill>
              <a:srgbClr val="529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46176" y="5972417"/>
            <a:ext cx="1108862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5244" algn="ctr">
              <a:lnSpc>
                <a:spcPct val="100000"/>
              </a:lnSpc>
              <a:spcBef>
                <a:spcPts val="100"/>
              </a:spcBef>
            </a:pPr>
            <a:r>
              <a:rPr sz="2400" spc="-40" dirty="0">
                <a:solidFill>
                  <a:srgbClr val="2F356C"/>
                </a:solidFill>
                <a:latin typeface="Carlito"/>
                <a:cs typeface="Carlito"/>
              </a:rPr>
              <a:t>ГАРАНТИЯ </a:t>
            </a:r>
            <a:r>
              <a:rPr sz="2400" spc="-20" dirty="0">
                <a:solidFill>
                  <a:srgbClr val="2F356C"/>
                </a:solidFill>
                <a:latin typeface="Carlito"/>
                <a:cs typeface="Carlito"/>
              </a:rPr>
              <a:t>РАВЕНСТВА</a:t>
            </a:r>
            <a:r>
              <a:rPr sz="2400" spc="10" dirty="0">
                <a:solidFill>
                  <a:srgbClr val="2F356C"/>
                </a:solidFill>
                <a:latin typeface="Carlito"/>
                <a:cs typeface="Carlito"/>
              </a:rPr>
              <a:t> </a:t>
            </a:r>
            <a:r>
              <a:rPr sz="2400" spc="-15" dirty="0">
                <a:solidFill>
                  <a:srgbClr val="2F356C"/>
                </a:solidFill>
                <a:latin typeface="Carlito"/>
                <a:cs typeface="Carlito"/>
              </a:rPr>
              <a:t>РЕСУРСОВ,</a:t>
            </a:r>
            <a:endParaRPr sz="2400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sz="2400" spc="-15" dirty="0">
                <a:solidFill>
                  <a:srgbClr val="2F356C"/>
                </a:solidFill>
                <a:latin typeface="Carlito"/>
                <a:cs typeface="Carlito"/>
              </a:rPr>
              <a:t>УСЛОВИЙ, </a:t>
            </a:r>
            <a:r>
              <a:rPr sz="2400" spc="-10" dirty="0">
                <a:solidFill>
                  <a:srgbClr val="2F356C"/>
                </a:solidFill>
                <a:latin typeface="Carlito"/>
                <a:cs typeface="Carlito"/>
              </a:rPr>
              <a:t>ВОЗМОЖНОСТЕЙ </a:t>
            </a:r>
            <a:r>
              <a:rPr sz="2400" dirty="0">
                <a:solidFill>
                  <a:srgbClr val="2F356C"/>
                </a:solidFill>
                <a:latin typeface="Carlito"/>
                <a:cs typeface="Carlito"/>
              </a:rPr>
              <a:t>И </a:t>
            </a:r>
            <a:r>
              <a:rPr sz="2400" spc="-5" dirty="0">
                <a:solidFill>
                  <a:srgbClr val="2F356C"/>
                </a:solidFill>
                <a:latin typeface="Carlito"/>
                <a:cs typeface="Carlito"/>
              </a:rPr>
              <a:t>ПОВЫШЕНИЯ </a:t>
            </a:r>
            <a:r>
              <a:rPr sz="2400" spc="-35" dirty="0">
                <a:solidFill>
                  <a:srgbClr val="2F356C"/>
                </a:solidFill>
                <a:latin typeface="Carlito"/>
                <a:cs typeface="Carlito"/>
              </a:rPr>
              <a:t>КАЧЕСТВА</a:t>
            </a:r>
            <a:r>
              <a:rPr sz="2400" spc="50" dirty="0">
                <a:solidFill>
                  <a:srgbClr val="2F356C"/>
                </a:solidFill>
                <a:latin typeface="Carlito"/>
                <a:cs typeface="Carlito"/>
              </a:rPr>
              <a:t> </a:t>
            </a:r>
            <a:r>
              <a:rPr sz="2400" spc="-70" dirty="0">
                <a:solidFill>
                  <a:srgbClr val="2F356C"/>
                </a:solidFill>
                <a:latin typeface="Carlito"/>
                <a:cs typeface="Carlito"/>
              </a:rPr>
              <a:t>РЕЗУЛЬТАТОВ</a:t>
            </a:r>
            <a:endParaRPr sz="24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551180"/>
            <a:ext cx="10652125" cy="10490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C00000"/>
                </a:solidFill>
                <a:latin typeface="Carlito"/>
                <a:cs typeface="Carlito"/>
              </a:rPr>
              <a:t>В </a:t>
            </a:r>
            <a:r>
              <a:rPr sz="1400" b="1" spc="-5" dirty="0">
                <a:solidFill>
                  <a:srgbClr val="C00000"/>
                </a:solidFill>
                <a:latin typeface="Carlito"/>
                <a:cs typeface="Carlito"/>
              </a:rPr>
              <a:t>соответствии </a:t>
            </a:r>
            <a:r>
              <a:rPr sz="1400" b="1" dirty="0">
                <a:solidFill>
                  <a:srgbClr val="C00000"/>
                </a:solidFill>
                <a:latin typeface="Carlito"/>
                <a:cs typeface="Carlito"/>
              </a:rPr>
              <a:t>с </a:t>
            </a:r>
            <a:r>
              <a:rPr sz="1400" b="1" spc="-10" dirty="0">
                <a:solidFill>
                  <a:srgbClr val="C00000"/>
                </a:solidFill>
                <a:latin typeface="Carlito"/>
                <a:cs typeface="Carlito"/>
              </a:rPr>
              <a:t>ФЗ </a:t>
            </a:r>
            <a:r>
              <a:rPr sz="1400" b="1" dirty="0">
                <a:solidFill>
                  <a:srgbClr val="C00000"/>
                </a:solidFill>
                <a:latin typeface="Carlito"/>
                <a:cs typeface="Carlito"/>
              </a:rPr>
              <a:t>от </a:t>
            </a:r>
            <a:r>
              <a:rPr sz="1400" b="1" spc="-5" dirty="0">
                <a:solidFill>
                  <a:srgbClr val="C00000"/>
                </a:solidFill>
                <a:latin typeface="Carlito"/>
                <a:cs typeface="Carlito"/>
              </a:rPr>
              <a:t>24.09.2022 </a:t>
            </a:r>
            <a:r>
              <a:rPr sz="1400" b="1" dirty="0">
                <a:solidFill>
                  <a:srgbClr val="C00000"/>
                </a:solidFill>
                <a:latin typeface="Carlito"/>
                <a:cs typeface="Carlito"/>
              </a:rPr>
              <a:t>№ </a:t>
            </a:r>
            <a:r>
              <a:rPr sz="1400" b="1" spc="-5" dirty="0">
                <a:solidFill>
                  <a:srgbClr val="C00000"/>
                </a:solidFill>
                <a:latin typeface="Carlito"/>
                <a:cs typeface="Carlito"/>
              </a:rPr>
              <a:t>371-ФЗ </a:t>
            </a:r>
            <a:r>
              <a:rPr sz="1400" b="1" dirty="0">
                <a:solidFill>
                  <a:srgbClr val="C00000"/>
                </a:solidFill>
                <a:latin typeface="Carlito"/>
                <a:cs typeface="Carlito"/>
              </a:rPr>
              <a:t>«О внесении изменений в </a:t>
            </a:r>
            <a:r>
              <a:rPr sz="1400" b="1" spc="-5" dirty="0">
                <a:solidFill>
                  <a:srgbClr val="C00000"/>
                </a:solidFill>
                <a:latin typeface="Carlito"/>
                <a:cs typeface="Carlito"/>
              </a:rPr>
              <a:t>Федеральный закон </a:t>
            </a:r>
            <a:r>
              <a:rPr sz="1400" b="1" dirty="0">
                <a:solidFill>
                  <a:srgbClr val="C00000"/>
                </a:solidFill>
                <a:latin typeface="Carlito"/>
                <a:cs typeface="Carlito"/>
              </a:rPr>
              <a:t>«Об образовании в </a:t>
            </a:r>
            <a:r>
              <a:rPr sz="1400" b="1" spc="-10" dirty="0">
                <a:solidFill>
                  <a:srgbClr val="C00000"/>
                </a:solidFill>
                <a:latin typeface="Carlito"/>
                <a:cs typeface="Carlito"/>
              </a:rPr>
              <a:t>Российской </a:t>
            </a:r>
            <a:r>
              <a:rPr sz="1400" b="1" spc="-5" dirty="0">
                <a:solidFill>
                  <a:srgbClr val="C00000"/>
                </a:solidFill>
                <a:latin typeface="Carlito"/>
                <a:cs typeface="Carlito"/>
              </a:rPr>
              <a:t>Федерации»  </a:t>
            </a:r>
            <a:r>
              <a:rPr sz="1400" b="1" dirty="0">
                <a:solidFill>
                  <a:srgbClr val="C00000"/>
                </a:solidFill>
                <a:latin typeface="Carlito"/>
                <a:cs typeface="Carlito"/>
              </a:rPr>
              <a:t>и </a:t>
            </a:r>
            <a:r>
              <a:rPr sz="1400" b="1" spc="-20" dirty="0">
                <a:solidFill>
                  <a:srgbClr val="C00000"/>
                </a:solidFill>
                <a:latin typeface="Carlito"/>
                <a:cs typeface="Carlito"/>
              </a:rPr>
              <a:t>ст. </a:t>
            </a:r>
            <a:r>
              <a:rPr sz="1400" b="1" dirty="0">
                <a:solidFill>
                  <a:srgbClr val="C00000"/>
                </a:solidFill>
                <a:latin typeface="Carlito"/>
                <a:cs typeface="Carlito"/>
              </a:rPr>
              <a:t>1 </a:t>
            </a:r>
            <a:r>
              <a:rPr sz="1400" b="1" spc="-5" dirty="0">
                <a:solidFill>
                  <a:srgbClr val="C00000"/>
                </a:solidFill>
                <a:latin typeface="Carlito"/>
                <a:cs typeface="Carlito"/>
              </a:rPr>
              <a:t>ФЗ </a:t>
            </a:r>
            <a:r>
              <a:rPr sz="1400" b="1" dirty="0">
                <a:solidFill>
                  <a:srgbClr val="C00000"/>
                </a:solidFill>
                <a:latin typeface="Carlito"/>
                <a:cs typeface="Carlito"/>
              </a:rPr>
              <a:t>«Об </a:t>
            </a:r>
            <a:r>
              <a:rPr sz="1400" b="1" spc="-5" dirty="0">
                <a:solidFill>
                  <a:srgbClr val="C00000"/>
                </a:solidFill>
                <a:latin typeface="Carlito"/>
                <a:cs typeface="Carlito"/>
              </a:rPr>
              <a:t>обязательных требованиях </a:t>
            </a:r>
            <a:r>
              <a:rPr sz="1400" b="1" dirty="0">
                <a:solidFill>
                  <a:srgbClr val="C00000"/>
                </a:solidFill>
                <a:latin typeface="Carlito"/>
                <a:cs typeface="Carlito"/>
              </a:rPr>
              <a:t>в </a:t>
            </a:r>
            <a:r>
              <a:rPr sz="1400" b="1" spc="-10" dirty="0">
                <a:solidFill>
                  <a:srgbClr val="C00000"/>
                </a:solidFill>
                <a:latin typeface="Carlito"/>
                <a:cs typeface="Carlito"/>
              </a:rPr>
              <a:t>Российской </a:t>
            </a:r>
            <a:r>
              <a:rPr sz="1400" b="1" spc="-5" dirty="0">
                <a:solidFill>
                  <a:srgbClr val="C00000"/>
                </a:solidFill>
                <a:latin typeface="Carlito"/>
                <a:cs typeface="Carlito"/>
              </a:rPr>
              <a:t>Федерации» </a:t>
            </a:r>
            <a:r>
              <a:rPr sz="1400" b="1" dirty="0">
                <a:solidFill>
                  <a:srgbClr val="C00000"/>
                </a:solidFill>
                <a:latin typeface="Carlito"/>
                <a:cs typeface="Carlito"/>
              </a:rPr>
              <a:t>с </a:t>
            </a:r>
            <a:r>
              <a:rPr sz="1400" b="1" spc="-5" dirty="0">
                <a:solidFill>
                  <a:srgbClr val="C00000"/>
                </a:solidFill>
                <a:latin typeface="Carlito"/>
                <a:cs typeface="Carlito"/>
              </a:rPr>
              <a:t>01.09.2023 </a:t>
            </a:r>
            <a:r>
              <a:rPr sz="1400" b="1" dirty="0">
                <a:solidFill>
                  <a:srgbClr val="C00000"/>
                </a:solidFill>
                <a:latin typeface="Carlito"/>
                <a:cs typeface="Carlito"/>
              </a:rPr>
              <a:t>основные </a:t>
            </a:r>
            <a:r>
              <a:rPr sz="1400" b="1" spc="-5" dirty="0">
                <a:solidFill>
                  <a:srgbClr val="C00000"/>
                </a:solidFill>
                <a:latin typeface="Carlito"/>
                <a:cs typeface="Carlito"/>
              </a:rPr>
              <a:t>общеобразовательные </a:t>
            </a:r>
            <a:r>
              <a:rPr sz="1400" b="1" dirty="0">
                <a:solidFill>
                  <a:srgbClr val="C00000"/>
                </a:solidFill>
                <a:latin typeface="Carlito"/>
                <a:cs typeface="Carlito"/>
              </a:rPr>
              <a:t>программы </a:t>
            </a:r>
            <a:r>
              <a:rPr sz="1400" b="1" spc="-10" dirty="0">
                <a:solidFill>
                  <a:srgbClr val="C00000"/>
                </a:solidFill>
                <a:latin typeface="Carlito"/>
                <a:cs typeface="Carlito"/>
              </a:rPr>
              <a:t>подлежат  </a:t>
            </a:r>
            <a:r>
              <a:rPr sz="1400" b="1" spc="-5" dirty="0">
                <a:solidFill>
                  <a:srgbClr val="C00000"/>
                </a:solidFill>
                <a:latin typeface="Carlito"/>
                <a:cs typeface="Carlito"/>
              </a:rPr>
              <a:t>приведению </a:t>
            </a:r>
            <a:r>
              <a:rPr sz="1400" b="1" dirty="0">
                <a:solidFill>
                  <a:srgbClr val="C00000"/>
                </a:solidFill>
                <a:latin typeface="Carlito"/>
                <a:cs typeface="Carlito"/>
              </a:rPr>
              <a:t>в </a:t>
            </a:r>
            <a:r>
              <a:rPr sz="1400" b="1" spc="-5" dirty="0">
                <a:solidFill>
                  <a:srgbClr val="C00000"/>
                </a:solidFill>
                <a:latin typeface="Carlito"/>
                <a:cs typeface="Carlito"/>
              </a:rPr>
              <a:t>соответствие </a:t>
            </a:r>
            <a:r>
              <a:rPr sz="1400" b="1" dirty="0">
                <a:solidFill>
                  <a:srgbClr val="C00000"/>
                </a:solidFill>
                <a:latin typeface="Carlito"/>
                <a:cs typeface="Carlito"/>
              </a:rPr>
              <a:t>с </a:t>
            </a:r>
            <a:r>
              <a:rPr sz="1400" b="1" spc="-5" dirty="0">
                <a:solidFill>
                  <a:srgbClr val="C00000"/>
                </a:solidFill>
                <a:latin typeface="Carlito"/>
                <a:cs typeface="Carlito"/>
              </a:rPr>
              <a:t>федеральными образовательными</a:t>
            </a:r>
            <a:r>
              <a:rPr sz="1400" b="1" spc="-20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rlito"/>
                <a:cs typeface="Carlito"/>
              </a:rPr>
              <a:t>программами.</a:t>
            </a:r>
            <a:endParaRPr sz="1400" dirty="0">
              <a:latin typeface="Carlito"/>
              <a:cs typeface="Carlito"/>
            </a:endParaRPr>
          </a:p>
          <a:p>
            <a:pPr marL="1103630">
              <a:lnSpc>
                <a:spcPct val="100000"/>
              </a:lnSpc>
              <a:spcBef>
                <a:spcPts val="850"/>
              </a:spcBef>
              <a:tabLst>
                <a:tab pos="4952365" algn="l"/>
                <a:tab pos="8791575" algn="l"/>
              </a:tabLst>
            </a:pPr>
            <a:r>
              <a:rPr sz="1800" b="1" spc="5" dirty="0">
                <a:solidFill>
                  <a:srgbClr val="003366"/>
                </a:solidFill>
                <a:latin typeface="Carlito"/>
                <a:cs typeface="Carlito"/>
              </a:rPr>
              <a:t>ФОП</a:t>
            </a:r>
            <a:r>
              <a:rPr sz="1800" b="1" spc="-45" dirty="0">
                <a:solidFill>
                  <a:srgbClr val="003366"/>
                </a:solidFill>
                <a:latin typeface="Carlito"/>
                <a:cs typeface="Carlito"/>
              </a:rPr>
              <a:t> </a:t>
            </a:r>
            <a:r>
              <a:rPr sz="1800" b="1" spc="5" dirty="0">
                <a:solidFill>
                  <a:srgbClr val="003366"/>
                </a:solidFill>
                <a:latin typeface="Carlito"/>
                <a:cs typeface="Carlito"/>
              </a:rPr>
              <a:t>НОО	ФОП</a:t>
            </a:r>
            <a:r>
              <a:rPr sz="1800" b="1" spc="-10" dirty="0">
                <a:solidFill>
                  <a:srgbClr val="003366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003366"/>
                </a:solidFill>
                <a:latin typeface="Carlito"/>
                <a:cs typeface="Carlito"/>
              </a:rPr>
              <a:t>ООО	</a:t>
            </a:r>
            <a:r>
              <a:rPr sz="1800" b="1" spc="5" dirty="0">
                <a:solidFill>
                  <a:srgbClr val="003366"/>
                </a:solidFill>
                <a:latin typeface="Carlito"/>
                <a:cs typeface="Carlito"/>
              </a:rPr>
              <a:t>ФОП</a:t>
            </a:r>
            <a:r>
              <a:rPr sz="1800" b="1" spc="-50" dirty="0">
                <a:solidFill>
                  <a:srgbClr val="003366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003366"/>
                </a:solidFill>
                <a:latin typeface="Carlito"/>
                <a:cs typeface="Carlito"/>
              </a:rPr>
              <a:t>СОО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69681" y="477647"/>
            <a:ext cx="975360" cy="22860"/>
          </a:xfrm>
          <a:custGeom>
            <a:avLst/>
            <a:gdLst/>
            <a:ahLst/>
            <a:cxnLst/>
            <a:rect l="l" t="t" r="r" b="b"/>
            <a:pathLst>
              <a:path w="975359" h="22859">
                <a:moveTo>
                  <a:pt x="975359" y="0"/>
                </a:moveTo>
                <a:lnTo>
                  <a:pt x="0" y="0"/>
                </a:lnTo>
                <a:lnTo>
                  <a:pt x="0" y="22860"/>
                </a:lnTo>
                <a:lnTo>
                  <a:pt x="975359" y="22860"/>
                </a:lnTo>
                <a:lnTo>
                  <a:pt x="975359" y="0"/>
                </a:lnTo>
                <a:close/>
              </a:path>
            </a:pathLst>
          </a:custGeom>
          <a:solidFill>
            <a:srgbClr val="046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0015" y="65183"/>
            <a:ext cx="1114094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/>
              <a:t>ФЕДЕРАЛЬНЫЕ </a:t>
            </a:r>
            <a:r>
              <a:rPr sz="2800" spc="-35" dirty="0"/>
              <a:t>ОБРАЗОВАТЕЛЬНЫЕ </a:t>
            </a:r>
            <a:r>
              <a:rPr sz="2800" spc="-20" dirty="0"/>
              <a:t>ПРОГРАММЫ</a:t>
            </a:r>
            <a:r>
              <a:rPr sz="2800" spc="35" dirty="0"/>
              <a:t> </a:t>
            </a:r>
            <a:r>
              <a:rPr sz="2800" dirty="0"/>
              <a:t>(</a:t>
            </a:r>
            <a:r>
              <a:rPr sz="2800" dirty="0">
                <a:solidFill>
                  <a:srgbClr val="0462C1"/>
                </a:solidFill>
                <a:hlinkClick r:id="rId2"/>
              </a:rPr>
              <a:t>ФОПы</a:t>
            </a:r>
            <a:r>
              <a:rPr sz="2800" dirty="0"/>
              <a:t>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7631" y="6255207"/>
            <a:ext cx="115173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C00000"/>
                </a:solidFill>
                <a:latin typeface="Carlito"/>
                <a:cs typeface="Carlito"/>
              </a:rPr>
              <a:t>На </a:t>
            </a:r>
            <a:r>
              <a:rPr sz="2000" b="1" spc="-5" dirty="0">
                <a:solidFill>
                  <a:srgbClr val="C00000"/>
                </a:solidFill>
                <a:latin typeface="Carlito"/>
                <a:cs typeface="Carlito"/>
              </a:rPr>
              <a:t>каждый </a:t>
            </a:r>
            <a:r>
              <a:rPr sz="2000" b="1" dirty="0">
                <a:solidFill>
                  <a:srgbClr val="C00000"/>
                </a:solidFill>
                <a:latin typeface="Carlito"/>
                <a:cs typeface="Carlito"/>
              </a:rPr>
              <a:t>уровень образования разрабатывается </a:t>
            </a:r>
            <a:r>
              <a:rPr sz="2000" b="1" spc="-15" dirty="0">
                <a:solidFill>
                  <a:srgbClr val="C00000"/>
                </a:solidFill>
                <a:latin typeface="Carlito"/>
                <a:cs typeface="Carlito"/>
              </a:rPr>
              <a:t>одна </a:t>
            </a:r>
            <a:r>
              <a:rPr sz="2000" b="1" dirty="0">
                <a:solidFill>
                  <a:srgbClr val="C00000"/>
                </a:solidFill>
                <a:latin typeface="Carlito"/>
                <a:cs typeface="Carlito"/>
              </a:rPr>
              <a:t>ООП </a:t>
            </a:r>
            <a:r>
              <a:rPr sz="2000" b="1" spc="-5" dirty="0">
                <a:solidFill>
                  <a:srgbClr val="C00000"/>
                </a:solidFill>
                <a:latin typeface="Carlito"/>
                <a:cs typeface="Carlito"/>
              </a:rPr>
              <a:t>на </a:t>
            </a:r>
            <a:r>
              <a:rPr sz="2000" b="1" dirty="0">
                <a:solidFill>
                  <a:srgbClr val="C00000"/>
                </a:solidFill>
                <a:latin typeface="Carlito"/>
                <a:cs typeface="Carlito"/>
              </a:rPr>
              <a:t>основе</a:t>
            </a:r>
            <a:r>
              <a:rPr sz="2000" b="1" spc="-114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rlito"/>
                <a:cs typeface="Carlito"/>
              </a:rPr>
              <a:t>ФОП</a:t>
            </a:r>
            <a:endParaRPr sz="2000" dirty="0"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228959" y="1758695"/>
            <a:ext cx="3619500" cy="4381500"/>
            <a:chOff x="4251959" y="1758695"/>
            <a:chExt cx="3619500" cy="4381500"/>
          </a:xfrm>
        </p:grpSpPr>
        <p:sp>
          <p:nvSpPr>
            <p:cNvPr id="7" name="object 7"/>
            <p:cNvSpPr/>
            <p:nvPr/>
          </p:nvSpPr>
          <p:spPr>
            <a:xfrm>
              <a:off x="4397592" y="1767839"/>
              <a:ext cx="3464722" cy="43632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56531" y="1763267"/>
              <a:ext cx="3610610" cy="4372610"/>
            </a:xfrm>
            <a:custGeom>
              <a:avLst/>
              <a:gdLst/>
              <a:ahLst/>
              <a:cxnLst/>
              <a:rect l="l" t="t" r="r" b="b"/>
              <a:pathLst>
                <a:path w="3610609" h="4372610">
                  <a:moveTo>
                    <a:pt x="0" y="4372356"/>
                  </a:moveTo>
                  <a:lnTo>
                    <a:pt x="3610356" y="4372356"/>
                  </a:lnTo>
                  <a:lnTo>
                    <a:pt x="3610356" y="0"/>
                  </a:lnTo>
                  <a:lnTo>
                    <a:pt x="0" y="0"/>
                  </a:lnTo>
                  <a:lnTo>
                    <a:pt x="0" y="4372356"/>
                  </a:lnTo>
                  <a:close/>
                </a:path>
              </a:pathLst>
            </a:custGeom>
            <a:ln w="9144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618744" y="1758695"/>
            <a:ext cx="3469004" cy="4381500"/>
            <a:chOff x="618744" y="1758695"/>
            <a:chExt cx="3469004" cy="4381500"/>
          </a:xfrm>
        </p:grpSpPr>
        <p:sp>
          <p:nvSpPr>
            <p:cNvPr id="10" name="object 10"/>
            <p:cNvSpPr/>
            <p:nvPr/>
          </p:nvSpPr>
          <p:spPr>
            <a:xfrm>
              <a:off x="870313" y="1767839"/>
              <a:ext cx="3207910" cy="43406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23316" y="1763267"/>
              <a:ext cx="3459479" cy="4372610"/>
            </a:xfrm>
            <a:custGeom>
              <a:avLst/>
              <a:gdLst/>
              <a:ahLst/>
              <a:cxnLst/>
              <a:rect l="l" t="t" r="r" b="b"/>
              <a:pathLst>
                <a:path w="3459479" h="4372610">
                  <a:moveTo>
                    <a:pt x="0" y="4372356"/>
                  </a:moveTo>
                  <a:lnTo>
                    <a:pt x="3459479" y="4372356"/>
                  </a:lnTo>
                  <a:lnTo>
                    <a:pt x="3459479" y="0"/>
                  </a:lnTo>
                  <a:lnTo>
                    <a:pt x="0" y="0"/>
                  </a:lnTo>
                  <a:lnTo>
                    <a:pt x="0" y="4372356"/>
                  </a:lnTo>
                  <a:close/>
                </a:path>
              </a:pathLst>
            </a:custGeom>
            <a:ln w="9144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8065007" y="1749551"/>
            <a:ext cx="3819525" cy="4391025"/>
            <a:chOff x="8065007" y="1749551"/>
            <a:chExt cx="3819525" cy="4391025"/>
          </a:xfrm>
        </p:grpSpPr>
        <p:sp>
          <p:nvSpPr>
            <p:cNvPr id="13" name="object 13"/>
            <p:cNvSpPr/>
            <p:nvPr/>
          </p:nvSpPr>
          <p:spPr>
            <a:xfrm>
              <a:off x="8074151" y="1758695"/>
              <a:ext cx="3800855" cy="43723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69579" y="1754123"/>
              <a:ext cx="3810000" cy="4381500"/>
            </a:xfrm>
            <a:custGeom>
              <a:avLst/>
              <a:gdLst/>
              <a:ahLst/>
              <a:cxnLst/>
              <a:rect l="l" t="t" r="r" b="b"/>
              <a:pathLst>
                <a:path w="3810000" h="4381500">
                  <a:moveTo>
                    <a:pt x="0" y="4381500"/>
                  </a:moveTo>
                  <a:lnTo>
                    <a:pt x="3810000" y="4381500"/>
                  </a:lnTo>
                  <a:lnTo>
                    <a:pt x="3810000" y="0"/>
                  </a:lnTo>
                  <a:lnTo>
                    <a:pt x="0" y="0"/>
                  </a:lnTo>
                  <a:lnTo>
                    <a:pt x="0" y="4381500"/>
                  </a:lnTo>
                  <a:close/>
                </a:path>
              </a:pathLst>
            </a:custGeom>
            <a:ln w="9144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732519" y="0"/>
            <a:ext cx="3459479" cy="6858000"/>
            <a:chOff x="8732519" y="0"/>
            <a:chExt cx="3459479" cy="6858000"/>
          </a:xfrm>
        </p:grpSpPr>
        <p:sp>
          <p:nvSpPr>
            <p:cNvPr id="3" name="object 3"/>
            <p:cNvSpPr/>
            <p:nvPr/>
          </p:nvSpPr>
          <p:spPr>
            <a:xfrm>
              <a:off x="11309603" y="387095"/>
              <a:ext cx="464820" cy="39014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32519" y="0"/>
              <a:ext cx="3459479" cy="6858000"/>
            </a:xfrm>
            <a:custGeom>
              <a:avLst/>
              <a:gdLst/>
              <a:ahLst/>
              <a:cxnLst/>
              <a:rect l="l" t="t" r="r" b="b"/>
              <a:pathLst>
                <a:path w="3459479" h="6858000">
                  <a:moveTo>
                    <a:pt x="3459479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459479" y="6858000"/>
                  </a:lnTo>
                  <a:lnTo>
                    <a:pt x="3459479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208532" y="234695"/>
            <a:ext cx="6510655" cy="619125"/>
          </a:xfrm>
          <a:custGeom>
            <a:avLst/>
            <a:gdLst/>
            <a:ahLst/>
            <a:cxnLst/>
            <a:rect l="l" t="t" r="r" b="b"/>
            <a:pathLst>
              <a:path w="6510655" h="619125">
                <a:moveTo>
                  <a:pt x="6407404" y="0"/>
                </a:moveTo>
                <a:lnTo>
                  <a:pt x="103124" y="0"/>
                </a:lnTo>
                <a:lnTo>
                  <a:pt x="62986" y="8112"/>
                </a:lnTo>
                <a:lnTo>
                  <a:pt x="30206" y="30225"/>
                </a:lnTo>
                <a:lnTo>
                  <a:pt x="8104" y="63007"/>
                </a:lnTo>
                <a:lnTo>
                  <a:pt x="0" y="103124"/>
                </a:lnTo>
                <a:lnTo>
                  <a:pt x="0" y="515619"/>
                </a:lnTo>
                <a:lnTo>
                  <a:pt x="8104" y="555736"/>
                </a:lnTo>
                <a:lnTo>
                  <a:pt x="30206" y="588517"/>
                </a:lnTo>
                <a:lnTo>
                  <a:pt x="62986" y="610631"/>
                </a:lnTo>
                <a:lnTo>
                  <a:pt x="103124" y="618743"/>
                </a:lnTo>
                <a:lnTo>
                  <a:pt x="6407404" y="618743"/>
                </a:lnTo>
                <a:lnTo>
                  <a:pt x="6447520" y="610631"/>
                </a:lnTo>
                <a:lnTo>
                  <a:pt x="6480302" y="588517"/>
                </a:lnTo>
                <a:lnTo>
                  <a:pt x="6502415" y="555736"/>
                </a:lnTo>
                <a:lnTo>
                  <a:pt x="6510528" y="515619"/>
                </a:lnTo>
                <a:lnTo>
                  <a:pt x="6510528" y="103124"/>
                </a:lnTo>
                <a:lnTo>
                  <a:pt x="6502415" y="63007"/>
                </a:lnTo>
                <a:lnTo>
                  <a:pt x="6480302" y="30225"/>
                </a:lnTo>
                <a:lnTo>
                  <a:pt x="6447520" y="8112"/>
                </a:lnTo>
                <a:lnTo>
                  <a:pt x="640740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72148" y="908240"/>
            <a:ext cx="7712709" cy="1494155"/>
            <a:chOff x="172148" y="908240"/>
            <a:chExt cx="7712709" cy="1494155"/>
          </a:xfrm>
        </p:grpSpPr>
        <p:sp>
          <p:nvSpPr>
            <p:cNvPr id="7" name="object 7"/>
            <p:cNvSpPr/>
            <p:nvPr/>
          </p:nvSpPr>
          <p:spPr>
            <a:xfrm>
              <a:off x="951737" y="921257"/>
              <a:ext cx="6920230" cy="429895"/>
            </a:xfrm>
            <a:custGeom>
              <a:avLst/>
              <a:gdLst/>
              <a:ahLst/>
              <a:cxnLst/>
              <a:rect l="l" t="t" r="r" b="b"/>
              <a:pathLst>
                <a:path w="6920230" h="429894">
                  <a:moveTo>
                    <a:pt x="3596004" y="0"/>
                  </a:moveTo>
                  <a:lnTo>
                    <a:pt x="3596004" y="298322"/>
                  </a:lnTo>
                  <a:lnTo>
                    <a:pt x="6920103" y="298322"/>
                  </a:lnTo>
                  <a:lnTo>
                    <a:pt x="6920103" y="429387"/>
                  </a:lnTo>
                </a:path>
                <a:path w="6920230" h="429894">
                  <a:moveTo>
                    <a:pt x="3596004" y="0"/>
                  </a:moveTo>
                  <a:lnTo>
                    <a:pt x="3596004" y="298322"/>
                  </a:lnTo>
                  <a:lnTo>
                    <a:pt x="5190109" y="298322"/>
                  </a:lnTo>
                  <a:lnTo>
                    <a:pt x="5190109" y="429387"/>
                  </a:lnTo>
                </a:path>
                <a:path w="6920230" h="429894">
                  <a:moveTo>
                    <a:pt x="3596004" y="0"/>
                  </a:moveTo>
                  <a:lnTo>
                    <a:pt x="3596004" y="298322"/>
                  </a:lnTo>
                  <a:lnTo>
                    <a:pt x="3460115" y="298322"/>
                  </a:lnTo>
                  <a:lnTo>
                    <a:pt x="3460115" y="429387"/>
                  </a:lnTo>
                </a:path>
                <a:path w="6920230" h="429894">
                  <a:moveTo>
                    <a:pt x="3596004" y="0"/>
                  </a:moveTo>
                  <a:lnTo>
                    <a:pt x="3596004" y="298322"/>
                  </a:lnTo>
                  <a:lnTo>
                    <a:pt x="1729994" y="298322"/>
                  </a:lnTo>
                  <a:lnTo>
                    <a:pt x="1729994" y="429387"/>
                  </a:lnTo>
                </a:path>
                <a:path w="6920230" h="429894">
                  <a:moveTo>
                    <a:pt x="3596004" y="0"/>
                  </a:moveTo>
                  <a:lnTo>
                    <a:pt x="3596004" y="298322"/>
                  </a:lnTo>
                  <a:lnTo>
                    <a:pt x="0" y="298322"/>
                  </a:lnTo>
                  <a:lnTo>
                    <a:pt x="0" y="429387"/>
                  </a:lnTo>
                </a:path>
              </a:pathLst>
            </a:custGeom>
            <a:ln w="25908">
              <a:solidFill>
                <a:srgbClr val="538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4404" y="1339595"/>
              <a:ext cx="1415415" cy="899160"/>
            </a:xfrm>
            <a:custGeom>
              <a:avLst/>
              <a:gdLst/>
              <a:ahLst/>
              <a:cxnLst/>
              <a:rect l="l" t="t" r="r" b="b"/>
              <a:pathLst>
                <a:path w="1415415" h="899160">
                  <a:moveTo>
                    <a:pt x="1325499" y="0"/>
                  </a:moveTo>
                  <a:lnTo>
                    <a:pt x="89877" y="0"/>
                  </a:lnTo>
                  <a:lnTo>
                    <a:pt x="54889" y="7112"/>
                  </a:lnTo>
                  <a:lnTo>
                    <a:pt x="26327" y="26288"/>
                  </a:lnTo>
                  <a:lnTo>
                    <a:pt x="7061" y="54863"/>
                  </a:lnTo>
                  <a:lnTo>
                    <a:pt x="0" y="89915"/>
                  </a:lnTo>
                  <a:lnTo>
                    <a:pt x="0" y="809243"/>
                  </a:lnTo>
                  <a:lnTo>
                    <a:pt x="7061" y="844295"/>
                  </a:lnTo>
                  <a:lnTo>
                    <a:pt x="26327" y="872870"/>
                  </a:lnTo>
                  <a:lnTo>
                    <a:pt x="54889" y="892048"/>
                  </a:lnTo>
                  <a:lnTo>
                    <a:pt x="89877" y="899159"/>
                  </a:lnTo>
                  <a:lnTo>
                    <a:pt x="1325499" y="899159"/>
                  </a:lnTo>
                  <a:lnTo>
                    <a:pt x="1360424" y="892048"/>
                  </a:lnTo>
                  <a:lnTo>
                    <a:pt x="1389126" y="872870"/>
                  </a:lnTo>
                  <a:lnTo>
                    <a:pt x="1408303" y="844295"/>
                  </a:lnTo>
                  <a:lnTo>
                    <a:pt x="1415415" y="809243"/>
                  </a:lnTo>
                  <a:lnTo>
                    <a:pt x="1415415" y="89915"/>
                  </a:lnTo>
                  <a:lnTo>
                    <a:pt x="1408303" y="54863"/>
                  </a:lnTo>
                  <a:lnTo>
                    <a:pt x="1389126" y="26288"/>
                  </a:lnTo>
                  <a:lnTo>
                    <a:pt x="1360424" y="7112"/>
                  </a:lnTo>
                  <a:lnTo>
                    <a:pt x="1325499" y="0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5166" y="1340358"/>
              <a:ext cx="1415415" cy="899160"/>
            </a:xfrm>
            <a:custGeom>
              <a:avLst/>
              <a:gdLst/>
              <a:ahLst/>
              <a:cxnLst/>
              <a:rect l="l" t="t" r="r" b="b"/>
              <a:pathLst>
                <a:path w="1415415" h="899160">
                  <a:moveTo>
                    <a:pt x="0" y="89915"/>
                  </a:moveTo>
                  <a:lnTo>
                    <a:pt x="7061" y="54863"/>
                  </a:lnTo>
                  <a:lnTo>
                    <a:pt x="26327" y="26288"/>
                  </a:lnTo>
                  <a:lnTo>
                    <a:pt x="54889" y="7112"/>
                  </a:lnTo>
                  <a:lnTo>
                    <a:pt x="89877" y="0"/>
                  </a:lnTo>
                  <a:lnTo>
                    <a:pt x="1325499" y="0"/>
                  </a:lnTo>
                  <a:lnTo>
                    <a:pt x="1360424" y="7112"/>
                  </a:lnTo>
                  <a:lnTo>
                    <a:pt x="1389126" y="26288"/>
                  </a:lnTo>
                  <a:lnTo>
                    <a:pt x="1408303" y="54863"/>
                  </a:lnTo>
                  <a:lnTo>
                    <a:pt x="1415415" y="89915"/>
                  </a:lnTo>
                  <a:lnTo>
                    <a:pt x="1415415" y="809243"/>
                  </a:lnTo>
                  <a:lnTo>
                    <a:pt x="1408303" y="844295"/>
                  </a:lnTo>
                  <a:lnTo>
                    <a:pt x="1389126" y="872870"/>
                  </a:lnTo>
                  <a:lnTo>
                    <a:pt x="1360424" y="892047"/>
                  </a:lnTo>
                  <a:lnTo>
                    <a:pt x="1325499" y="899159"/>
                  </a:lnTo>
                  <a:lnTo>
                    <a:pt x="89877" y="899159"/>
                  </a:lnTo>
                  <a:lnTo>
                    <a:pt x="54889" y="892047"/>
                  </a:lnTo>
                  <a:lnTo>
                    <a:pt x="26327" y="872870"/>
                  </a:lnTo>
                  <a:lnTo>
                    <a:pt x="7061" y="844295"/>
                  </a:lnTo>
                  <a:lnTo>
                    <a:pt x="0" y="809243"/>
                  </a:lnTo>
                  <a:lnTo>
                    <a:pt x="0" y="89915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1376" y="1488947"/>
              <a:ext cx="1415415" cy="899160"/>
            </a:xfrm>
            <a:custGeom>
              <a:avLst/>
              <a:gdLst/>
              <a:ahLst/>
              <a:cxnLst/>
              <a:rect l="l" t="t" r="r" b="b"/>
              <a:pathLst>
                <a:path w="1415414" h="899160">
                  <a:moveTo>
                    <a:pt x="1325499" y="0"/>
                  </a:moveTo>
                  <a:lnTo>
                    <a:pt x="89890" y="0"/>
                  </a:lnTo>
                  <a:lnTo>
                    <a:pt x="54902" y="7112"/>
                  </a:lnTo>
                  <a:lnTo>
                    <a:pt x="26327" y="26415"/>
                  </a:lnTo>
                  <a:lnTo>
                    <a:pt x="7061" y="54990"/>
                  </a:lnTo>
                  <a:lnTo>
                    <a:pt x="0" y="89915"/>
                  </a:lnTo>
                  <a:lnTo>
                    <a:pt x="0" y="809243"/>
                  </a:lnTo>
                  <a:lnTo>
                    <a:pt x="7061" y="844296"/>
                  </a:lnTo>
                  <a:lnTo>
                    <a:pt x="26327" y="872871"/>
                  </a:lnTo>
                  <a:lnTo>
                    <a:pt x="54902" y="892048"/>
                  </a:lnTo>
                  <a:lnTo>
                    <a:pt x="89890" y="899160"/>
                  </a:lnTo>
                  <a:lnTo>
                    <a:pt x="1325499" y="899160"/>
                  </a:lnTo>
                  <a:lnTo>
                    <a:pt x="1360551" y="892048"/>
                  </a:lnTo>
                  <a:lnTo>
                    <a:pt x="1389126" y="872871"/>
                  </a:lnTo>
                  <a:lnTo>
                    <a:pt x="1408430" y="844296"/>
                  </a:lnTo>
                  <a:lnTo>
                    <a:pt x="1415415" y="809243"/>
                  </a:lnTo>
                  <a:lnTo>
                    <a:pt x="1415415" y="89915"/>
                  </a:lnTo>
                  <a:lnTo>
                    <a:pt x="1408430" y="54990"/>
                  </a:lnTo>
                  <a:lnTo>
                    <a:pt x="1389126" y="26415"/>
                  </a:lnTo>
                  <a:lnTo>
                    <a:pt x="1360551" y="7112"/>
                  </a:lnTo>
                  <a:lnTo>
                    <a:pt x="132549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2138" y="1489709"/>
              <a:ext cx="1415415" cy="899160"/>
            </a:xfrm>
            <a:custGeom>
              <a:avLst/>
              <a:gdLst/>
              <a:ahLst/>
              <a:cxnLst/>
              <a:rect l="l" t="t" r="r" b="b"/>
              <a:pathLst>
                <a:path w="1415414" h="899160">
                  <a:moveTo>
                    <a:pt x="0" y="89915"/>
                  </a:moveTo>
                  <a:lnTo>
                    <a:pt x="7061" y="54990"/>
                  </a:lnTo>
                  <a:lnTo>
                    <a:pt x="26327" y="26415"/>
                  </a:lnTo>
                  <a:lnTo>
                    <a:pt x="54902" y="7112"/>
                  </a:lnTo>
                  <a:lnTo>
                    <a:pt x="89890" y="0"/>
                  </a:lnTo>
                  <a:lnTo>
                    <a:pt x="1325499" y="0"/>
                  </a:lnTo>
                  <a:lnTo>
                    <a:pt x="1360551" y="7112"/>
                  </a:lnTo>
                  <a:lnTo>
                    <a:pt x="1389126" y="26415"/>
                  </a:lnTo>
                  <a:lnTo>
                    <a:pt x="1408430" y="54990"/>
                  </a:lnTo>
                  <a:lnTo>
                    <a:pt x="1415414" y="89915"/>
                  </a:lnTo>
                  <a:lnTo>
                    <a:pt x="1415414" y="809243"/>
                  </a:lnTo>
                  <a:lnTo>
                    <a:pt x="1408430" y="844295"/>
                  </a:lnTo>
                  <a:lnTo>
                    <a:pt x="1389126" y="872870"/>
                  </a:lnTo>
                  <a:lnTo>
                    <a:pt x="1360551" y="892048"/>
                  </a:lnTo>
                  <a:lnTo>
                    <a:pt x="1325499" y="899160"/>
                  </a:lnTo>
                  <a:lnTo>
                    <a:pt x="89890" y="899160"/>
                  </a:lnTo>
                  <a:lnTo>
                    <a:pt x="54902" y="892048"/>
                  </a:lnTo>
                  <a:lnTo>
                    <a:pt x="26327" y="872870"/>
                  </a:lnTo>
                  <a:lnTo>
                    <a:pt x="7061" y="844295"/>
                  </a:lnTo>
                  <a:lnTo>
                    <a:pt x="0" y="809243"/>
                  </a:lnTo>
                  <a:lnTo>
                    <a:pt x="0" y="89915"/>
                  </a:lnTo>
                  <a:close/>
                </a:path>
              </a:pathLst>
            </a:custGeom>
            <a:ln w="25907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64007" y="1725244"/>
            <a:ext cx="1164590" cy="3860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405"/>
              </a:lnSpc>
              <a:spcBef>
                <a:spcPts val="125"/>
              </a:spcBef>
            </a:pPr>
            <a:r>
              <a:rPr sz="1250" b="1" dirty="0">
                <a:solidFill>
                  <a:srgbClr val="375F92"/>
                </a:solidFill>
                <a:latin typeface="Arial"/>
                <a:cs typeface="Arial"/>
              </a:rPr>
              <a:t>федеральный</a:t>
            </a:r>
            <a:endParaRPr sz="1250">
              <a:latin typeface="Arial"/>
              <a:cs typeface="Arial"/>
            </a:endParaRPr>
          </a:p>
          <a:p>
            <a:pPr marL="15240">
              <a:lnSpc>
                <a:spcPts val="1405"/>
              </a:lnSpc>
            </a:pPr>
            <a:r>
              <a:rPr sz="1250" b="1" spc="-5" dirty="0">
                <a:solidFill>
                  <a:srgbClr val="375F92"/>
                </a:solidFill>
                <a:latin typeface="Arial"/>
                <a:cs typeface="Arial"/>
              </a:rPr>
              <a:t>учебный</a:t>
            </a:r>
            <a:r>
              <a:rPr sz="1250" b="1" spc="-8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250" b="1" spc="5" dirty="0">
                <a:solidFill>
                  <a:srgbClr val="375F92"/>
                </a:solidFill>
                <a:latin typeface="Arial"/>
                <a:cs typeface="Arial"/>
              </a:rPr>
              <a:t>план</a:t>
            </a:r>
            <a:endParaRPr sz="125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901888" y="1327340"/>
            <a:ext cx="1600200" cy="1075055"/>
            <a:chOff x="1901888" y="1327340"/>
            <a:chExt cx="1600200" cy="1075055"/>
          </a:xfrm>
        </p:grpSpPr>
        <p:sp>
          <p:nvSpPr>
            <p:cNvPr id="14" name="object 14"/>
            <p:cNvSpPr/>
            <p:nvPr/>
          </p:nvSpPr>
          <p:spPr>
            <a:xfrm>
              <a:off x="1914144" y="1339595"/>
              <a:ext cx="1415415" cy="899160"/>
            </a:xfrm>
            <a:custGeom>
              <a:avLst/>
              <a:gdLst/>
              <a:ahLst/>
              <a:cxnLst/>
              <a:rect l="l" t="t" r="r" b="b"/>
              <a:pathLst>
                <a:path w="1415414" h="899160">
                  <a:moveTo>
                    <a:pt x="1325499" y="0"/>
                  </a:moveTo>
                  <a:lnTo>
                    <a:pt x="89916" y="0"/>
                  </a:lnTo>
                  <a:lnTo>
                    <a:pt x="54991" y="7112"/>
                  </a:lnTo>
                  <a:lnTo>
                    <a:pt x="26416" y="26288"/>
                  </a:lnTo>
                  <a:lnTo>
                    <a:pt x="7112" y="54863"/>
                  </a:lnTo>
                  <a:lnTo>
                    <a:pt x="0" y="89915"/>
                  </a:lnTo>
                  <a:lnTo>
                    <a:pt x="0" y="809243"/>
                  </a:lnTo>
                  <a:lnTo>
                    <a:pt x="7112" y="844295"/>
                  </a:lnTo>
                  <a:lnTo>
                    <a:pt x="26416" y="872870"/>
                  </a:lnTo>
                  <a:lnTo>
                    <a:pt x="54991" y="892048"/>
                  </a:lnTo>
                  <a:lnTo>
                    <a:pt x="89916" y="899159"/>
                  </a:lnTo>
                  <a:lnTo>
                    <a:pt x="1325499" y="899159"/>
                  </a:lnTo>
                  <a:lnTo>
                    <a:pt x="1360551" y="892048"/>
                  </a:lnTo>
                  <a:lnTo>
                    <a:pt x="1389126" y="872870"/>
                  </a:lnTo>
                  <a:lnTo>
                    <a:pt x="1408430" y="844295"/>
                  </a:lnTo>
                  <a:lnTo>
                    <a:pt x="1415415" y="809243"/>
                  </a:lnTo>
                  <a:lnTo>
                    <a:pt x="1415415" y="89915"/>
                  </a:lnTo>
                  <a:lnTo>
                    <a:pt x="1408430" y="54863"/>
                  </a:lnTo>
                  <a:lnTo>
                    <a:pt x="1389126" y="26288"/>
                  </a:lnTo>
                  <a:lnTo>
                    <a:pt x="1360551" y="7112"/>
                  </a:lnTo>
                  <a:lnTo>
                    <a:pt x="1325499" y="0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914906" y="1340357"/>
              <a:ext cx="1415415" cy="899160"/>
            </a:xfrm>
            <a:custGeom>
              <a:avLst/>
              <a:gdLst/>
              <a:ahLst/>
              <a:cxnLst/>
              <a:rect l="l" t="t" r="r" b="b"/>
              <a:pathLst>
                <a:path w="1415414" h="899160">
                  <a:moveTo>
                    <a:pt x="0" y="89915"/>
                  </a:moveTo>
                  <a:lnTo>
                    <a:pt x="7112" y="54863"/>
                  </a:lnTo>
                  <a:lnTo>
                    <a:pt x="26416" y="26288"/>
                  </a:lnTo>
                  <a:lnTo>
                    <a:pt x="54991" y="7112"/>
                  </a:lnTo>
                  <a:lnTo>
                    <a:pt x="89916" y="0"/>
                  </a:lnTo>
                  <a:lnTo>
                    <a:pt x="1325499" y="0"/>
                  </a:lnTo>
                  <a:lnTo>
                    <a:pt x="1360551" y="7112"/>
                  </a:lnTo>
                  <a:lnTo>
                    <a:pt x="1389126" y="26288"/>
                  </a:lnTo>
                  <a:lnTo>
                    <a:pt x="1408430" y="54863"/>
                  </a:lnTo>
                  <a:lnTo>
                    <a:pt x="1415415" y="89915"/>
                  </a:lnTo>
                  <a:lnTo>
                    <a:pt x="1415415" y="809243"/>
                  </a:lnTo>
                  <a:lnTo>
                    <a:pt x="1408430" y="844295"/>
                  </a:lnTo>
                  <a:lnTo>
                    <a:pt x="1389126" y="872870"/>
                  </a:lnTo>
                  <a:lnTo>
                    <a:pt x="1360551" y="892047"/>
                  </a:lnTo>
                  <a:lnTo>
                    <a:pt x="1325499" y="899159"/>
                  </a:lnTo>
                  <a:lnTo>
                    <a:pt x="89916" y="899159"/>
                  </a:lnTo>
                  <a:lnTo>
                    <a:pt x="54991" y="892047"/>
                  </a:lnTo>
                  <a:lnTo>
                    <a:pt x="26416" y="872870"/>
                  </a:lnTo>
                  <a:lnTo>
                    <a:pt x="7112" y="844295"/>
                  </a:lnTo>
                  <a:lnTo>
                    <a:pt x="0" y="809243"/>
                  </a:lnTo>
                  <a:lnTo>
                    <a:pt x="0" y="89915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072640" y="1488947"/>
              <a:ext cx="1415415" cy="899160"/>
            </a:xfrm>
            <a:custGeom>
              <a:avLst/>
              <a:gdLst/>
              <a:ahLst/>
              <a:cxnLst/>
              <a:rect l="l" t="t" r="r" b="b"/>
              <a:pathLst>
                <a:path w="1415414" h="899160">
                  <a:moveTo>
                    <a:pt x="1325499" y="0"/>
                  </a:moveTo>
                  <a:lnTo>
                    <a:pt x="89916" y="0"/>
                  </a:lnTo>
                  <a:lnTo>
                    <a:pt x="54864" y="7112"/>
                  </a:lnTo>
                  <a:lnTo>
                    <a:pt x="26289" y="26415"/>
                  </a:lnTo>
                  <a:lnTo>
                    <a:pt x="7112" y="54990"/>
                  </a:lnTo>
                  <a:lnTo>
                    <a:pt x="0" y="89915"/>
                  </a:lnTo>
                  <a:lnTo>
                    <a:pt x="0" y="809243"/>
                  </a:lnTo>
                  <a:lnTo>
                    <a:pt x="7112" y="844296"/>
                  </a:lnTo>
                  <a:lnTo>
                    <a:pt x="26289" y="872871"/>
                  </a:lnTo>
                  <a:lnTo>
                    <a:pt x="54864" y="892048"/>
                  </a:lnTo>
                  <a:lnTo>
                    <a:pt x="89916" y="899160"/>
                  </a:lnTo>
                  <a:lnTo>
                    <a:pt x="1325499" y="899160"/>
                  </a:lnTo>
                  <a:lnTo>
                    <a:pt x="1360551" y="892048"/>
                  </a:lnTo>
                  <a:lnTo>
                    <a:pt x="1389126" y="872871"/>
                  </a:lnTo>
                  <a:lnTo>
                    <a:pt x="1408430" y="844296"/>
                  </a:lnTo>
                  <a:lnTo>
                    <a:pt x="1415414" y="809243"/>
                  </a:lnTo>
                  <a:lnTo>
                    <a:pt x="1415414" y="89915"/>
                  </a:lnTo>
                  <a:lnTo>
                    <a:pt x="1408430" y="54990"/>
                  </a:lnTo>
                  <a:lnTo>
                    <a:pt x="1389126" y="26415"/>
                  </a:lnTo>
                  <a:lnTo>
                    <a:pt x="1360551" y="7112"/>
                  </a:lnTo>
                  <a:lnTo>
                    <a:pt x="132549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73402" y="1489709"/>
              <a:ext cx="1415415" cy="899160"/>
            </a:xfrm>
            <a:custGeom>
              <a:avLst/>
              <a:gdLst/>
              <a:ahLst/>
              <a:cxnLst/>
              <a:rect l="l" t="t" r="r" b="b"/>
              <a:pathLst>
                <a:path w="1415414" h="899160">
                  <a:moveTo>
                    <a:pt x="0" y="89915"/>
                  </a:moveTo>
                  <a:lnTo>
                    <a:pt x="7112" y="54990"/>
                  </a:lnTo>
                  <a:lnTo>
                    <a:pt x="26289" y="26415"/>
                  </a:lnTo>
                  <a:lnTo>
                    <a:pt x="54864" y="7112"/>
                  </a:lnTo>
                  <a:lnTo>
                    <a:pt x="89916" y="0"/>
                  </a:lnTo>
                  <a:lnTo>
                    <a:pt x="1325499" y="0"/>
                  </a:lnTo>
                  <a:lnTo>
                    <a:pt x="1360551" y="7112"/>
                  </a:lnTo>
                  <a:lnTo>
                    <a:pt x="1389126" y="26415"/>
                  </a:lnTo>
                  <a:lnTo>
                    <a:pt x="1408430" y="54990"/>
                  </a:lnTo>
                  <a:lnTo>
                    <a:pt x="1415414" y="89915"/>
                  </a:lnTo>
                  <a:lnTo>
                    <a:pt x="1415414" y="809243"/>
                  </a:lnTo>
                  <a:lnTo>
                    <a:pt x="1408430" y="844295"/>
                  </a:lnTo>
                  <a:lnTo>
                    <a:pt x="1389126" y="872870"/>
                  </a:lnTo>
                  <a:lnTo>
                    <a:pt x="1360551" y="892048"/>
                  </a:lnTo>
                  <a:lnTo>
                    <a:pt x="1325499" y="899160"/>
                  </a:lnTo>
                  <a:lnTo>
                    <a:pt x="89916" y="899160"/>
                  </a:lnTo>
                  <a:lnTo>
                    <a:pt x="54864" y="892048"/>
                  </a:lnTo>
                  <a:lnTo>
                    <a:pt x="26289" y="872870"/>
                  </a:lnTo>
                  <a:lnTo>
                    <a:pt x="7112" y="844295"/>
                  </a:lnTo>
                  <a:lnTo>
                    <a:pt x="0" y="809243"/>
                  </a:lnTo>
                  <a:lnTo>
                    <a:pt x="0" y="89915"/>
                  </a:lnTo>
                  <a:close/>
                </a:path>
              </a:pathLst>
            </a:custGeom>
            <a:ln w="25907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202560" y="1558239"/>
            <a:ext cx="1163955" cy="71564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algn="ctr">
              <a:lnSpc>
                <a:spcPct val="86900"/>
              </a:lnSpc>
              <a:spcBef>
                <a:spcPts val="320"/>
              </a:spcBef>
            </a:pPr>
            <a:r>
              <a:rPr sz="1250" b="1" spc="-55" dirty="0">
                <a:solidFill>
                  <a:srgbClr val="375F92"/>
                </a:solidFill>
                <a:latin typeface="Arial"/>
                <a:cs typeface="Arial"/>
              </a:rPr>
              <a:t>ф</a:t>
            </a:r>
            <a:r>
              <a:rPr sz="1250" b="1" spc="5" dirty="0">
                <a:solidFill>
                  <a:srgbClr val="375F92"/>
                </a:solidFill>
                <a:latin typeface="Arial"/>
                <a:cs typeface="Arial"/>
              </a:rPr>
              <a:t>ед</a:t>
            </a:r>
            <a:r>
              <a:rPr sz="1250" b="1" spc="10" dirty="0">
                <a:solidFill>
                  <a:srgbClr val="375F92"/>
                </a:solidFill>
                <a:latin typeface="Arial"/>
                <a:cs typeface="Arial"/>
              </a:rPr>
              <a:t>е</a:t>
            </a:r>
            <a:r>
              <a:rPr sz="1250" b="1" spc="-5" dirty="0">
                <a:solidFill>
                  <a:srgbClr val="375F92"/>
                </a:solidFill>
                <a:latin typeface="Arial"/>
                <a:cs typeface="Arial"/>
              </a:rPr>
              <a:t>р</a:t>
            </a:r>
            <a:r>
              <a:rPr sz="1250" b="1" spc="5" dirty="0">
                <a:solidFill>
                  <a:srgbClr val="375F92"/>
                </a:solidFill>
                <a:latin typeface="Arial"/>
                <a:cs typeface="Arial"/>
              </a:rPr>
              <a:t>ал</a:t>
            </a:r>
            <a:r>
              <a:rPr sz="1250" b="1" spc="15" dirty="0">
                <a:solidFill>
                  <a:srgbClr val="375F92"/>
                </a:solidFill>
                <a:latin typeface="Arial"/>
                <a:cs typeface="Arial"/>
              </a:rPr>
              <a:t>ь</a:t>
            </a:r>
            <a:r>
              <a:rPr sz="1250" b="1" spc="5" dirty="0">
                <a:solidFill>
                  <a:srgbClr val="375F92"/>
                </a:solidFill>
                <a:latin typeface="Arial"/>
                <a:cs typeface="Arial"/>
              </a:rPr>
              <a:t>н</a:t>
            </a:r>
            <a:r>
              <a:rPr sz="1250" b="1" spc="10" dirty="0">
                <a:solidFill>
                  <a:srgbClr val="375F92"/>
                </a:solidFill>
                <a:latin typeface="Arial"/>
                <a:cs typeface="Arial"/>
              </a:rPr>
              <a:t>ый  </a:t>
            </a:r>
            <a:r>
              <a:rPr sz="1250" b="1" spc="5" dirty="0">
                <a:solidFill>
                  <a:srgbClr val="375F92"/>
                </a:solidFill>
                <a:latin typeface="Arial"/>
                <a:cs typeface="Arial"/>
              </a:rPr>
              <a:t>календарный  </a:t>
            </a:r>
            <a:r>
              <a:rPr sz="1250" b="1" spc="-5" dirty="0">
                <a:solidFill>
                  <a:srgbClr val="375F92"/>
                </a:solidFill>
                <a:latin typeface="Arial"/>
                <a:cs typeface="Arial"/>
              </a:rPr>
              <a:t>учебный</a:t>
            </a:r>
            <a:endParaRPr sz="1250">
              <a:latin typeface="Arial"/>
              <a:cs typeface="Arial"/>
            </a:endParaRPr>
          </a:p>
          <a:p>
            <a:pPr marR="635" algn="ctr">
              <a:lnSpc>
                <a:spcPts val="1295"/>
              </a:lnSpc>
            </a:pPr>
            <a:r>
              <a:rPr sz="1250" b="1" spc="5" dirty="0">
                <a:solidFill>
                  <a:srgbClr val="375F92"/>
                </a:solidFill>
                <a:latin typeface="Arial"/>
                <a:cs typeface="Arial"/>
              </a:rPr>
              <a:t>график</a:t>
            </a:r>
            <a:endParaRPr sz="125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633152" y="1327340"/>
            <a:ext cx="1598930" cy="1075055"/>
            <a:chOff x="3633152" y="1327340"/>
            <a:chExt cx="1598930" cy="1075055"/>
          </a:xfrm>
        </p:grpSpPr>
        <p:sp>
          <p:nvSpPr>
            <p:cNvPr id="20" name="object 20"/>
            <p:cNvSpPr/>
            <p:nvPr/>
          </p:nvSpPr>
          <p:spPr>
            <a:xfrm>
              <a:off x="3645408" y="1339595"/>
              <a:ext cx="1415415" cy="899160"/>
            </a:xfrm>
            <a:custGeom>
              <a:avLst/>
              <a:gdLst/>
              <a:ahLst/>
              <a:cxnLst/>
              <a:rect l="l" t="t" r="r" b="b"/>
              <a:pathLst>
                <a:path w="1415414" h="899160">
                  <a:moveTo>
                    <a:pt x="1325499" y="0"/>
                  </a:moveTo>
                  <a:lnTo>
                    <a:pt x="89915" y="0"/>
                  </a:lnTo>
                  <a:lnTo>
                    <a:pt x="54990" y="7112"/>
                  </a:lnTo>
                  <a:lnTo>
                    <a:pt x="26415" y="26288"/>
                  </a:lnTo>
                  <a:lnTo>
                    <a:pt x="7112" y="54863"/>
                  </a:lnTo>
                  <a:lnTo>
                    <a:pt x="0" y="89915"/>
                  </a:lnTo>
                  <a:lnTo>
                    <a:pt x="0" y="809243"/>
                  </a:lnTo>
                  <a:lnTo>
                    <a:pt x="7112" y="844295"/>
                  </a:lnTo>
                  <a:lnTo>
                    <a:pt x="26415" y="872870"/>
                  </a:lnTo>
                  <a:lnTo>
                    <a:pt x="54990" y="892048"/>
                  </a:lnTo>
                  <a:lnTo>
                    <a:pt x="89915" y="899159"/>
                  </a:lnTo>
                  <a:lnTo>
                    <a:pt x="1325499" y="899159"/>
                  </a:lnTo>
                  <a:lnTo>
                    <a:pt x="1360551" y="892048"/>
                  </a:lnTo>
                  <a:lnTo>
                    <a:pt x="1389126" y="872870"/>
                  </a:lnTo>
                  <a:lnTo>
                    <a:pt x="1408429" y="844295"/>
                  </a:lnTo>
                  <a:lnTo>
                    <a:pt x="1415414" y="809243"/>
                  </a:lnTo>
                  <a:lnTo>
                    <a:pt x="1415414" y="89915"/>
                  </a:lnTo>
                  <a:lnTo>
                    <a:pt x="1408429" y="54863"/>
                  </a:lnTo>
                  <a:lnTo>
                    <a:pt x="1389126" y="26288"/>
                  </a:lnTo>
                  <a:lnTo>
                    <a:pt x="1360551" y="7112"/>
                  </a:lnTo>
                  <a:lnTo>
                    <a:pt x="1325499" y="0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646170" y="1340357"/>
              <a:ext cx="1415415" cy="899160"/>
            </a:xfrm>
            <a:custGeom>
              <a:avLst/>
              <a:gdLst/>
              <a:ahLst/>
              <a:cxnLst/>
              <a:rect l="l" t="t" r="r" b="b"/>
              <a:pathLst>
                <a:path w="1415414" h="899160">
                  <a:moveTo>
                    <a:pt x="0" y="89915"/>
                  </a:moveTo>
                  <a:lnTo>
                    <a:pt x="7112" y="54863"/>
                  </a:lnTo>
                  <a:lnTo>
                    <a:pt x="26415" y="26288"/>
                  </a:lnTo>
                  <a:lnTo>
                    <a:pt x="54990" y="7112"/>
                  </a:lnTo>
                  <a:lnTo>
                    <a:pt x="89915" y="0"/>
                  </a:lnTo>
                  <a:lnTo>
                    <a:pt x="1325499" y="0"/>
                  </a:lnTo>
                  <a:lnTo>
                    <a:pt x="1360551" y="7112"/>
                  </a:lnTo>
                  <a:lnTo>
                    <a:pt x="1389126" y="26288"/>
                  </a:lnTo>
                  <a:lnTo>
                    <a:pt x="1408429" y="54863"/>
                  </a:lnTo>
                  <a:lnTo>
                    <a:pt x="1415414" y="89915"/>
                  </a:lnTo>
                  <a:lnTo>
                    <a:pt x="1415414" y="809243"/>
                  </a:lnTo>
                  <a:lnTo>
                    <a:pt x="1408429" y="844295"/>
                  </a:lnTo>
                  <a:lnTo>
                    <a:pt x="1389126" y="872870"/>
                  </a:lnTo>
                  <a:lnTo>
                    <a:pt x="1360551" y="892047"/>
                  </a:lnTo>
                  <a:lnTo>
                    <a:pt x="1325499" y="899159"/>
                  </a:lnTo>
                  <a:lnTo>
                    <a:pt x="89915" y="899159"/>
                  </a:lnTo>
                  <a:lnTo>
                    <a:pt x="54990" y="892047"/>
                  </a:lnTo>
                  <a:lnTo>
                    <a:pt x="26415" y="872870"/>
                  </a:lnTo>
                  <a:lnTo>
                    <a:pt x="7112" y="844295"/>
                  </a:lnTo>
                  <a:lnTo>
                    <a:pt x="0" y="809243"/>
                  </a:lnTo>
                  <a:lnTo>
                    <a:pt x="0" y="89915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802380" y="1488947"/>
              <a:ext cx="1415415" cy="899160"/>
            </a:xfrm>
            <a:custGeom>
              <a:avLst/>
              <a:gdLst/>
              <a:ahLst/>
              <a:cxnLst/>
              <a:rect l="l" t="t" r="r" b="b"/>
              <a:pathLst>
                <a:path w="1415414" h="899160">
                  <a:moveTo>
                    <a:pt x="1325499" y="0"/>
                  </a:moveTo>
                  <a:lnTo>
                    <a:pt x="89916" y="0"/>
                  </a:lnTo>
                  <a:lnTo>
                    <a:pt x="54991" y="7112"/>
                  </a:lnTo>
                  <a:lnTo>
                    <a:pt x="26416" y="26415"/>
                  </a:lnTo>
                  <a:lnTo>
                    <a:pt x="7112" y="54990"/>
                  </a:lnTo>
                  <a:lnTo>
                    <a:pt x="0" y="89915"/>
                  </a:lnTo>
                  <a:lnTo>
                    <a:pt x="0" y="809243"/>
                  </a:lnTo>
                  <a:lnTo>
                    <a:pt x="7112" y="844296"/>
                  </a:lnTo>
                  <a:lnTo>
                    <a:pt x="26416" y="872871"/>
                  </a:lnTo>
                  <a:lnTo>
                    <a:pt x="54991" y="892048"/>
                  </a:lnTo>
                  <a:lnTo>
                    <a:pt x="89916" y="899160"/>
                  </a:lnTo>
                  <a:lnTo>
                    <a:pt x="1325499" y="899160"/>
                  </a:lnTo>
                  <a:lnTo>
                    <a:pt x="1360551" y="892048"/>
                  </a:lnTo>
                  <a:lnTo>
                    <a:pt x="1389126" y="872871"/>
                  </a:lnTo>
                  <a:lnTo>
                    <a:pt x="1408430" y="844296"/>
                  </a:lnTo>
                  <a:lnTo>
                    <a:pt x="1415415" y="809243"/>
                  </a:lnTo>
                  <a:lnTo>
                    <a:pt x="1415415" y="89915"/>
                  </a:lnTo>
                  <a:lnTo>
                    <a:pt x="1408430" y="54990"/>
                  </a:lnTo>
                  <a:lnTo>
                    <a:pt x="1389126" y="26415"/>
                  </a:lnTo>
                  <a:lnTo>
                    <a:pt x="1360551" y="7112"/>
                  </a:lnTo>
                  <a:lnTo>
                    <a:pt x="132549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803142" y="1489709"/>
              <a:ext cx="1415415" cy="899160"/>
            </a:xfrm>
            <a:custGeom>
              <a:avLst/>
              <a:gdLst/>
              <a:ahLst/>
              <a:cxnLst/>
              <a:rect l="l" t="t" r="r" b="b"/>
              <a:pathLst>
                <a:path w="1415414" h="899160">
                  <a:moveTo>
                    <a:pt x="0" y="89915"/>
                  </a:moveTo>
                  <a:lnTo>
                    <a:pt x="7112" y="54990"/>
                  </a:lnTo>
                  <a:lnTo>
                    <a:pt x="26416" y="26415"/>
                  </a:lnTo>
                  <a:lnTo>
                    <a:pt x="54991" y="7112"/>
                  </a:lnTo>
                  <a:lnTo>
                    <a:pt x="89916" y="0"/>
                  </a:lnTo>
                  <a:lnTo>
                    <a:pt x="1325499" y="0"/>
                  </a:lnTo>
                  <a:lnTo>
                    <a:pt x="1360551" y="7112"/>
                  </a:lnTo>
                  <a:lnTo>
                    <a:pt x="1389126" y="26415"/>
                  </a:lnTo>
                  <a:lnTo>
                    <a:pt x="1408430" y="54990"/>
                  </a:lnTo>
                  <a:lnTo>
                    <a:pt x="1415415" y="89915"/>
                  </a:lnTo>
                  <a:lnTo>
                    <a:pt x="1415415" y="809243"/>
                  </a:lnTo>
                  <a:lnTo>
                    <a:pt x="1408430" y="844295"/>
                  </a:lnTo>
                  <a:lnTo>
                    <a:pt x="1389126" y="872870"/>
                  </a:lnTo>
                  <a:lnTo>
                    <a:pt x="1360551" y="892048"/>
                  </a:lnTo>
                  <a:lnTo>
                    <a:pt x="1325499" y="899160"/>
                  </a:lnTo>
                  <a:lnTo>
                    <a:pt x="89916" y="899160"/>
                  </a:lnTo>
                  <a:lnTo>
                    <a:pt x="54991" y="892048"/>
                  </a:lnTo>
                  <a:lnTo>
                    <a:pt x="26416" y="872870"/>
                  </a:lnTo>
                  <a:lnTo>
                    <a:pt x="7112" y="844295"/>
                  </a:lnTo>
                  <a:lnTo>
                    <a:pt x="0" y="809243"/>
                  </a:lnTo>
                  <a:lnTo>
                    <a:pt x="0" y="89915"/>
                  </a:lnTo>
                  <a:close/>
                </a:path>
              </a:pathLst>
            </a:custGeom>
            <a:ln w="25908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890517" y="1503425"/>
            <a:ext cx="1243965" cy="81280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80340" marR="170180" algn="ctr">
              <a:lnSpc>
                <a:spcPct val="80700"/>
              </a:lnSpc>
              <a:spcBef>
                <a:spcPts val="325"/>
              </a:spcBef>
            </a:pPr>
            <a:r>
              <a:rPr sz="1000" b="1" spc="-50" dirty="0">
                <a:solidFill>
                  <a:srgbClr val="375F92"/>
                </a:solidFill>
                <a:latin typeface="Arial"/>
                <a:cs typeface="Arial"/>
              </a:rPr>
              <a:t>ф</a:t>
            </a:r>
            <a:r>
              <a:rPr sz="1000" b="1" spc="-10" dirty="0">
                <a:solidFill>
                  <a:srgbClr val="375F92"/>
                </a:solidFill>
                <a:latin typeface="Arial"/>
                <a:cs typeface="Arial"/>
              </a:rPr>
              <a:t>е</a:t>
            </a:r>
            <a:r>
              <a:rPr sz="1000" b="1" spc="-15" dirty="0">
                <a:solidFill>
                  <a:srgbClr val="375F92"/>
                </a:solidFill>
                <a:latin typeface="Arial"/>
                <a:cs typeface="Arial"/>
              </a:rPr>
              <a:t>д</a:t>
            </a:r>
            <a:r>
              <a:rPr sz="1000" b="1" spc="-10" dirty="0">
                <a:solidFill>
                  <a:srgbClr val="375F92"/>
                </a:solidFill>
                <a:latin typeface="Arial"/>
                <a:cs typeface="Arial"/>
              </a:rPr>
              <a:t>ер</a:t>
            </a:r>
            <a:r>
              <a:rPr sz="1000" b="1" spc="-5" dirty="0">
                <a:solidFill>
                  <a:srgbClr val="375F92"/>
                </a:solidFill>
                <a:latin typeface="Arial"/>
                <a:cs typeface="Arial"/>
              </a:rPr>
              <a:t>а</a:t>
            </a:r>
            <a:r>
              <a:rPr sz="1000" b="1" spc="-15" dirty="0">
                <a:solidFill>
                  <a:srgbClr val="375F92"/>
                </a:solidFill>
                <a:latin typeface="Arial"/>
                <a:cs typeface="Arial"/>
              </a:rPr>
              <a:t>л</a:t>
            </a:r>
            <a:r>
              <a:rPr sz="1000" b="1" spc="-5" dirty="0">
                <a:solidFill>
                  <a:srgbClr val="375F92"/>
                </a:solidFill>
                <a:latin typeface="Arial"/>
                <a:cs typeface="Arial"/>
              </a:rPr>
              <a:t>ьные  </a:t>
            </a:r>
            <a:r>
              <a:rPr sz="1000" b="1" spc="-10" dirty="0">
                <a:solidFill>
                  <a:srgbClr val="375F92"/>
                </a:solidFill>
                <a:latin typeface="Arial"/>
                <a:cs typeface="Arial"/>
              </a:rPr>
              <a:t>рабочие  </a:t>
            </a:r>
            <a:r>
              <a:rPr sz="1000" b="1" spc="-5" dirty="0">
                <a:solidFill>
                  <a:srgbClr val="375F92"/>
                </a:solidFill>
                <a:latin typeface="Arial"/>
                <a:cs typeface="Arial"/>
              </a:rPr>
              <a:t>программы  </a:t>
            </a:r>
            <a:r>
              <a:rPr sz="1000" b="1" spc="-10" dirty="0">
                <a:solidFill>
                  <a:srgbClr val="375F92"/>
                </a:solidFill>
                <a:latin typeface="Arial"/>
                <a:cs typeface="Arial"/>
              </a:rPr>
              <a:t>учебных</a:t>
            </a:r>
            <a:endParaRPr sz="1000">
              <a:latin typeface="Arial"/>
              <a:cs typeface="Arial"/>
            </a:endParaRPr>
          </a:p>
          <a:p>
            <a:pPr marL="12700" marR="5080" algn="ctr">
              <a:lnSpc>
                <a:spcPts val="1000"/>
              </a:lnSpc>
              <a:spcBef>
                <a:spcPts val="105"/>
              </a:spcBef>
            </a:pPr>
            <a:r>
              <a:rPr sz="1000" b="1" spc="-10" dirty="0">
                <a:solidFill>
                  <a:srgbClr val="375F92"/>
                </a:solidFill>
                <a:latin typeface="Arial"/>
                <a:cs typeface="Arial"/>
              </a:rPr>
              <a:t>предметов,</a:t>
            </a:r>
            <a:r>
              <a:rPr sz="1000" b="1" spc="-7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375F92"/>
                </a:solidFill>
                <a:latin typeface="Arial"/>
                <a:cs typeface="Arial"/>
              </a:rPr>
              <a:t>курсов,  </a:t>
            </a:r>
            <a:r>
              <a:rPr sz="1000" b="1" spc="-5" dirty="0">
                <a:solidFill>
                  <a:srgbClr val="375F92"/>
                </a:solidFill>
                <a:latin typeface="Arial"/>
                <a:cs typeface="Arial"/>
              </a:rPr>
              <a:t>дисциплин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362892" y="1327340"/>
            <a:ext cx="1598930" cy="1075055"/>
            <a:chOff x="5362892" y="1327340"/>
            <a:chExt cx="1598930" cy="1075055"/>
          </a:xfrm>
        </p:grpSpPr>
        <p:sp>
          <p:nvSpPr>
            <p:cNvPr id="26" name="object 26"/>
            <p:cNvSpPr/>
            <p:nvPr/>
          </p:nvSpPr>
          <p:spPr>
            <a:xfrm>
              <a:off x="5375147" y="1339595"/>
              <a:ext cx="1415415" cy="899160"/>
            </a:xfrm>
            <a:custGeom>
              <a:avLst/>
              <a:gdLst/>
              <a:ahLst/>
              <a:cxnLst/>
              <a:rect l="l" t="t" r="r" b="b"/>
              <a:pathLst>
                <a:path w="1415415" h="899160">
                  <a:moveTo>
                    <a:pt x="1325499" y="0"/>
                  </a:moveTo>
                  <a:lnTo>
                    <a:pt x="89915" y="0"/>
                  </a:lnTo>
                  <a:lnTo>
                    <a:pt x="54990" y="7112"/>
                  </a:lnTo>
                  <a:lnTo>
                    <a:pt x="26415" y="26288"/>
                  </a:lnTo>
                  <a:lnTo>
                    <a:pt x="7112" y="54863"/>
                  </a:lnTo>
                  <a:lnTo>
                    <a:pt x="0" y="89915"/>
                  </a:lnTo>
                  <a:lnTo>
                    <a:pt x="0" y="809243"/>
                  </a:lnTo>
                  <a:lnTo>
                    <a:pt x="7112" y="844295"/>
                  </a:lnTo>
                  <a:lnTo>
                    <a:pt x="26415" y="872870"/>
                  </a:lnTo>
                  <a:lnTo>
                    <a:pt x="54990" y="892048"/>
                  </a:lnTo>
                  <a:lnTo>
                    <a:pt x="89915" y="899159"/>
                  </a:lnTo>
                  <a:lnTo>
                    <a:pt x="1325499" y="899159"/>
                  </a:lnTo>
                  <a:lnTo>
                    <a:pt x="1360551" y="892048"/>
                  </a:lnTo>
                  <a:lnTo>
                    <a:pt x="1389126" y="872870"/>
                  </a:lnTo>
                  <a:lnTo>
                    <a:pt x="1408429" y="844295"/>
                  </a:lnTo>
                  <a:lnTo>
                    <a:pt x="1415415" y="809243"/>
                  </a:lnTo>
                  <a:lnTo>
                    <a:pt x="1415415" y="89915"/>
                  </a:lnTo>
                  <a:lnTo>
                    <a:pt x="1408429" y="54863"/>
                  </a:lnTo>
                  <a:lnTo>
                    <a:pt x="1389126" y="26288"/>
                  </a:lnTo>
                  <a:lnTo>
                    <a:pt x="1360551" y="7112"/>
                  </a:lnTo>
                  <a:lnTo>
                    <a:pt x="1325499" y="0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375909" y="1340357"/>
              <a:ext cx="1415415" cy="899160"/>
            </a:xfrm>
            <a:custGeom>
              <a:avLst/>
              <a:gdLst/>
              <a:ahLst/>
              <a:cxnLst/>
              <a:rect l="l" t="t" r="r" b="b"/>
              <a:pathLst>
                <a:path w="1415415" h="899160">
                  <a:moveTo>
                    <a:pt x="0" y="89915"/>
                  </a:moveTo>
                  <a:lnTo>
                    <a:pt x="7112" y="54863"/>
                  </a:lnTo>
                  <a:lnTo>
                    <a:pt x="26415" y="26288"/>
                  </a:lnTo>
                  <a:lnTo>
                    <a:pt x="54990" y="7112"/>
                  </a:lnTo>
                  <a:lnTo>
                    <a:pt x="89915" y="0"/>
                  </a:lnTo>
                  <a:lnTo>
                    <a:pt x="1325498" y="0"/>
                  </a:lnTo>
                  <a:lnTo>
                    <a:pt x="1360550" y="7112"/>
                  </a:lnTo>
                  <a:lnTo>
                    <a:pt x="1389125" y="26288"/>
                  </a:lnTo>
                  <a:lnTo>
                    <a:pt x="1408430" y="54863"/>
                  </a:lnTo>
                  <a:lnTo>
                    <a:pt x="1415414" y="89915"/>
                  </a:lnTo>
                  <a:lnTo>
                    <a:pt x="1415414" y="809243"/>
                  </a:lnTo>
                  <a:lnTo>
                    <a:pt x="1408430" y="844295"/>
                  </a:lnTo>
                  <a:lnTo>
                    <a:pt x="1389125" y="872870"/>
                  </a:lnTo>
                  <a:lnTo>
                    <a:pt x="1360550" y="892047"/>
                  </a:lnTo>
                  <a:lnTo>
                    <a:pt x="1325498" y="899159"/>
                  </a:lnTo>
                  <a:lnTo>
                    <a:pt x="89915" y="899159"/>
                  </a:lnTo>
                  <a:lnTo>
                    <a:pt x="54990" y="892047"/>
                  </a:lnTo>
                  <a:lnTo>
                    <a:pt x="26415" y="872870"/>
                  </a:lnTo>
                  <a:lnTo>
                    <a:pt x="7112" y="844295"/>
                  </a:lnTo>
                  <a:lnTo>
                    <a:pt x="0" y="809243"/>
                  </a:lnTo>
                  <a:lnTo>
                    <a:pt x="0" y="89915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532119" y="1488947"/>
              <a:ext cx="1415415" cy="899160"/>
            </a:xfrm>
            <a:custGeom>
              <a:avLst/>
              <a:gdLst/>
              <a:ahLst/>
              <a:cxnLst/>
              <a:rect l="l" t="t" r="r" b="b"/>
              <a:pathLst>
                <a:path w="1415415" h="899160">
                  <a:moveTo>
                    <a:pt x="1325499" y="0"/>
                  </a:moveTo>
                  <a:lnTo>
                    <a:pt x="89915" y="0"/>
                  </a:lnTo>
                  <a:lnTo>
                    <a:pt x="54990" y="7112"/>
                  </a:lnTo>
                  <a:lnTo>
                    <a:pt x="26415" y="26415"/>
                  </a:lnTo>
                  <a:lnTo>
                    <a:pt x="7112" y="54990"/>
                  </a:lnTo>
                  <a:lnTo>
                    <a:pt x="0" y="89915"/>
                  </a:lnTo>
                  <a:lnTo>
                    <a:pt x="0" y="809243"/>
                  </a:lnTo>
                  <a:lnTo>
                    <a:pt x="7112" y="844296"/>
                  </a:lnTo>
                  <a:lnTo>
                    <a:pt x="26415" y="872871"/>
                  </a:lnTo>
                  <a:lnTo>
                    <a:pt x="54990" y="892048"/>
                  </a:lnTo>
                  <a:lnTo>
                    <a:pt x="89915" y="899160"/>
                  </a:lnTo>
                  <a:lnTo>
                    <a:pt x="1325499" y="899160"/>
                  </a:lnTo>
                  <a:lnTo>
                    <a:pt x="1360551" y="892048"/>
                  </a:lnTo>
                  <a:lnTo>
                    <a:pt x="1389126" y="872871"/>
                  </a:lnTo>
                  <a:lnTo>
                    <a:pt x="1408429" y="844296"/>
                  </a:lnTo>
                  <a:lnTo>
                    <a:pt x="1415414" y="809243"/>
                  </a:lnTo>
                  <a:lnTo>
                    <a:pt x="1415414" y="89915"/>
                  </a:lnTo>
                  <a:lnTo>
                    <a:pt x="1408429" y="54990"/>
                  </a:lnTo>
                  <a:lnTo>
                    <a:pt x="1389126" y="26415"/>
                  </a:lnTo>
                  <a:lnTo>
                    <a:pt x="1360551" y="7112"/>
                  </a:lnTo>
                  <a:lnTo>
                    <a:pt x="132549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532881" y="1489709"/>
              <a:ext cx="1415415" cy="899160"/>
            </a:xfrm>
            <a:custGeom>
              <a:avLst/>
              <a:gdLst/>
              <a:ahLst/>
              <a:cxnLst/>
              <a:rect l="l" t="t" r="r" b="b"/>
              <a:pathLst>
                <a:path w="1415415" h="899160">
                  <a:moveTo>
                    <a:pt x="0" y="89915"/>
                  </a:moveTo>
                  <a:lnTo>
                    <a:pt x="7112" y="54990"/>
                  </a:lnTo>
                  <a:lnTo>
                    <a:pt x="26415" y="26415"/>
                  </a:lnTo>
                  <a:lnTo>
                    <a:pt x="54990" y="7112"/>
                  </a:lnTo>
                  <a:lnTo>
                    <a:pt x="89915" y="0"/>
                  </a:lnTo>
                  <a:lnTo>
                    <a:pt x="1325498" y="0"/>
                  </a:lnTo>
                  <a:lnTo>
                    <a:pt x="1360550" y="7112"/>
                  </a:lnTo>
                  <a:lnTo>
                    <a:pt x="1389125" y="26415"/>
                  </a:lnTo>
                  <a:lnTo>
                    <a:pt x="1408429" y="54990"/>
                  </a:lnTo>
                  <a:lnTo>
                    <a:pt x="1415414" y="89915"/>
                  </a:lnTo>
                  <a:lnTo>
                    <a:pt x="1415414" y="809243"/>
                  </a:lnTo>
                  <a:lnTo>
                    <a:pt x="1408429" y="844295"/>
                  </a:lnTo>
                  <a:lnTo>
                    <a:pt x="1389125" y="872870"/>
                  </a:lnTo>
                  <a:lnTo>
                    <a:pt x="1360550" y="892048"/>
                  </a:lnTo>
                  <a:lnTo>
                    <a:pt x="1325498" y="899160"/>
                  </a:lnTo>
                  <a:lnTo>
                    <a:pt x="89915" y="899160"/>
                  </a:lnTo>
                  <a:lnTo>
                    <a:pt x="54990" y="892048"/>
                  </a:lnTo>
                  <a:lnTo>
                    <a:pt x="26415" y="872870"/>
                  </a:lnTo>
                  <a:lnTo>
                    <a:pt x="7112" y="844295"/>
                  </a:lnTo>
                  <a:lnTo>
                    <a:pt x="0" y="809243"/>
                  </a:lnTo>
                  <a:lnTo>
                    <a:pt x="0" y="89915"/>
                  </a:lnTo>
                  <a:close/>
                </a:path>
              </a:pathLst>
            </a:custGeom>
            <a:ln w="25907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688584" y="1558239"/>
            <a:ext cx="1110615" cy="715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1405"/>
              </a:lnSpc>
              <a:spcBef>
                <a:spcPts val="125"/>
              </a:spcBef>
            </a:pPr>
            <a:r>
              <a:rPr sz="1250" b="1" dirty="0">
                <a:solidFill>
                  <a:srgbClr val="375F92"/>
                </a:solidFill>
                <a:latin typeface="Arial"/>
                <a:cs typeface="Arial"/>
              </a:rPr>
              <a:t>федеральная</a:t>
            </a:r>
            <a:endParaRPr sz="1250">
              <a:latin typeface="Arial"/>
              <a:cs typeface="Arial"/>
            </a:endParaRPr>
          </a:p>
          <a:p>
            <a:pPr marL="90170" marR="81280" indent="-1905" algn="ctr">
              <a:lnSpc>
                <a:spcPts val="1300"/>
              </a:lnSpc>
              <a:spcBef>
                <a:spcPts val="115"/>
              </a:spcBef>
            </a:pPr>
            <a:r>
              <a:rPr sz="1250" b="1" spc="-5" dirty="0">
                <a:solidFill>
                  <a:srgbClr val="375F92"/>
                </a:solidFill>
                <a:latin typeface="Arial"/>
                <a:cs typeface="Arial"/>
              </a:rPr>
              <a:t>рабочая  </a:t>
            </a:r>
            <a:r>
              <a:rPr sz="1250" b="1" spc="5" dirty="0">
                <a:solidFill>
                  <a:srgbClr val="375F92"/>
                </a:solidFill>
                <a:latin typeface="Arial"/>
                <a:cs typeface="Arial"/>
              </a:rPr>
              <a:t>программа  </a:t>
            </a:r>
            <a:r>
              <a:rPr sz="1250" b="1" spc="-30" dirty="0">
                <a:solidFill>
                  <a:srgbClr val="375F92"/>
                </a:solidFill>
                <a:latin typeface="Arial"/>
                <a:cs typeface="Arial"/>
              </a:rPr>
              <a:t>в</a:t>
            </a:r>
            <a:r>
              <a:rPr sz="1250" b="1" spc="-25" dirty="0">
                <a:solidFill>
                  <a:srgbClr val="375F92"/>
                </a:solidFill>
                <a:latin typeface="Arial"/>
                <a:cs typeface="Arial"/>
              </a:rPr>
              <a:t>о</a:t>
            </a:r>
            <a:r>
              <a:rPr sz="1250" b="1" spc="5" dirty="0">
                <a:solidFill>
                  <a:srgbClr val="375F92"/>
                </a:solidFill>
                <a:latin typeface="Arial"/>
                <a:cs typeface="Arial"/>
              </a:rPr>
              <a:t>сп</a:t>
            </a:r>
            <a:r>
              <a:rPr sz="1250" b="1" spc="-5" dirty="0">
                <a:solidFill>
                  <a:srgbClr val="375F92"/>
                </a:solidFill>
                <a:latin typeface="Arial"/>
                <a:cs typeface="Arial"/>
              </a:rPr>
              <a:t>и</a:t>
            </a:r>
            <a:r>
              <a:rPr sz="1250" b="1" spc="-15" dirty="0">
                <a:solidFill>
                  <a:srgbClr val="375F92"/>
                </a:solidFill>
                <a:latin typeface="Arial"/>
                <a:cs typeface="Arial"/>
              </a:rPr>
              <a:t>т</a:t>
            </a:r>
            <a:r>
              <a:rPr sz="1250" b="1" spc="5" dirty="0">
                <a:solidFill>
                  <a:srgbClr val="375F92"/>
                </a:solidFill>
                <a:latin typeface="Arial"/>
                <a:cs typeface="Arial"/>
              </a:rPr>
              <a:t>ания</a:t>
            </a:r>
            <a:endParaRPr sz="125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7092632" y="1327340"/>
            <a:ext cx="1598930" cy="1075055"/>
            <a:chOff x="7092632" y="1327340"/>
            <a:chExt cx="1598930" cy="1075055"/>
          </a:xfrm>
        </p:grpSpPr>
        <p:sp>
          <p:nvSpPr>
            <p:cNvPr id="32" name="object 32"/>
            <p:cNvSpPr/>
            <p:nvPr/>
          </p:nvSpPr>
          <p:spPr>
            <a:xfrm>
              <a:off x="7104887" y="1339595"/>
              <a:ext cx="1415415" cy="899160"/>
            </a:xfrm>
            <a:custGeom>
              <a:avLst/>
              <a:gdLst/>
              <a:ahLst/>
              <a:cxnLst/>
              <a:rect l="l" t="t" r="r" b="b"/>
              <a:pathLst>
                <a:path w="1415415" h="899160">
                  <a:moveTo>
                    <a:pt x="1325626" y="0"/>
                  </a:moveTo>
                  <a:lnTo>
                    <a:pt x="89915" y="0"/>
                  </a:lnTo>
                  <a:lnTo>
                    <a:pt x="54990" y="7112"/>
                  </a:lnTo>
                  <a:lnTo>
                    <a:pt x="26415" y="26288"/>
                  </a:lnTo>
                  <a:lnTo>
                    <a:pt x="7111" y="54863"/>
                  </a:lnTo>
                  <a:lnTo>
                    <a:pt x="0" y="89915"/>
                  </a:lnTo>
                  <a:lnTo>
                    <a:pt x="0" y="809243"/>
                  </a:lnTo>
                  <a:lnTo>
                    <a:pt x="7111" y="844295"/>
                  </a:lnTo>
                  <a:lnTo>
                    <a:pt x="26415" y="872870"/>
                  </a:lnTo>
                  <a:lnTo>
                    <a:pt x="54990" y="892048"/>
                  </a:lnTo>
                  <a:lnTo>
                    <a:pt x="89915" y="899159"/>
                  </a:lnTo>
                  <a:lnTo>
                    <a:pt x="1325626" y="899159"/>
                  </a:lnTo>
                  <a:lnTo>
                    <a:pt x="1360551" y="892048"/>
                  </a:lnTo>
                  <a:lnTo>
                    <a:pt x="1389126" y="872870"/>
                  </a:lnTo>
                  <a:lnTo>
                    <a:pt x="1408429" y="844295"/>
                  </a:lnTo>
                  <a:lnTo>
                    <a:pt x="1415414" y="809243"/>
                  </a:lnTo>
                  <a:lnTo>
                    <a:pt x="1415414" y="89915"/>
                  </a:lnTo>
                  <a:lnTo>
                    <a:pt x="1408429" y="54863"/>
                  </a:lnTo>
                  <a:lnTo>
                    <a:pt x="1389126" y="26288"/>
                  </a:lnTo>
                  <a:lnTo>
                    <a:pt x="1360551" y="7112"/>
                  </a:lnTo>
                  <a:lnTo>
                    <a:pt x="1325626" y="0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105649" y="1340357"/>
              <a:ext cx="1415415" cy="899160"/>
            </a:xfrm>
            <a:custGeom>
              <a:avLst/>
              <a:gdLst/>
              <a:ahLst/>
              <a:cxnLst/>
              <a:rect l="l" t="t" r="r" b="b"/>
              <a:pathLst>
                <a:path w="1415415" h="899160">
                  <a:moveTo>
                    <a:pt x="0" y="89915"/>
                  </a:moveTo>
                  <a:lnTo>
                    <a:pt x="7111" y="54863"/>
                  </a:lnTo>
                  <a:lnTo>
                    <a:pt x="26416" y="26288"/>
                  </a:lnTo>
                  <a:lnTo>
                    <a:pt x="54991" y="7112"/>
                  </a:lnTo>
                  <a:lnTo>
                    <a:pt x="89916" y="0"/>
                  </a:lnTo>
                  <a:lnTo>
                    <a:pt x="1325626" y="0"/>
                  </a:lnTo>
                  <a:lnTo>
                    <a:pt x="1360551" y="7112"/>
                  </a:lnTo>
                  <a:lnTo>
                    <a:pt x="1389126" y="26288"/>
                  </a:lnTo>
                  <a:lnTo>
                    <a:pt x="1408429" y="54863"/>
                  </a:lnTo>
                  <a:lnTo>
                    <a:pt x="1415415" y="89915"/>
                  </a:lnTo>
                  <a:lnTo>
                    <a:pt x="1415415" y="809243"/>
                  </a:lnTo>
                  <a:lnTo>
                    <a:pt x="1408429" y="844295"/>
                  </a:lnTo>
                  <a:lnTo>
                    <a:pt x="1389126" y="872870"/>
                  </a:lnTo>
                  <a:lnTo>
                    <a:pt x="1360551" y="892047"/>
                  </a:lnTo>
                  <a:lnTo>
                    <a:pt x="1325626" y="899159"/>
                  </a:lnTo>
                  <a:lnTo>
                    <a:pt x="89916" y="899159"/>
                  </a:lnTo>
                  <a:lnTo>
                    <a:pt x="54991" y="892047"/>
                  </a:lnTo>
                  <a:lnTo>
                    <a:pt x="26416" y="872870"/>
                  </a:lnTo>
                  <a:lnTo>
                    <a:pt x="7111" y="844295"/>
                  </a:lnTo>
                  <a:lnTo>
                    <a:pt x="0" y="809243"/>
                  </a:lnTo>
                  <a:lnTo>
                    <a:pt x="0" y="89915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261859" y="1488947"/>
              <a:ext cx="1415415" cy="899160"/>
            </a:xfrm>
            <a:custGeom>
              <a:avLst/>
              <a:gdLst/>
              <a:ahLst/>
              <a:cxnLst/>
              <a:rect l="l" t="t" r="r" b="b"/>
              <a:pathLst>
                <a:path w="1415415" h="899160">
                  <a:moveTo>
                    <a:pt x="1325499" y="0"/>
                  </a:moveTo>
                  <a:lnTo>
                    <a:pt x="89916" y="0"/>
                  </a:lnTo>
                  <a:lnTo>
                    <a:pt x="54991" y="7112"/>
                  </a:lnTo>
                  <a:lnTo>
                    <a:pt x="26416" y="26415"/>
                  </a:lnTo>
                  <a:lnTo>
                    <a:pt x="7112" y="54990"/>
                  </a:lnTo>
                  <a:lnTo>
                    <a:pt x="0" y="89915"/>
                  </a:lnTo>
                  <a:lnTo>
                    <a:pt x="0" y="809243"/>
                  </a:lnTo>
                  <a:lnTo>
                    <a:pt x="7112" y="844296"/>
                  </a:lnTo>
                  <a:lnTo>
                    <a:pt x="26416" y="872871"/>
                  </a:lnTo>
                  <a:lnTo>
                    <a:pt x="54991" y="892048"/>
                  </a:lnTo>
                  <a:lnTo>
                    <a:pt x="89916" y="899160"/>
                  </a:lnTo>
                  <a:lnTo>
                    <a:pt x="1325499" y="899160"/>
                  </a:lnTo>
                  <a:lnTo>
                    <a:pt x="1360551" y="892048"/>
                  </a:lnTo>
                  <a:lnTo>
                    <a:pt x="1389126" y="872871"/>
                  </a:lnTo>
                  <a:lnTo>
                    <a:pt x="1408430" y="844296"/>
                  </a:lnTo>
                  <a:lnTo>
                    <a:pt x="1415415" y="809243"/>
                  </a:lnTo>
                  <a:lnTo>
                    <a:pt x="1415415" y="89915"/>
                  </a:lnTo>
                  <a:lnTo>
                    <a:pt x="1408430" y="54990"/>
                  </a:lnTo>
                  <a:lnTo>
                    <a:pt x="1389126" y="26415"/>
                  </a:lnTo>
                  <a:lnTo>
                    <a:pt x="1360551" y="7112"/>
                  </a:lnTo>
                  <a:lnTo>
                    <a:pt x="132549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262621" y="1489709"/>
              <a:ext cx="1415415" cy="899160"/>
            </a:xfrm>
            <a:custGeom>
              <a:avLst/>
              <a:gdLst/>
              <a:ahLst/>
              <a:cxnLst/>
              <a:rect l="l" t="t" r="r" b="b"/>
              <a:pathLst>
                <a:path w="1415415" h="899160">
                  <a:moveTo>
                    <a:pt x="0" y="89915"/>
                  </a:moveTo>
                  <a:lnTo>
                    <a:pt x="7111" y="54990"/>
                  </a:lnTo>
                  <a:lnTo>
                    <a:pt x="26416" y="26415"/>
                  </a:lnTo>
                  <a:lnTo>
                    <a:pt x="54991" y="7112"/>
                  </a:lnTo>
                  <a:lnTo>
                    <a:pt x="89916" y="0"/>
                  </a:lnTo>
                  <a:lnTo>
                    <a:pt x="1325499" y="0"/>
                  </a:lnTo>
                  <a:lnTo>
                    <a:pt x="1360551" y="7112"/>
                  </a:lnTo>
                  <a:lnTo>
                    <a:pt x="1389126" y="26415"/>
                  </a:lnTo>
                  <a:lnTo>
                    <a:pt x="1408429" y="54990"/>
                  </a:lnTo>
                  <a:lnTo>
                    <a:pt x="1415414" y="89915"/>
                  </a:lnTo>
                  <a:lnTo>
                    <a:pt x="1415414" y="809243"/>
                  </a:lnTo>
                  <a:lnTo>
                    <a:pt x="1408429" y="844295"/>
                  </a:lnTo>
                  <a:lnTo>
                    <a:pt x="1389126" y="872870"/>
                  </a:lnTo>
                  <a:lnTo>
                    <a:pt x="1360551" y="892048"/>
                  </a:lnTo>
                  <a:lnTo>
                    <a:pt x="1325499" y="899160"/>
                  </a:lnTo>
                  <a:lnTo>
                    <a:pt x="89916" y="899160"/>
                  </a:lnTo>
                  <a:lnTo>
                    <a:pt x="54991" y="892048"/>
                  </a:lnTo>
                  <a:lnTo>
                    <a:pt x="26416" y="872870"/>
                  </a:lnTo>
                  <a:lnTo>
                    <a:pt x="7111" y="844295"/>
                  </a:lnTo>
                  <a:lnTo>
                    <a:pt x="0" y="809243"/>
                  </a:lnTo>
                  <a:lnTo>
                    <a:pt x="0" y="89915"/>
                  </a:lnTo>
                  <a:close/>
                </a:path>
              </a:pathLst>
            </a:custGeom>
            <a:ln w="25908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7400925" y="1540840"/>
            <a:ext cx="1149985" cy="77025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85725" marR="78105" algn="ctr">
              <a:lnSpc>
                <a:spcPct val="86000"/>
              </a:lnSpc>
              <a:spcBef>
                <a:spcPts val="280"/>
              </a:spcBef>
            </a:pPr>
            <a:r>
              <a:rPr sz="1100" b="1" spc="-30" dirty="0">
                <a:solidFill>
                  <a:srgbClr val="375F92"/>
                </a:solidFill>
                <a:latin typeface="Arial"/>
                <a:cs typeface="Arial"/>
              </a:rPr>
              <a:t>ф</a:t>
            </a:r>
            <a:r>
              <a:rPr sz="1100" b="1" spc="-5" dirty="0">
                <a:solidFill>
                  <a:srgbClr val="375F92"/>
                </a:solidFill>
                <a:latin typeface="Arial"/>
                <a:cs typeface="Arial"/>
              </a:rPr>
              <a:t>еде</a:t>
            </a:r>
            <a:r>
              <a:rPr sz="1100" b="1" spc="-15" dirty="0">
                <a:solidFill>
                  <a:srgbClr val="375F92"/>
                </a:solidFill>
                <a:latin typeface="Arial"/>
                <a:cs typeface="Arial"/>
              </a:rPr>
              <a:t>р</a:t>
            </a:r>
            <a:r>
              <a:rPr sz="1100" b="1" spc="-30" dirty="0">
                <a:solidFill>
                  <a:srgbClr val="375F92"/>
                </a:solidFill>
                <a:latin typeface="Arial"/>
                <a:cs typeface="Arial"/>
              </a:rPr>
              <a:t>а</a:t>
            </a:r>
            <a:r>
              <a:rPr sz="1100" b="1" spc="-20" dirty="0">
                <a:solidFill>
                  <a:srgbClr val="375F92"/>
                </a:solidFill>
                <a:latin typeface="Arial"/>
                <a:cs typeface="Arial"/>
              </a:rPr>
              <a:t>л</a:t>
            </a:r>
            <a:r>
              <a:rPr sz="1100" b="1" spc="-5" dirty="0">
                <a:solidFill>
                  <a:srgbClr val="375F92"/>
                </a:solidFill>
                <a:latin typeface="Arial"/>
                <a:cs typeface="Arial"/>
              </a:rPr>
              <a:t>ь</a:t>
            </a:r>
            <a:r>
              <a:rPr sz="1100" b="1" spc="-20" dirty="0">
                <a:solidFill>
                  <a:srgbClr val="375F92"/>
                </a:solidFill>
                <a:latin typeface="Arial"/>
                <a:cs typeface="Arial"/>
              </a:rPr>
              <a:t>ны</a:t>
            </a:r>
            <a:r>
              <a:rPr sz="1100" b="1" spc="-5" dirty="0">
                <a:solidFill>
                  <a:srgbClr val="375F92"/>
                </a:solidFill>
                <a:latin typeface="Arial"/>
                <a:cs typeface="Arial"/>
              </a:rPr>
              <a:t>й  </a:t>
            </a:r>
            <a:r>
              <a:rPr sz="1100" b="1" spc="-15" dirty="0">
                <a:solidFill>
                  <a:srgbClr val="375F92"/>
                </a:solidFill>
                <a:latin typeface="Arial"/>
                <a:cs typeface="Arial"/>
              </a:rPr>
              <a:t>календарный  </a:t>
            </a:r>
            <a:r>
              <a:rPr sz="1100" b="1" spc="-5" dirty="0">
                <a:solidFill>
                  <a:srgbClr val="375F92"/>
                </a:solidFill>
                <a:latin typeface="Arial"/>
                <a:cs typeface="Arial"/>
              </a:rPr>
              <a:t>план</a:t>
            </a:r>
            <a:endParaRPr sz="1100">
              <a:latin typeface="Arial"/>
              <a:cs typeface="Arial"/>
            </a:endParaRPr>
          </a:p>
          <a:p>
            <a:pPr marL="12700" marR="5080" algn="ctr">
              <a:lnSpc>
                <a:spcPts val="1140"/>
              </a:lnSpc>
              <a:spcBef>
                <a:spcPts val="5"/>
              </a:spcBef>
            </a:pPr>
            <a:r>
              <a:rPr sz="1100" b="1" spc="-30" dirty="0">
                <a:solidFill>
                  <a:srgbClr val="375F92"/>
                </a:solidFill>
                <a:latin typeface="Arial"/>
                <a:cs typeface="Arial"/>
              </a:rPr>
              <a:t>в</a:t>
            </a:r>
            <a:r>
              <a:rPr sz="1100" b="1" spc="-15" dirty="0">
                <a:solidFill>
                  <a:srgbClr val="375F92"/>
                </a:solidFill>
                <a:latin typeface="Arial"/>
                <a:cs typeface="Arial"/>
              </a:rPr>
              <a:t>о</a:t>
            </a:r>
            <a:r>
              <a:rPr sz="1100" b="1" spc="-5" dirty="0">
                <a:solidFill>
                  <a:srgbClr val="375F92"/>
                </a:solidFill>
                <a:latin typeface="Arial"/>
                <a:cs typeface="Arial"/>
              </a:rPr>
              <a:t>сп</a:t>
            </a:r>
            <a:r>
              <a:rPr sz="1100" b="1" spc="-20" dirty="0">
                <a:solidFill>
                  <a:srgbClr val="375F92"/>
                </a:solidFill>
                <a:latin typeface="Arial"/>
                <a:cs typeface="Arial"/>
              </a:rPr>
              <a:t>и</a:t>
            </a:r>
            <a:r>
              <a:rPr sz="1100" b="1" spc="-25" dirty="0">
                <a:solidFill>
                  <a:srgbClr val="375F92"/>
                </a:solidFill>
                <a:latin typeface="Arial"/>
                <a:cs typeface="Arial"/>
              </a:rPr>
              <a:t>т</a:t>
            </a:r>
            <a:r>
              <a:rPr sz="1100" b="1" spc="-5" dirty="0">
                <a:solidFill>
                  <a:srgbClr val="375F92"/>
                </a:solidFill>
                <a:latin typeface="Arial"/>
                <a:cs typeface="Arial"/>
              </a:rPr>
              <a:t>а</a:t>
            </a:r>
            <a:r>
              <a:rPr sz="1100" b="1" spc="-25" dirty="0">
                <a:solidFill>
                  <a:srgbClr val="375F92"/>
                </a:solidFill>
                <a:latin typeface="Arial"/>
                <a:cs typeface="Arial"/>
              </a:rPr>
              <a:t>т</a:t>
            </a:r>
            <a:r>
              <a:rPr sz="1100" b="1" spc="-5" dirty="0">
                <a:solidFill>
                  <a:srgbClr val="375F92"/>
                </a:solidFill>
                <a:latin typeface="Arial"/>
                <a:cs typeface="Arial"/>
              </a:rPr>
              <a:t>ел</a:t>
            </a:r>
            <a:r>
              <a:rPr sz="1100" b="1" spc="-20" dirty="0">
                <a:solidFill>
                  <a:srgbClr val="375F92"/>
                </a:solidFill>
                <a:latin typeface="Arial"/>
                <a:cs typeface="Arial"/>
              </a:rPr>
              <a:t>ь</a:t>
            </a:r>
            <a:r>
              <a:rPr sz="1100" b="1" spc="-5" dirty="0">
                <a:solidFill>
                  <a:srgbClr val="375F92"/>
                </a:solidFill>
                <a:latin typeface="Arial"/>
                <a:cs typeface="Arial"/>
              </a:rPr>
              <a:t>ной  </a:t>
            </a:r>
            <a:r>
              <a:rPr sz="1100" b="1" spc="-20" dirty="0">
                <a:solidFill>
                  <a:srgbClr val="375F92"/>
                </a:solidFill>
                <a:latin typeface="Arial"/>
                <a:cs typeface="Arial"/>
              </a:rPr>
              <a:t>работы</a:t>
            </a:r>
            <a:endParaRPr sz="11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61788" y="330832"/>
            <a:ext cx="337636" cy="3350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463796" y="3116579"/>
            <a:ext cx="4121150" cy="1355090"/>
          </a:xfrm>
          <a:custGeom>
            <a:avLst/>
            <a:gdLst/>
            <a:ahLst/>
            <a:cxnLst/>
            <a:rect l="l" t="t" r="r" b="b"/>
            <a:pathLst>
              <a:path w="4121150" h="1355089">
                <a:moveTo>
                  <a:pt x="4120642" y="0"/>
                </a:moveTo>
                <a:lnTo>
                  <a:pt x="0" y="0"/>
                </a:lnTo>
                <a:lnTo>
                  <a:pt x="0" y="1354836"/>
                </a:lnTo>
                <a:lnTo>
                  <a:pt x="4120642" y="1354836"/>
                </a:lnTo>
                <a:lnTo>
                  <a:pt x="4120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9" name="object 39"/>
          <p:cNvGraphicFramePr>
            <a:graphicFrameLocks noGrp="1"/>
          </p:cNvGraphicFramePr>
          <p:nvPr/>
        </p:nvGraphicFramePr>
        <p:xfrm>
          <a:off x="298704" y="2467394"/>
          <a:ext cx="8274050" cy="20002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5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1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5375">
                <a:tc gridSpan="2">
                  <a:txBody>
                    <a:bodyPr/>
                    <a:lstStyle/>
                    <a:p>
                      <a:pPr marL="2781300" marR="1172210" indent="-1500505">
                        <a:lnSpc>
                          <a:spcPct val="122500"/>
                        </a:lnSpc>
                        <a:spcBef>
                          <a:spcPts val="150"/>
                        </a:spcBef>
                      </a:pPr>
                      <a:r>
                        <a:rPr sz="1600" spc="5" dirty="0">
                          <a:latin typeface="Arial"/>
                          <a:cs typeface="Arial"/>
                        </a:rPr>
                        <a:t>ОБЯЗАТЕЛЬНЫЕ 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ФЕДЕРАЛЬНЫЕ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РАБОЧИЕ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ПРОГРАММЫ  </a:t>
                      </a:r>
                      <a:r>
                        <a:rPr sz="1600" spc="20" dirty="0">
                          <a:latin typeface="Arial"/>
                          <a:cs typeface="Arial"/>
                        </a:rPr>
                        <a:t>ПО </a:t>
                      </a:r>
                      <a:r>
                        <a:rPr sz="1600" spc="15" dirty="0">
                          <a:latin typeface="Arial"/>
                          <a:cs typeface="Arial"/>
                        </a:rPr>
                        <a:t>УЧЕБНЫМ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15" dirty="0">
                          <a:latin typeface="Arial"/>
                          <a:cs typeface="Arial"/>
                        </a:rPr>
                        <a:t>ПРЕДМЕТАМ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4674AB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222"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600" b="1" spc="1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НОО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28575">
                      <a:solidFill>
                        <a:srgbClr val="4674AB"/>
                      </a:solidFill>
                      <a:prstDash val="solid"/>
                    </a:lnL>
                    <a:lnR w="28575">
                      <a:solidFill>
                        <a:srgbClr val="4674AB"/>
                      </a:solidFill>
                      <a:prstDash val="solid"/>
                    </a:lnR>
                    <a:lnT w="28575">
                      <a:solidFill>
                        <a:srgbClr val="4674A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600" b="1" spc="2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ООО,</a:t>
                      </a:r>
                      <a:r>
                        <a:rPr sz="1600" b="1" spc="-4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СОО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08585" marB="0">
                    <a:lnL w="28575">
                      <a:solidFill>
                        <a:srgbClr val="4674AB"/>
                      </a:solidFill>
                      <a:prstDash val="solid"/>
                    </a:lnL>
                    <a:lnR w="28575">
                      <a:solidFill>
                        <a:srgbClr val="4674AB"/>
                      </a:solidFill>
                      <a:prstDash val="solid"/>
                    </a:lnR>
                    <a:lnT w="28575">
                      <a:solidFill>
                        <a:srgbClr val="4674AB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6613"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600" b="1" spc="5" dirty="0">
                          <a:latin typeface="Arial"/>
                          <a:cs typeface="Arial"/>
                        </a:rPr>
                        <a:t>РУССКИЙ</a:t>
                      </a:r>
                      <a:r>
                        <a:rPr sz="16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20" dirty="0">
                          <a:latin typeface="Arial"/>
                          <a:cs typeface="Arial"/>
                        </a:rPr>
                        <a:t>ЯЗЫК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3937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600" b="1" spc="-25" dirty="0">
                          <a:latin typeface="Arial"/>
                          <a:cs typeface="Arial"/>
                        </a:rPr>
                        <a:t>ЛИТЕРАТУРНОЕ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20" dirty="0">
                          <a:latin typeface="Arial"/>
                          <a:cs typeface="Arial"/>
                        </a:rPr>
                        <a:t>ЧТЕНИЕ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37465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600" b="1" spc="5" dirty="0">
                          <a:latin typeface="Arial"/>
                          <a:cs typeface="Arial"/>
                        </a:rPr>
                        <a:t>ОКРУЖАЮЩИЙ</a:t>
                      </a:r>
                      <a:r>
                        <a:rPr sz="1600" b="1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20" dirty="0">
                          <a:latin typeface="Arial"/>
                          <a:cs typeface="Arial"/>
                        </a:rPr>
                        <a:t>МИР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28575">
                      <a:solidFill>
                        <a:srgbClr val="4674AB"/>
                      </a:solidFill>
                      <a:prstDash val="solid"/>
                    </a:lnL>
                    <a:lnR w="28575">
                      <a:solidFill>
                        <a:srgbClr val="4674AB"/>
                      </a:solidFill>
                      <a:prstDash val="solid"/>
                    </a:lnR>
                    <a:lnB w="28575">
                      <a:solidFill>
                        <a:srgbClr val="4674A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0" marR="232410" indent="8890" algn="ctr">
                        <a:lnSpc>
                          <a:spcPct val="86200"/>
                        </a:lnSpc>
                        <a:spcBef>
                          <a:spcPts val="515"/>
                        </a:spcBef>
                      </a:pPr>
                      <a:r>
                        <a:rPr sz="1450" b="1" spc="-20" dirty="0">
                          <a:latin typeface="Arial"/>
                          <a:cs typeface="Arial"/>
                        </a:rPr>
                        <a:t>РУССКИЙ </a:t>
                      </a:r>
                      <a:r>
                        <a:rPr sz="1450" b="1" dirty="0">
                          <a:latin typeface="Arial"/>
                          <a:cs typeface="Arial"/>
                        </a:rPr>
                        <a:t>ЯЗЫК, </a:t>
                      </a:r>
                      <a:r>
                        <a:rPr sz="1450" b="1" spc="-70" dirty="0">
                          <a:latin typeface="Arial"/>
                          <a:cs typeface="Arial"/>
                        </a:rPr>
                        <a:t>ЛИТЕРАТУРА,  </a:t>
                      </a:r>
                      <a:r>
                        <a:rPr sz="1450" b="1" spc="-25" dirty="0">
                          <a:latin typeface="Arial"/>
                          <a:cs typeface="Arial"/>
                        </a:rPr>
                        <a:t>ИСТОРИЯ, ОБЩЕСТВОЗНАНИЕ,  </a:t>
                      </a:r>
                      <a:r>
                        <a:rPr sz="1450" b="1" spc="-45" dirty="0">
                          <a:latin typeface="Arial"/>
                          <a:cs typeface="Arial"/>
                        </a:rPr>
                        <a:t>ГЕОГРАФИЯ, </a:t>
                      </a:r>
                      <a:r>
                        <a:rPr sz="1450" b="1" spc="-15" dirty="0">
                          <a:latin typeface="Arial"/>
                          <a:cs typeface="Arial"/>
                        </a:rPr>
                        <a:t>ОСНОВЫ </a:t>
                      </a:r>
                      <a:r>
                        <a:rPr sz="1450" b="1" spc="-35" dirty="0">
                          <a:latin typeface="Arial"/>
                          <a:cs typeface="Arial"/>
                        </a:rPr>
                        <a:t>БЕЗОПАСНОСТИ  </a:t>
                      </a:r>
                      <a:r>
                        <a:rPr sz="1450" b="1" spc="-20" dirty="0">
                          <a:latin typeface="Arial"/>
                          <a:cs typeface="Arial"/>
                        </a:rPr>
                        <a:t>ЖИЗНЕДЕЯТЕЛЬНОСТИ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65404" marB="0">
                    <a:lnL w="28575">
                      <a:solidFill>
                        <a:srgbClr val="4674AB"/>
                      </a:solidFill>
                      <a:prstDash val="solid"/>
                    </a:lnL>
                    <a:lnR w="28575">
                      <a:solidFill>
                        <a:srgbClr val="4674AB"/>
                      </a:solidFill>
                      <a:prstDash val="solid"/>
                    </a:lnR>
                    <a:lnB w="28575">
                      <a:solidFill>
                        <a:srgbClr val="4674A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0" name="object 40"/>
          <p:cNvGrpSpPr/>
          <p:nvPr/>
        </p:nvGrpSpPr>
        <p:grpSpPr>
          <a:xfrm>
            <a:off x="1290764" y="289496"/>
            <a:ext cx="6536690" cy="645160"/>
            <a:chOff x="1290764" y="289496"/>
            <a:chExt cx="6536690" cy="645160"/>
          </a:xfrm>
        </p:grpSpPr>
        <p:sp>
          <p:nvSpPr>
            <p:cNvPr id="41" name="object 41"/>
            <p:cNvSpPr/>
            <p:nvPr/>
          </p:nvSpPr>
          <p:spPr>
            <a:xfrm>
              <a:off x="1303782" y="302514"/>
              <a:ext cx="6510655" cy="619125"/>
            </a:xfrm>
            <a:custGeom>
              <a:avLst/>
              <a:gdLst/>
              <a:ahLst/>
              <a:cxnLst/>
              <a:rect l="l" t="t" r="r" b="b"/>
              <a:pathLst>
                <a:path w="6510655" h="619125">
                  <a:moveTo>
                    <a:pt x="6407404" y="0"/>
                  </a:moveTo>
                  <a:lnTo>
                    <a:pt x="103124" y="0"/>
                  </a:lnTo>
                  <a:lnTo>
                    <a:pt x="63007" y="8112"/>
                  </a:lnTo>
                  <a:lnTo>
                    <a:pt x="30225" y="30226"/>
                  </a:lnTo>
                  <a:lnTo>
                    <a:pt x="8112" y="63007"/>
                  </a:lnTo>
                  <a:lnTo>
                    <a:pt x="0" y="103123"/>
                  </a:lnTo>
                  <a:lnTo>
                    <a:pt x="0" y="515619"/>
                  </a:lnTo>
                  <a:lnTo>
                    <a:pt x="8112" y="555736"/>
                  </a:lnTo>
                  <a:lnTo>
                    <a:pt x="30226" y="588517"/>
                  </a:lnTo>
                  <a:lnTo>
                    <a:pt x="63007" y="610631"/>
                  </a:lnTo>
                  <a:lnTo>
                    <a:pt x="103124" y="618743"/>
                  </a:lnTo>
                  <a:lnTo>
                    <a:pt x="6407404" y="618743"/>
                  </a:lnTo>
                  <a:lnTo>
                    <a:pt x="6447520" y="610631"/>
                  </a:lnTo>
                  <a:lnTo>
                    <a:pt x="6480302" y="588517"/>
                  </a:lnTo>
                  <a:lnTo>
                    <a:pt x="6502415" y="555736"/>
                  </a:lnTo>
                  <a:lnTo>
                    <a:pt x="6510528" y="515619"/>
                  </a:lnTo>
                  <a:lnTo>
                    <a:pt x="6510528" y="103123"/>
                  </a:lnTo>
                  <a:lnTo>
                    <a:pt x="6502415" y="63007"/>
                  </a:lnTo>
                  <a:lnTo>
                    <a:pt x="6480302" y="30225"/>
                  </a:lnTo>
                  <a:lnTo>
                    <a:pt x="6447520" y="8112"/>
                  </a:lnTo>
                  <a:lnTo>
                    <a:pt x="640740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303782" y="302514"/>
              <a:ext cx="6510655" cy="619125"/>
            </a:xfrm>
            <a:custGeom>
              <a:avLst/>
              <a:gdLst/>
              <a:ahLst/>
              <a:cxnLst/>
              <a:rect l="l" t="t" r="r" b="b"/>
              <a:pathLst>
                <a:path w="6510655" h="619125">
                  <a:moveTo>
                    <a:pt x="0" y="103123"/>
                  </a:moveTo>
                  <a:lnTo>
                    <a:pt x="8112" y="63007"/>
                  </a:lnTo>
                  <a:lnTo>
                    <a:pt x="30225" y="30226"/>
                  </a:lnTo>
                  <a:lnTo>
                    <a:pt x="63007" y="8112"/>
                  </a:lnTo>
                  <a:lnTo>
                    <a:pt x="103124" y="0"/>
                  </a:lnTo>
                  <a:lnTo>
                    <a:pt x="6407404" y="0"/>
                  </a:lnTo>
                  <a:lnTo>
                    <a:pt x="6447520" y="8112"/>
                  </a:lnTo>
                  <a:lnTo>
                    <a:pt x="6480302" y="30225"/>
                  </a:lnTo>
                  <a:lnTo>
                    <a:pt x="6502415" y="63007"/>
                  </a:lnTo>
                  <a:lnTo>
                    <a:pt x="6510528" y="103123"/>
                  </a:lnTo>
                  <a:lnTo>
                    <a:pt x="6510528" y="515619"/>
                  </a:lnTo>
                  <a:lnTo>
                    <a:pt x="6502415" y="555736"/>
                  </a:lnTo>
                  <a:lnTo>
                    <a:pt x="6480302" y="588517"/>
                  </a:lnTo>
                  <a:lnTo>
                    <a:pt x="6447520" y="610631"/>
                  </a:lnTo>
                  <a:lnTo>
                    <a:pt x="6407404" y="618743"/>
                  </a:lnTo>
                  <a:lnTo>
                    <a:pt x="103124" y="618743"/>
                  </a:lnTo>
                  <a:lnTo>
                    <a:pt x="63007" y="610631"/>
                  </a:lnTo>
                  <a:lnTo>
                    <a:pt x="30226" y="588517"/>
                  </a:lnTo>
                  <a:lnTo>
                    <a:pt x="8112" y="555736"/>
                  </a:lnTo>
                  <a:lnTo>
                    <a:pt x="0" y="515619"/>
                  </a:lnTo>
                  <a:lnTo>
                    <a:pt x="0" y="103123"/>
                  </a:lnTo>
                  <a:close/>
                </a:path>
              </a:pathLst>
            </a:custGeom>
            <a:ln w="25908">
              <a:solidFill>
                <a:srgbClr val="538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43" name="object 43"/>
          <p:cNvGraphicFramePr>
            <a:graphicFrameLocks noGrp="1"/>
          </p:cNvGraphicFramePr>
          <p:nvPr/>
        </p:nvGraphicFramePr>
        <p:xfrm>
          <a:off x="298704" y="4663478"/>
          <a:ext cx="8272779" cy="20828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6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6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423">
                <a:tc gridSpan="2">
                  <a:txBody>
                    <a:bodyPr/>
                    <a:lstStyle/>
                    <a:p>
                      <a:pPr marL="69850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25" dirty="0">
                          <a:latin typeface="Arial"/>
                          <a:cs typeface="Arial"/>
                        </a:rPr>
                        <a:t>ПРИМЕРНЫЕ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РАБОЧИЕ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ПРОГРАММЫ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755015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600" spc="20" dirty="0">
                          <a:latin typeface="Arial"/>
                          <a:cs typeface="Arial"/>
                        </a:rPr>
                        <a:t>ПО </a:t>
                      </a:r>
                      <a:r>
                        <a:rPr sz="1600" spc="15" dirty="0">
                          <a:latin typeface="Arial"/>
                          <a:cs typeface="Arial"/>
                        </a:rPr>
                        <a:t>УЧЕБНЫМ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20" dirty="0">
                          <a:latin typeface="Arial"/>
                          <a:cs typeface="Arial"/>
                        </a:rPr>
                        <a:t>ПРЕДМЕТАМ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4674AB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1036">
                <a:tc>
                  <a:txBody>
                    <a:bodyPr/>
                    <a:lstStyle/>
                    <a:p>
                      <a:pPr marL="67310" algn="ctr">
                        <a:lnSpc>
                          <a:spcPts val="1895"/>
                        </a:lnSpc>
                        <a:spcBef>
                          <a:spcPts val="1440"/>
                        </a:spcBef>
                      </a:pPr>
                      <a:r>
                        <a:rPr sz="1600" b="1" spc="-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НОО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9850" algn="ctr">
                        <a:lnSpc>
                          <a:spcPts val="1655"/>
                        </a:lnSpc>
                      </a:pPr>
                      <a:r>
                        <a:rPr sz="1400" b="1" spc="-15" dirty="0">
                          <a:latin typeface="Carlito"/>
                          <a:cs typeface="Carlito"/>
                        </a:rPr>
                        <a:t>математика, иностранный</a:t>
                      </a:r>
                      <a:r>
                        <a:rPr sz="1400" b="1" spc="-8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spc="-15" dirty="0">
                          <a:latin typeface="Carlito"/>
                          <a:cs typeface="Carlito"/>
                        </a:rPr>
                        <a:t>язык,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1003300" marR="925830" indent="-1905" algn="ctr">
                        <a:lnSpc>
                          <a:spcPct val="100000"/>
                        </a:lnSpc>
                      </a:pPr>
                      <a:r>
                        <a:rPr sz="1400" b="1" spc="-20" dirty="0">
                          <a:latin typeface="Carlito"/>
                          <a:cs typeface="Carlito"/>
                        </a:rPr>
                        <a:t>ИЗО, музыка, </a:t>
                      </a:r>
                      <a:r>
                        <a:rPr sz="1400" b="1" spc="-15" dirty="0">
                          <a:latin typeface="Carlito"/>
                          <a:cs typeface="Carlito"/>
                        </a:rPr>
                        <a:t>технология,  физическая </a:t>
                      </a:r>
                      <a:r>
                        <a:rPr sz="1400" b="1" spc="-25" dirty="0">
                          <a:latin typeface="Carlito"/>
                          <a:cs typeface="Carlito"/>
                        </a:rPr>
                        <a:t>культура,</a:t>
                      </a:r>
                      <a:r>
                        <a:rPr sz="1400" b="1" spc="-7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spc="-20" dirty="0">
                          <a:latin typeface="Carlito"/>
                          <a:cs typeface="Carlito"/>
                        </a:rPr>
                        <a:t>ОРКСЭ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182880" marB="0">
                    <a:lnL w="28575">
                      <a:solidFill>
                        <a:srgbClr val="4674AB"/>
                      </a:solidFill>
                      <a:prstDash val="solid"/>
                    </a:lnL>
                    <a:lnR w="38100">
                      <a:solidFill>
                        <a:srgbClr val="4674AB"/>
                      </a:solidFill>
                      <a:prstDash val="solid"/>
                    </a:lnR>
                    <a:lnT w="38100" cap="flat" cmpd="sng" algn="ctr">
                      <a:solidFill>
                        <a:srgbClr val="4674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4674A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 algn="ctr">
                        <a:lnSpc>
                          <a:spcPts val="1900"/>
                        </a:lnSpc>
                        <a:spcBef>
                          <a:spcPts val="894"/>
                        </a:spcBef>
                      </a:pPr>
                      <a:r>
                        <a:rPr sz="1600" b="1" spc="2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ООО,</a:t>
                      </a:r>
                      <a:r>
                        <a:rPr sz="1600" b="1" spc="-1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СОО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241935" marR="153670" indent="-635" algn="ctr">
                        <a:lnSpc>
                          <a:spcPts val="1680"/>
                        </a:lnSpc>
                        <a:spcBef>
                          <a:spcPts val="35"/>
                        </a:spcBef>
                      </a:pPr>
                      <a:r>
                        <a:rPr sz="1400" b="1" spc="-15" dirty="0">
                          <a:latin typeface="Carlito"/>
                          <a:cs typeface="Carlito"/>
                        </a:rPr>
                        <a:t>математика (алгебра, геометрия, вероятность </a:t>
                      </a:r>
                      <a:r>
                        <a:rPr sz="1400" b="1" dirty="0">
                          <a:latin typeface="Carlito"/>
                          <a:cs typeface="Carlito"/>
                        </a:rPr>
                        <a:t>и  </a:t>
                      </a:r>
                      <a:r>
                        <a:rPr sz="1400" b="1" spc="-15" dirty="0">
                          <a:latin typeface="Carlito"/>
                          <a:cs typeface="Carlito"/>
                        </a:rPr>
                        <a:t>статистика), информатика, иностранный язык,  физика, химия, биология, </a:t>
                      </a:r>
                      <a:r>
                        <a:rPr sz="1400" b="1" spc="-35" dirty="0">
                          <a:latin typeface="Carlito"/>
                          <a:cs typeface="Carlito"/>
                        </a:rPr>
                        <a:t>ОДНКНР, </a:t>
                      </a:r>
                      <a:r>
                        <a:rPr sz="1400" b="1" spc="-20" dirty="0">
                          <a:latin typeface="Carlito"/>
                          <a:cs typeface="Carlito"/>
                        </a:rPr>
                        <a:t>ИЗО, музыка,  технология, </a:t>
                      </a:r>
                      <a:r>
                        <a:rPr sz="1400" b="1" spc="-15" dirty="0">
                          <a:latin typeface="Carlito"/>
                          <a:cs typeface="Carlito"/>
                        </a:rPr>
                        <a:t>физическая</a:t>
                      </a:r>
                      <a:r>
                        <a:rPr sz="1400" b="1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spc="-25" dirty="0">
                          <a:latin typeface="Carlito"/>
                          <a:cs typeface="Carlito"/>
                        </a:rPr>
                        <a:t>культура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113664" marB="0">
                    <a:lnL w="38100">
                      <a:solidFill>
                        <a:srgbClr val="4674AB"/>
                      </a:solidFill>
                      <a:prstDash val="solid"/>
                    </a:lnL>
                    <a:lnR w="28575">
                      <a:solidFill>
                        <a:srgbClr val="4674AB"/>
                      </a:solidFill>
                      <a:prstDash val="solid"/>
                    </a:lnR>
                    <a:lnT w="28575">
                      <a:solidFill>
                        <a:srgbClr val="4674AB"/>
                      </a:solidFill>
                      <a:prstDash val="solid"/>
                    </a:lnT>
                    <a:lnB w="28575">
                      <a:solidFill>
                        <a:srgbClr val="4674A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" name="object 44"/>
          <p:cNvSpPr txBox="1">
            <a:spLocks noGrp="1"/>
          </p:cNvSpPr>
          <p:nvPr>
            <p:ph type="title"/>
          </p:nvPr>
        </p:nvSpPr>
        <p:spPr>
          <a:xfrm>
            <a:off x="1380871" y="442721"/>
            <a:ext cx="63138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C00000"/>
                </a:solidFill>
                <a:latin typeface="Arial"/>
                <a:cs typeface="Arial"/>
              </a:rPr>
              <a:t>Федеральная </a:t>
            </a:r>
            <a:r>
              <a:rPr spc="-5" dirty="0">
                <a:solidFill>
                  <a:srgbClr val="C00000"/>
                </a:solidFill>
                <a:latin typeface="Arial"/>
                <a:cs typeface="Arial"/>
              </a:rPr>
              <a:t>образовательная </a:t>
            </a:r>
            <a:r>
              <a:rPr dirty="0">
                <a:solidFill>
                  <a:srgbClr val="C00000"/>
                </a:solidFill>
                <a:latin typeface="Arial"/>
                <a:cs typeface="Arial"/>
              </a:rPr>
              <a:t>программа</a:t>
            </a:r>
            <a:r>
              <a:rPr spc="-1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pc="5" dirty="0">
                <a:solidFill>
                  <a:srgbClr val="C00000"/>
                </a:solidFill>
                <a:latin typeface="Arial"/>
                <a:cs typeface="Arial"/>
              </a:rPr>
              <a:t>(ФОП)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8882253" y="1194942"/>
            <a:ext cx="314896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Carlito"/>
                <a:cs typeface="Carlito"/>
              </a:rPr>
              <a:t>Ч.10 ст.12  </a:t>
            </a:r>
            <a:r>
              <a:rPr sz="1000" spc="-5" dirty="0">
                <a:latin typeface="Carlito"/>
                <a:cs typeface="Carlito"/>
              </a:rPr>
              <a:t>Федеральная  основная</a:t>
            </a:r>
            <a:r>
              <a:rPr sz="1000" spc="50" dirty="0">
                <a:latin typeface="Carlito"/>
                <a:cs typeface="Carlito"/>
              </a:rPr>
              <a:t> </a:t>
            </a:r>
            <a:r>
              <a:rPr sz="1000" spc="-5" dirty="0">
                <a:latin typeface="Carlito"/>
                <a:cs typeface="Carlito"/>
              </a:rPr>
              <a:t>общеобразовательная</a:t>
            </a:r>
            <a:endParaRPr sz="1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tabLst>
                <a:tab pos="771525" algn="l"/>
                <a:tab pos="989330" algn="l"/>
                <a:tab pos="2326005" algn="l"/>
              </a:tabLst>
            </a:pPr>
            <a:r>
              <a:rPr sz="1000" spc="-5" dirty="0">
                <a:latin typeface="Carlito"/>
                <a:cs typeface="Carlito"/>
              </a:rPr>
              <a:t>программа	–	учебно-методическая	документация,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882253" y="1499997"/>
            <a:ext cx="3149600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rlito"/>
                <a:cs typeface="Carlito"/>
              </a:rPr>
              <a:t>определяющая единые для Российской Федерации  базовые объем и содержание образования  определенного уровня и </a:t>
            </a:r>
            <a:r>
              <a:rPr sz="1000" spc="-10" dirty="0">
                <a:latin typeface="Carlito"/>
                <a:cs typeface="Carlito"/>
              </a:rPr>
              <a:t>(или) </a:t>
            </a:r>
            <a:r>
              <a:rPr sz="1000" dirty="0">
                <a:latin typeface="Carlito"/>
                <a:cs typeface="Carlito"/>
              </a:rPr>
              <a:t>определенной  </a:t>
            </a:r>
            <a:r>
              <a:rPr sz="1000" spc="-5" dirty="0">
                <a:latin typeface="Carlito"/>
                <a:cs typeface="Carlito"/>
              </a:rPr>
              <a:t>направленности, планируемые результаты освоения  образовательной</a:t>
            </a:r>
            <a:r>
              <a:rPr sz="1000" spc="25" dirty="0">
                <a:latin typeface="Carlito"/>
                <a:cs typeface="Carlito"/>
              </a:rPr>
              <a:t> </a:t>
            </a:r>
            <a:r>
              <a:rPr sz="1000" spc="-5" dirty="0">
                <a:latin typeface="Carlito"/>
                <a:cs typeface="Carlito"/>
              </a:rPr>
              <a:t>программы.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916669" y="2483611"/>
            <a:ext cx="1986914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507365" algn="l"/>
                <a:tab pos="1097280" algn="l"/>
                <a:tab pos="1135380" algn="l"/>
              </a:tabLst>
            </a:pPr>
            <a:r>
              <a:rPr sz="1000" b="1" spc="-10" dirty="0">
                <a:latin typeface="Carlito"/>
                <a:cs typeface="Carlito"/>
              </a:rPr>
              <a:t>Ч.6	</a:t>
            </a:r>
            <a:r>
              <a:rPr sz="1000" b="1" spc="-5" dirty="0">
                <a:latin typeface="Carlito"/>
                <a:cs typeface="Carlito"/>
              </a:rPr>
              <a:t>ст.12	</a:t>
            </a:r>
            <a:r>
              <a:rPr sz="1000" spc="-5" dirty="0">
                <a:latin typeface="Carlito"/>
                <a:cs typeface="Carlito"/>
              </a:rPr>
              <a:t>Организация,  образовательную деятельность </a:t>
            </a:r>
            <a:r>
              <a:rPr sz="1000" spc="-10" dirty="0">
                <a:latin typeface="Carlito"/>
                <a:cs typeface="Carlito"/>
              </a:rPr>
              <a:t>по  </a:t>
            </a:r>
            <a:r>
              <a:rPr sz="1000" spc="-5" dirty="0">
                <a:latin typeface="Carlito"/>
                <a:cs typeface="Carlito"/>
              </a:rPr>
              <a:t>государственную		аккредитацию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1017122" y="2483611"/>
            <a:ext cx="1004569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rlito"/>
                <a:cs typeface="Carlito"/>
              </a:rPr>
              <a:t>осущ</a:t>
            </a:r>
            <a:r>
              <a:rPr sz="1000" spc="-15" dirty="0">
                <a:latin typeface="Carlito"/>
                <a:cs typeface="Carlito"/>
              </a:rPr>
              <a:t>е</a:t>
            </a:r>
            <a:r>
              <a:rPr sz="1000" spc="-5" dirty="0">
                <a:latin typeface="Carlito"/>
                <a:cs typeface="Carlito"/>
              </a:rPr>
              <a:t>ст</a:t>
            </a:r>
            <a:r>
              <a:rPr sz="1000" spc="5" dirty="0">
                <a:latin typeface="Carlito"/>
                <a:cs typeface="Carlito"/>
              </a:rPr>
              <a:t>в</a:t>
            </a:r>
            <a:r>
              <a:rPr sz="1000" spc="-10" dirty="0">
                <a:latin typeface="Carlito"/>
                <a:cs typeface="Carlito"/>
              </a:rPr>
              <a:t>л</a:t>
            </a:r>
            <a:r>
              <a:rPr sz="1000" dirty="0">
                <a:latin typeface="Carlito"/>
                <a:cs typeface="Carlito"/>
              </a:rPr>
              <a:t>я</a:t>
            </a:r>
            <a:r>
              <a:rPr sz="1000" spc="-5" dirty="0">
                <a:latin typeface="Carlito"/>
                <a:cs typeface="Carlito"/>
              </a:rPr>
              <a:t>ющая</a:t>
            </a:r>
            <a:endParaRPr sz="1000">
              <a:latin typeface="Carlito"/>
              <a:cs typeface="Carlito"/>
            </a:endParaRPr>
          </a:p>
          <a:p>
            <a:pPr marL="12700" marR="5080" indent="420370" algn="r">
              <a:lnSpc>
                <a:spcPct val="100000"/>
              </a:lnSpc>
            </a:pPr>
            <a:r>
              <a:rPr sz="1000" spc="-5" dirty="0">
                <a:latin typeface="Carlito"/>
                <a:cs typeface="Carlito"/>
              </a:rPr>
              <a:t>им</a:t>
            </a:r>
            <a:r>
              <a:rPr sz="1000" spc="-10" dirty="0">
                <a:latin typeface="Carlito"/>
                <a:cs typeface="Carlito"/>
              </a:rPr>
              <a:t>е</a:t>
            </a:r>
            <a:r>
              <a:rPr sz="1000" spc="5" dirty="0">
                <a:latin typeface="Carlito"/>
                <a:cs typeface="Carlito"/>
              </a:rPr>
              <a:t>ю</a:t>
            </a:r>
            <a:r>
              <a:rPr sz="1000" spc="-5" dirty="0">
                <a:latin typeface="Carlito"/>
                <a:cs typeface="Carlito"/>
              </a:rPr>
              <a:t>щим  образовате</a:t>
            </a:r>
            <a:r>
              <a:rPr sz="1000" spc="-15" dirty="0">
                <a:latin typeface="Carlito"/>
                <a:cs typeface="Carlito"/>
              </a:rPr>
              <a:t>л</a:t>
            </a:r>
            <a:r>
              <a:rPr sz="1000" spc="5" dirty="0">
                <a:latin typeface="Carlito"/>
                <a:cs typeface="Carlito"/>
              </a:rPr>
              <a:t>ь</a:t>
            </a:r>
            <a:r>
              <a:rPr sz="1000" spc="-10" dirty="0">
                <a:latin typeface="Carlito"/>
                <a:cs typeface="Carlito"/>
              </a:rPr>
              <a:t>н</a:t>
            </a:r>
            <a:r>
              <a:rPr sz="1000" dirty="0">
                <a:latin typeface="Carlito"/>
                <a:cs typeface="Carlito"/>
              </a:rPr>
              <a:t>ы</a:t>
            </a:r>
            <a:r>
              <a:rPr sz="1000" spc="-5" dirty="0">
                <a:latin typeface="Carlito"/>
                <a:cs typeface="Carlito"/>
              </a:rPr>
              <a:t>м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899906" y="2940811"/>
            <a:ext cx="3155950" cy="1899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209" marR="37465" algn="just">
              <a:lnSpc>
                <a:spcPct val="100000"/>
              </a:lnSpc>
              <a:spcBef>
                <a:spcPts val="95"/>
              </a:spcBef>
              <a:tabLst>
                <a:tab pos="796925" algn="l"/>
                <a:tab pos="2007870" algn="l"/>
              </a:tabLst>
            </a:pPr>
            <a:r>
              <a:rPr sz="1000" spc="-5" dirty="0">
                <a:latin typeface="Carlito"/>
                <a:cs typeface="Carlito"/>
              </a:rPr>
              <a:t>программам начального общего, основного общего,  среднего общего образования, при разработке  соответствующей общеобразовательной программы  вправе	предусмотреть	перераспределение</a:t>
            </a:r>
            <a:endParaRPr sz="1000">
              <a:latin typeface="Carlito"/>
              <a:cs typeface="Carlito"/>
            </a:endParaRPr>
          </a:p>
          <a:p>
            <a:pPr marL="29209" marR="37465" indent="-1270" algn="just">
              <a:lnSpc>
                <a:spcPct val="100000"/>
              </a:lnSpc>
            </a:pPr>
            <a:r>
              <a:rPr sz="1000" u="sng" spc="-2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000" b="1" u="sng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предусмотренного в федеральном учебном плане </a:t>
            </a:r>
            <a:r>
              <a:rPr sz="1000" b="1" spc="-5" dirty="0">
                <a:latin typeface="Carlito"/>
                <a:cs typeface="Carlito"/>
              </a:rPr>
              <a:t> </a:t>
            </a:r>
            <a:r>
              <a:rPr sz="1000" spc="-5" dirty="0">
                <a:latin typeface="Carlito"/>
                <a:cs typeface="Carlito"/>
              </a:rPr>
              <a:t>времени </a:t>
            </a:r>
            <a:r>
              <a:rPr sz="1000" spc="-10" dirty="0">
                <a:latin typeface="Carlito"/>
                <a:cs typeface="Carlito"/>
              </a:rPr>
              <a:t>на </a:t>
            </a:r>
            <a:r>
              <a:rPr sz="1000" spc="-5" dirty="0">
                <a:latin typeface="Carlito"/>
                <a:cs typeface="Carlito"/>
              </a:rPr>
              <a:t>изучение учебных предметов, по </a:t>
            </a:r>
            <a:r>
              <a:rPr sz="1000" spc="-10" dirty="0">
                <a:latin typeface="Carlito"/>
                <a:cs typeface="Carlito"/>
              </a:rPr>
              <a:t>которым  </a:t>
            </a:r>
            <a:r>
              <a:rPr sz="1000" spc="-5" dirty="0">
                <a:latin typeface="Carlito"/>
                <a:cs typeface="Carlito"/>
              </a:rPr>
              <a:t>не проводится государственная итоговая аттестация, в  пользу изучения иных </a:t>
            </a:r>
            <a:r>
              <a:rPr sz="1000" dirty="0">
                <a:latin typeface="Carlito"/>
                <a:cs typeface="Carlito"/>
              </a:rPr>
              <a:t>учебных </a:t>
            </a:r>
            <a:r>
              <a:rPr sz="1000" spc="-5" dirty="0">
                <a:latin typeface="Carlito"/>
                <a:cs typeface="Carlito"/>
              </a:rPr>
              <a:t>предметов, в </a:t>
            </a:r>
            <a:r>
              <a:rPr sz="1000" spc="-10" dirty="0">
                <a:latin typeface="Carlito"/>
                <a:cs typeface="Carlito"/>
              </a:rPr>
              <a:t>том </a:t>
            </a:r>
            <a:r>
              <a:rPr sz="1000" spc="-5" dirty="0">
                <a:latin typeface="Carlito"/>
                <a:cs typeface="Carlito"/>
              </a:rPr>
              <a:t>числе  на организацию углубленного изучения отдельных  учебных </a:t>
            </a:r>
            <a:r>
              <a:rPr sz="1000" spc="-10" dirty="0">
                <a:latin typeface="Carlito"/>
                <a:cs typeface="Carlito"/>
              </a:rPr>
              <a:t>предметов </a:t>
            </a:r>
            <a:r>
              <a:rPr sz="1000" spc="-5" dirty="0">
                <a:latin typeface="Carlito"/>
                <a:cs typeface="Carlito"/>
              </a:rPr>
              <a:t>и профильное</a:t>
            </a:r>
            <a:r>
              <a:rPr sz="1000" spc="100" dirty="0">
                <a:latin typeface="Carlito"/>
                <a:cs typeface="Carlito"/>
              </a:rPr>
              <a:t> </a:t>
            </a:r>
            <a:r>
              <a:rPr sz="1000" spc="-5" dirty="0">
                <a:latin typeface="Carlito"/>
                <a:cs typeface="Carlito"/>
              </a:rPr>
              <a:t>обучение.</a:t>
            </a:r>
            <a:endParaRPr sz="1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Carlito"/>
              <a:cs typeface="Carlito"/>
            </a:endParaRPr>
          </a:p>
          <a:p>
            <a:pPr marL="12700" algn="just">
              <a:lnSpc>
                <a:spcPct val="100000"/>
              </a:lnSpc>
            </a:pPr>
            <a:r>
              <a:rPr sz="1000" b="1" spc="-10" dirty="0">
                <a:latin typeface="Carlito"/>
                <a:cs typeface="Carlito"/>
              </a:rPr>
              <a:t>Ч.6 </a:t>
            </a:r>
            <a:r>
              <a:rPr sz="1000" b="1" spc="-5" dirty="0">
                <a:latin typeface="Carlito"/>
                <a:cs typeface="Carlito"/>
              </a:rPr>
              <a:t>ст.12 </a:t>
            </a:r>
            <a:r>
              <a:rPr sz="1000" spc="-5" dirty="0">
                <a:latin typeface="Carlito"/>
                <a:cs typeface="Carlito"/>
              </a:rPr>
              <a:t>При разработке основной</a:t>
            </a:r>
            <a:r>
              <a:rPr sz="1000" spc="120" dirty="0">
                <a:latin typeface="Carlito"/>
                <a:cs typeface="Carlito"/>
              </a:rPr>
              <a:t> </a:t>
            </a:r>
            <a:r>
              <a:rPr sz="1000" spc="-5" dirty="0">
                <a:latin typeface="Carlito"/>
                <a:cs typeface="Carlito"/>
              </a:rPr>
              <a:t>образовательной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899906" y="4814697"/>
            <a:ext cx="982344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rlito"/>
                <a:cs typeface="Carlito"/>
              </a:rPr>
              <a:t>программы  </a:t>
            </a:r>
            <a:r>
              <a:rPr sz="1000" spc="-10" dirty="0">
                <a:latin typeface="Carlito"/>
                <a:cs typeface="Carlito"/>
              </a:rPr>
              <a:t>обр</a:t>
            </a:r>
            <a:r>
              <a:rPr sz="1000" spc="-5" dirty="0">
                <a:latin typeface="Carlito"/>
                <a:cs typeface="Carlito"/>
              </a:rPr>
              <a:t>азова</a:t>
            </a:r>
            <a:r>
              <a:rPr sz="1000" spc="-10" dirty="0">
                <a:latin typeface="Carlito"/>
                <a:cs typeface="Carlito"/>
              </a:rPr>
              <a:t>т</a:t>
            </a:r>
            <a:r>
              <a:rPr sz="1000" spc="-15" dirty="0">
                <a:latin typeface="Carlito"/>
                <a:cs typeface="Carlito"/>
              </a:rPr>
              <a:t>ел</a:t>
            </a:r>
            <a:r>
              <a:rPr sz="1000" spc="5" dirty="0">
                <a:latin typeface="Carlito"/>
                <a:cs typeface="Carlito"/>
              </a:rPr>
              <a:t>ь</a:t>
            </a:r>
            <a:r>
              <a:rPr sz="1000" spc="-15" dirty="0">
                <a:latin typeface="Carlito"/>
                <a:cs typeface="Carlito"/>
              </a:rPr>
              <a:t>н</a:t>
            </a:r>
            <a:r>
              <a:rPr sz="1000" spc="-5" dirty="0">
                <a:latin typeface="Carlito"/>
                <a:cs typeface="Carlito"/>
              </a:rPr>
              <a:t>ую  государственную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9952990" y="4814697"/>
            <a:ext cx="91122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8585" marR="5080" indent="-9652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rlito"/>
                <a:cs typeface="Carlito"/>
              </a:rPr>
              <a:t>организация,  деятельность  а</a:t>
            </a:r>
            <a:r>
              <a:rPr sz="1000" dirty="0">
                <a:latin typeface="Carlito"/>
                <a:cs typeface="Carlito"/>
              </a:rPr>
              <a:t>кк</a:t>
            </a:r>
            <a:r>
              <a:rPr sz="1000" spc="-5" dirty="0">
                <a:latin typeface="Carlito"/>
                <a:cs typeface="Carlito"/>
              </a:rPr>
              <a:t>р</a:t>
            </a:r>
            <a:r>
              <a:rPr sz="1000" spc="-10" dirty="0">
                <a:latin typeface="Carlito"/>
                <a:cs typeface="Carlito"/>
              </a:rPr>
              <a:t>ед</a:t>
            </a:r>
            <a:r>
              <a:rPr sz="1000" spc="-5" dirty="0">
                <a:latin typeface="Carlito"/>
                <a:cs typeface="Carlito"/>
              </a:rPr>
              <a:t>итацию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899906" y="5272277"/>
            <a:ext cx="1999614" cy="481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rlito"/>
                <a:cs typeface="Carlito"/>
              </a:rPr>
              <a:t>программам начального общего,  среднего общего образования  непосредственное</a:t>
            </a:r>
            <a:r>
              <a:rPr sz="1000" dirty="0">
                <a:latin typeface="Carlito"/>
                <a:cs typeface="Carlito"/>
              </a:rPr>
              <a:t> </a:t>
            </a:r>
            <a:r>
              <a:rPr sz="1000" spc="-5" dirty="0">
                <a:latin typeface="Carlito"/>
                <a:cs typeface="Carlito"/>
              </a:rPr>
              <a:t>применение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0936351" y="4814697"/>
            <a:ext cx="1120775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61290" algn="r">
              <a:lnSpc>
                <a:spcPct val="100000"/>
              </a:lnSpc>
              <a:spcBef>
                <a:spcPts val="95"/>
              </a:spcBef>
              <a:tabLst>
                <a:tab pos="394970" algn="l"/>
              </a:tabLst>
            </a:pPr>
            <a:r>
              <a:rPr sz="1000" spc="-5" dirty="0">
                <a:latin typeface="Carlito"/>
                <a:cs typeface="Carlito"/>
              </a:rPr>
              <a:t>осущ</a:t>
            </a:r>
            <a:r>
              <a:rPr sz="1000" spc="-15" dirty="0">
                <a:latin typeface="Carlito"/>
                <a:cs typeface="Carlito"/>
              </a:rPr>
              <a:t>е</a:t>
            </a:r>
            <a:r>
              <a:rPr sz="1000" spc="-5" dirty="0">
                <a:latin typeface="Carlito"/>
                <a:cs typeface="Carlito"/>
              </a:rPr>
              <a:t>ств</a:t>
            </a:r>
            <a:r>
              <a:rPr sz="1000" dirty="0">
                <a:latin typeface="Carlito"/>
                <a:cs typeface="Carlito"/>
              </a:rPr>
              <a:t>л</a:t>
            </a:r>
            <a:r>
              <a:rPr sz="1000" spc="-10" dirty="0">
                <a:latin typeface="Carlito"/>
                <a:cs typeface="Carlito"/>
              </a:rPr>
              <a:t>я</a:t>
            </a:r>
            <a:r>
              <a:rPr sz="1000" spc="5" dirty="0">
                <a:latin typeface="Carlito"/>
                <a:cs typeface="Carlito"/>
              </a:rPr>
              <a:t>ю</a:t>
            </a:r>
            <a:r>
              <a:rPr sz="1000" spc="-5" dirty="0">
                <a:latin typeface="Carlito"/>
                <a:cs typeface="Carlito"/>
              </a:rPr>
              <a:t>щ</a:t>
            </a:r>
            <a:r>
              <a:rPr sz="1000" spc="5" dirty="0">
                <a:latin typeface="Carlito"/>
                <a:cs typeface="Carlito"/>
              </a:rPr>
              <a:t>а</a:t>
            </a:r>
            <a:r>
              <a:rPr sz="1000" spc="-5" dirty="0">
                <a:latin typeface="Carlito"/>
                <a:cs typeface="Carlito"/>
              </a:rPr>
              <a:t>я  </a:t>
            </a:r>
            <a:r>
              <a:rPr sz="1000" spc="-10" dirty="0">
                <a:latin typeface="Carlito"/>
                <a:cs typeface="Carlito"/>
              </a:rPr>
              <a:t>п</a:t>
            </a:r>
            <a:r>
              <a:rPr sz="1000" spc="-5" dirty="0">
                <a:latin typeface="Carlito"/>
                <a:cs typeface="Carlito"/>
              </a:rPr>
              <a:t>о</a:t>
            </a:r>
            <a:r>
              <a:rPr sz="1000" dirty="0">
                <a:latin typeface="Carlito"/>
                <a:cs typeface="Carlito"/>
              </a:rPr>
              <a:t>	</a:t>
            </a:r>
            <a:r>
              <a:rPr sz="1000" spc="-5" dirty="0">
                <a:latin typeface="Carlito"/>
                <a:cs typeface="Carlito"/>
              </a:rPr>
              <a:t>и</a:t>
            </a:r>
            <a:r>
              <a:rPr sz="1000" spc="-10" dirty="0">
                <a:latin typeface="Carlito"/>
                <a:cs typeface="Carlito"/>
              </a:rPr>
              <a:t>м</a:t>
            </a:r>
            <a:r>
              <a:rPr sz="1000" dirty="0">
                <a:latin typeface="Carlito"/>
                <a:cs typeface="Carlito"/>
              </a:rPr>
              <a:t>е</a:t>
            </a:r>
            <a:r>
              <a:rPr sz="1000" spc="-5" dirty="0">
                <a:latin typeface="Carlito"/>
                <a:cs typeface="Carlito"/>
              </a:rPr>
              <a:t>ю</a:t>
            </a:r>
            <a:r>
              <a:rPr sz="1000" spc="-10" dirty="0">
                <a:latin typeface="Carlito"/>
                <a:cs typeface="Carlito"/>
              </a:rPr>
              <a:t>щ</a:t>
            </a:r>
            <a:r>
              <a:rPr sz="1000" spc="5" dirty="0">
                <a:latin typeface="Carlito"/>
                <a:cs typeface="Carlito"/>
              </a:rPr>
              <a:t>и</a:t>
            </a:r>
            <a:r>
              <a:rPr sz="1000" spc="-5" dirty="0">
                <a:latin typeface="Carlito"/>
                <a:cs typeface="Carlito"/>
              </a:rPr>
              <a:t>м  образовате</a:t>
            </a:r>
            <a:r>
              <a:rPr sz="1000" spc="-15" dirty="0">
                <a:latin typeface="Carlito"/>
                <a:cs typeface="Carlito"/>
              </a:rPr>
              <a:t>л</a:t>
            </a:r>
            <a:r>
              <a:rPr sz="1000" spc="5" dirty="0">
                <a:latin typeface="Carlito"/>
                <a:cs typeface="Carlito"/>
              </a:rPr>
              <a:t>ь</a:t>
            </a:r>
            <a:r>
              <a:rPr sz="1000" spc="-10" dirty="0">
                <a:latin typeface="Carlito"/>
                <a:cs typeface="Carlito"/>
              </a:rPr>
              <a:t>н</a:t>
            </a:r>
            <a:r>
              <a:rPr sz="1000" dirty="0">
                <a:latin typeface="Carlito"/>
                <a:cs typeface="Carlito"/>
              </a:rPr>
              <a:t>ы</a:t>
            </a:r>
            <a:r>
              <a:rPr sz="1000" spc="-5" dirty="0">
                <a:latin typeface="Carlito"/>
                <a:cs typeface="Carlito"/>
              </a:rPr>
              <a:t>м  основного</a:t>
            </a:r>
            <a:r>
              <a:rPr sz="1000" spc="10" dirty="0">
                <a:latin typeface="Carlito"/>
                <a:cs typeface="Carlito"/>
              </a:rPr>
              <a:t> </a:t>
            </a:r>
            <a:r>
              <a:rPr sz="1000" dirty="0">
                <a:latin typeface="Carlito"/>
                <a:cs typeface="Carlito"/>
              </a:rPr>
              <a:t>общего, </a:t>
            </a:r>
            <a:r>
              <a:rPr sz="1000" spc="-5" dirty="0">
                <a:latin typeface="Carlito"/>
                <a:cs typeface="Carlito"/>
              </a:rPr>
              <a:t> пр</a:t>
            </a:r>
            <a:r>
              <a:rPr sz="1000" dirty="0">
                <a:latin typeface="Carlito"/>
                <a:cs typeface="Carlito"/>
              </a:rPr>
              <a:t>е</a:t>
            </a:r>
            <a:r>
              <a:rPr sz="1000" spc="-10" dirty="0">
                <a:latin typeface="Carlito"/>
                <a:cs typeface="Carlito"/>
              </a:rPr>
              <a:t>д</a:t>
            </a:r>
            <a:r>
              <a:rPr sz="1000" spc="-5" dirty="0">
                <a:latin typeface="Carlito"/>
                <a:cs typeface="Carlito"/>
              </a:rPr>
              <a:t>усматривают</a:t>
            </a:r>
            <a:endParaRPr sz="1000">
              <a:latin typeface="Carlito"/>
              <a:cs typeface="Carlito"/>
            </a:endParaRPr>
          </a:p>
          <a:p>
            <a:pPr marR="5080" algn="r">
              <a:lnSpc>
                <a:spcPct val="100000"/>
              </a:lnSpc>
              <a:tabLst>
                <a:tab pos="397510" algn="l"/>
              </a:tabLst>
            </a:pPr>
            <a:r>
              <a:rPr sz="1000" spc="-5" dirty="0">
                <a:latin typeface="Carlito"/>
                <a:cs typeface="Carlito"/>
              </a:rPr>
              <a:t>при	р</a:t>
            </a:r>
            <a:r>
              <a:rPr sz="1000" spc="-10" dirty="0">
                <a:latin typeface="Carlito"/>
                <a:cs typeface="Carlito"/>
              </a:rPr>
              <a:t>е</a:t>
            </a:r>
            <a:r>
              <a:rPr sz="1000" spc="-5" dirty="0">
                <a:latin typeface="Carlito"/>
                <a:cs typeface="Carlito"/>
              </a:rPr>
              <a:t>ализа</a:t>
            </a:r>
            <a:r>
              <a:rPr sz="1000" spc="5" dirty="0">
                <a:latin typeface="Carlito"/>
                <a:cs typeface="Carlito"/>
              </a:rPr>
              <a:t>ц</a:t>
            </a:r>
            <a:r>
              <a:rPr sz="1000" spc="-5" dirty="0">
                <a:latin typeface="Carlito"/>
                <a:cs typeface="Carlito"/>
              </a:rPr>
              <a:t>ии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899906" y="5729427"/>
            <a:ext cx="3156585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rlito"/>
                <a:cs typeface="Carlito"/>
              </a:rPr>
              <a:t>обязательной части образовательной программы </a:t>
            </a:r>
            <a:r>
              <a:rPr sz="1000" dirty="0">
                <a:latin typeface="Carlito"/>
                <a:cs typeface="Carlito"/>
              </a:rPr>
              <a:t>НОО  </a:t>
            </a:r>
            <a:r>
              <a:rPr sz="1000" spc="-5" dirty="0">
                <a:latin typeface="Carlito"/>
                <a:cs typeface="Carlito"/>
              </a:rPr>
              <a:t>федеральных рабочих программ по учебным </a:t>
            </a:r>
            <a:r>
              <a:rPr sz="1000" spc="85" dirty="0">
                <a:latin typeface="Carlito"/>
                <a:cs typeface="Carlito"/>
              </a:rPr>
              <a:t> </a:t>
            </a:r>
            <a:r>
              <a:rPr sz="1000" spc="-5" dirty="0">
                <a:latin typeface="Carlito"/>
                <a:cs typeface="Carlito"/>
              </a:rPr>
              <a:t>предметам</a:t>
            </a:r>
            <a:endParaRPr sz="1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latin typeface="Carlito"/>
                <a:cs typeface="Carlito"/>
              </a:rPr>
              <a:t>«Русский  язык»,  «Литературное  чтение»,</a:t>
            </a:r>
            <a:r>
              <a:rPr sz="1000" spc="-10" dirty="0">
                <a:latin typeface="Carlito"/>
                <a:cs typeface="Carlito"/>
              </a:rPr>
              <a:t> </a:t>
            </a:r>
            <a:r>
              <a:rPr sz="1000" spc="-5" dirty="0">
                <a:latin typeface="Carlito"/>
                <a:cs typeface="Carlito"/>
              </a:rPr>
              <a:t>«Окружающий</a:t>
            </a:r>
            <a:endParaRPr sz="1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latin typeface="Carlito"/>
                <a:cs typeface="Carlito"/>
              </a:rPr>
              <a:t>мир»,</a:t>
            </a:r>
            <a:r>
              <a:rPr sz="1000" spc="65" dirty="0">
                <a:latin typeface="Carlito"/>
                <a:cs typeface="Carlito"/>
              </a:rPr>
              <a:t> </a:t>
            </a:r>
            <a:r>
              <a:rPr sz="1000" spc="-5" dirty="0">
                <a:latin typeface="Carlito"/>
                <a:cs typeface="Carlito"/>
              </a:rPr>
              <a:t>а</a:t>
            </a:r>
            <a:r>
              <a:rPr sz="1000" spc="60" dirty="0">
                <a:latin typeface="Carlito"/>
                <a:cs typeface="Carlito"/>
              </a:rPr>
              <a:t> </a:t>
            </a:r>
            <a:r>
              <a:rPr sz="1000" spc="-5" dirty="0">
                <a:latin typeface="Carlito"/>
                <a:cs typeface="Carlito"/>
              </a:rPr>
              <a:t>при</a:t>
            </a:r>
            <a:r>
              <a:rPr sz="1000" spc="60" dirty="0">
                <a:latin typeface="Carlito"/>
                <a:cs typeface="Carlito"/>
              </a:rPr>
              <a:t> </a:t>
            </a:r>
            <a:r>
              <a:rPr sz="1000" spc="-5" dirty="0">
                <a:latin typeface="Carlito"/>
                <a:cs typeface="Carlito"/>
              </a:rPr>
              <a:t>реализации</a:t>
            </a:r>
            <a:r>
              <a:rPr sz="1000" spc="55" dirty="0">
                <a:latin typeface="Carlito"/>
                <a:cs typeface="Carlito"/>
              </a:rPr>
              <a:t> </a:t>
            </a:r>
            <a:r>
              <a:rPr sz="1000" spc="-5" dirty="0">
                <a:latin typeface="Carlito"/>
                <a:cs typeface="Carlito"/>
              </a:rPr>
              <a:t>обязательной</a:t>
            </a:r>
            <a:r>
              <a:rPr sz="1000" spc="65" dirty="0">
                <a:latin typeface="Carlito"/>
                <a:cs typeface="Carlito"/>
              </a:rPr>
              <a:t> </a:t>
            </a:r>
            <a:r>
              <a:rPr sz="1000" spc="-5" dirty="0">
                <a:latin typeface="Carlito"/>
                <a:cs typeface="Carlito"/>
              </a:rPr>
              <a:t>части</a:t>
            </a:r>
            <a:r>
              <a:rPr sz="1000" spc="60" dirty="0">
                <a:latin typeface="Carlito"/>
                <a:cs typeface="Carlito"/>
              </a:rPr>
              <a:t> </a:t>
            </a:r>
            <a:r>
              <a:rPr sz="1000" spc="-5" dirty="0">
                <a:latin typeface="Carlito"/>
                <a:cs typeface="Carlito"/>
              </a:rPr>
              <a:t>ОО</a:t>
            </a:r>
            <a:r>
              <a:rPr sz="1000" spc="60" dirty="0">
                <a:latin typeface="Carlito"/>
                <a:cs typeface="Carlito"/>
              </a:rPr>
              <a:t> </a:t>
            </a:r>
            <a:r>
              <a:rPr sz="1000" spc="-5" dirty="0">
                <a:latin typeface="Carlito"/>
                <a:cs typeface="Carlito"/>
              </a:rPr>
              <a:t>и</a:t>
            </a:r>
            <a:r>
              <a:rPr sz="1000" spc="70" dirty="0">
                <a:latin typeface="Carlito"/>
                <a:cs typeface="Carlito"/>
              </a:rPr>
              <a:t> </a:t>
            </a:r>
            <a:r>
              <a:rPr sz="1000" spc="-5" dirty="0">
                <a:latin typeface="Carlito"/>
                <a:cs typeface="Carlito"/>
              </a:rPr>
              <a:t>СОО</a:t>
            </a:r>
            <a:r>
              <a:rPr sz="1000" spc="70" dirty="0">
                <a:latin typeface="Carlito"/>
                <a:cs typeface="Carlito"/>
              </a:rPr>
              <a:t> </a:t>
            </a:r>
            <a:r>
              <a:rPr sz="1000" spc="-5" dirty="0">
                <a:latin typeface="Carlito"/>
                <a:cs typeface="Carlito"/>
              </a:rPr>
              <a:t>–</a:t>
            </a:r>
            <a:endParaRPr sz="1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tabLst>
                <a:tab pos="803275" algn="l"/>
                <a:tab pos="1455420" algn="l"/>
                <a:tab pos="2536190" algn="l"/>
              </a:tabLst>
            </a:pPr>
            <a:r>
              <a:rPr sz="1000" spc="-5" dirty="0">
                <a:latin typeface="Carlito"/>
                <a:cs typeface="Carlito"/>
              </a:rPr>
              <a:t>«Р</a:t>
            </a:r>
            <a:r>
              <a:rPr sz="1000" dirty="0">
                <a:latin typeface="Carlito"/>
                <a:cs typeface="Carlito"/>
              </a:rPr>
              <a:t>у</a:t>
            </a:r>
            <a:r>
              <a:rPr sz="1000" spc="-5" dirty="0">
                <a:latin typeface="Carlito"/>
                <a:cs typeface="Carlito"/>
              </a:rPr>
              <a:t>сский</a:t>
            </a:r>
            <a:r>
              <a:rPr sz="1000" dirty="0">
                <a:latin typeface="Carlito"/>
                <a:cs typeface="Carlito"/>
              </a:rPr>
              <a:t>	</a:t>
            </a:r>
            <a:r>
              <a:rPr sz="1000" spc="-10" dirty="0">
                <a:latin typeface="Carlito"/>
                <a:cs typeface="Carlito"/>
              </a:rPr>
              <a:t>я</a:t>
            </a:r>
            <a:r>
              <a:rPr sz="1000" spc="-5" dirty="0">
                <a:latin typeface="Carlito"/>
                <a:cs typeface="Carlito"/>
              </a:rPr>
              <a:t>з</a:t>
            </a:r>
            <a:r>
              <a:rPr sz="1000" spc="-10" dirty="0">
                <a:latin typeface="Carlito"/>
                <a:cs typeface="Carlito"/>
              </a:rPr>
              <a:t>ы</a:t>
            </a:r>
            <a:r>
              <a:rPr sz="1000" dirty="0">
                <a:latin typeface="Carlito"/>
                <a:cs typeface="Carlito"/>
              </a:rPr>
              <a:t>к</a:t>
            </a:r>
            <a:r>
              <a:rPr sz="1000" spc="-5" dirty="0">
                <a:latin typeface="Carlito"/>
                <a:cs typeface="Carlito"/>
              </a:rPr>
              <a:t>»,</a:t>
            </a:r>
            <a:r>
              <a:rPr sz="1000" dirty="0">
                <a:latin typeface="Carlito"/>
                <a:cs typeface="Carlito"/>
              </a:rPr>
              <a:t>	</a:t>
            </a:r>
            <a:r>
              <a:rPr sz="1000" spc="-15" dirty="0">
                <a:latin typeface="Carlito"/>
                <a:cs typeface="Carlito"/>
              </a:rPr>
              <a:t>«</a:t>
            </a:r>
            <a:r>
              <a:rPr sz="1000" dirty="0">
                <a:latin typeface="Carlito"/>
                <a:cs typeface="Carlito"/>
              </a:rPr>
              <a:t>Л</a:t>
            </a:r>
            <a:r>
              <a:rPr sz="1000" spc="-5" dirty="0">
                <a:latin typeface="Carlito"/>
                <a:cs typeface="Carlito"/>
              </a:rPr>
              <a:t>ит</a:t>
            </a:r>
            <a:r>
              <a:rPr sz="1000" spc="-10" dirty="0">
                <a:latin typeface="Carlito"/>
                <a:cs typeface="Carlito"/>
              </a:rPr>
              <a:t>е</a:t>
            </a:r>
            <a:r>
              <a:rPr sz="1000" spc="-5" dirty="0">
                <a:latin typeface="Carlito"/>
                <a:cs typeface="Carlito"/>
              </a:rPr>
              <a:t>рат</a:t>
            </a:r>
            <a:r>
              <a:rPr sz="1000" dirty="0">
                <a:latin typeface="Carlito"/>
                <a:cs typeface="Carlito"/>
              </a:rPr>
              <a:t>у</a:t>
            </a:r>
            <a:r>
              <a:rPr sz="1000" spc="-5" dirty="0">
                <a:latin typeface="Carlito"/>
                <a:cs typeface="Carlito"/>
              </a:rPr>
              <a:t>ра</a:t>
            </a:r>
            <a:r>
              <a:rPr sz="1000" dirty="0">
                <a:latin typeface="Carlito"/>
                <a:cs typeface="Carlito"/>
              </a:rPr>
              <a:t>»</a:t>
            </a:r>
            <a:r>
              <a:rPr sz="1000" spc="-5" dirty="0">
                <a:latin typeface="Carlito"/>
                <a:cs typeface="Carlito"/>
              </a:rPr>
              <a:t>,</a:t>
            </a:r>
            <a:r>
              <a:rPr sz="1000" dirty="0">
                <a:latin typeface="Carlito"/>
                <a:cs typeface="Carlito"/>
              </a:rPr>
              <a:t>	</a:t>
            </a:r>
            <a:r>
              <a:rPr sz="1000" spc="-5" dirty="0">
                <a:latin typeface="Carlito"/>
                <a:cs typeface="Carlito"/>
              </a:rPr>
              <a:t>«</a:t>
            </a:r>
            <a:r>
              <a:rPr sz="1000" spc="-10" dirty="0">
                <a:latin typeface="Carlito"/>
                <a:cs typeface="Carlito"/>
              </a:rPr>
              <a:t>И</a:t>
            </a:r>
            <a:r>
              <a:rPr sz="1000" spc="-5" dirty="0">
                <a:latin typeface="Carlito"/>
                <a:cs typeface="Carlito"/>
              </a:rPr>
              <a:t>стори</a:t>
            </a:r>
            <a:r>
              <a:rPr sz="1000" spc="-20" dirty="0">
                <a:latin typeface="Carlito"/>
                <a:cs typeface="Carlito"/>
              </a:rPr>
              <a:t>я</a:t>
            </a:r>
            <a:r>
              <a:rPr sz="1000" spc="-5" dirty="0">
                <a:latin typeface="Carlito"/>
                <a:cs typeface="Carlito"/>
              </a:rPr>
              <a:t>»,</a:t>
            </a:r>
            <a:endParaRPr sz="1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latin typeface="Carlito"/>
                <a:cs typeface="Carlito"/>
              </a:rPr>
              <a:t>«Обществознание», «География»,</a:t>
            </a:r>
            <a:r>
              <a:rPr sz="1000" spc="45" dirty="0">
                <a:latin typeface="Carlito"/>
                <a:cs typeface="Carlito"/>
              </a:rPr>
              <a:t> </a:t>
            </a:r>
            <a:r>
              <a:rPr sz="1000" spc="-5" dirty="0">
                <a:latin typeface="Carlito"/>
                <a:cs typeface="Carlito"/>
              </a:rPr>
              <a:t>«ОБЖ».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0041635" y="108204"/>
            <a:ext cx="766572" cy="10500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718804" y="0"/>
            <a:ext cx="29209" cy="6858000"/>
          </a:xfrm>
          <a:custGeom>
            <a:avLst/>
            <a:gdLst/>
            <a:ahLst/>
            <a:cxnLst/>
            <a:rect l="l" t="t" r="r" b="b"/>
            <a:pathLst>
              <a:path w="29209" h="6858000">
                <a:moveTo>
                  <a:pt x="0" y="6857995"/>
                </a:moveTo>
                <a:lnTo>
                  <a:pt x="28955" y="6857995"/>
                </a:lnTo>
                <a:lnTo>
                  <a:pt x="28955" y="0"/>
                </a:lnTo>
                <a:lnTo>
                  <a:pt x="0" y="0"/>
                </a:lnTo>
                <a:lnTo>
                  <a:pt x="0" y="6857995"/>
                </a:lnTo>
                <a:close/>
              </a:path>
            </a:pathLst>
          </a:custGeom>
          <a:solidFill>
            <a:srgbClr val="548ED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7651" y="70485"/>
            <a:ext cx="76701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/>
              <a:t>ФЕДЕРАЛЬНЫЕ </a:t>
            </a:r>
            <a:r>
              <a:rPr sz="2800" spc="-35" dirty="0"/>
              <a:t>ОБРАЗОВАТЕЛЬНЫЕ </a:t>
            </a:r>
            <a:r>
              <a:rPr sz="2800" spc="-20" dirty="0"/>
              <a:t>ПРОГРАММЫ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853439" y="1065275"/>
            <a:ext cx="9997440" cy="1797050"/>
            <a:chOff x="853439" y="1065275"/>
            <a:chExt cx="9997440" cy="1797050"/>
          </a:xfrm>
        </p:grpSpPr>
        <p:sp>
          <p:nvSpPr>
            <p:cNvPr id="4" name="object 4"/>
            <p:cNvSpPr/>
            <p:nvPr/>
          </p:nvSpPr>
          <p:spPr>
            <a:xfrm>
              <a:off x="866393" y="1608594"/>
              <a:ext cx="9918065" cy="1240790"/>
            </a:xfrm>
            <a:custGeom>
              <a:avLst/>
              <a:gdLst/>
              <a:ahLst/>
              <a:cxnLst/>
              <a:rect l="l" t="t" r="r" b="b"/>
              <a:pathLst>
                <a:path w="9918065" h="1240789">
                  <a:moveTo>
                    <a:pt x="0" y="1240396"/>
                  </a:moveTo>
                  <a:lnTo>
                    <a:pt x="9917811" y="1240396"/>
                  </a:lnTo>
                  <a:lnTo>
                    <a:pt x="9917811" y="0"/>
                  </a:lnTo>
                  <a:lnTo>
                    <a:pt x="0" y="0"/>
                  </a:lnTo>
                  <a:lnTo>
                    <a:pt x="0" y="1240396"/>
                  </a:lnTo>
                  <a:close/>
                </a:path>
              </a:pathLst>
            </a:custGeom>
            <a:ln w="25908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19783" y="1077467"/>
              <a:ext cx="9517380" cy="631190"/>
            </a:xfrm>
            <a:custGeom>
              <a:avLst/>
              <a:gdLst/>
              <a:ahLst/>
              <a:cxnLst/>
              <a:rect l="l" t="t" r="r" b="b"/>
              <a:pathLst>
                <a:path w="9517380" h="631189">
                  <a:moveTo>
                    <a:pt x="9375013" y="0"/>
                  </a:moveTo>
                  <a:lnTo>
                    <a:pt x="142112" y="0"/>
                  </a:lnTo>
                  <a:lnTo>
                    <a:pt x="97281" y="5334"/>
                  </a:lnTo>
                  <a:lnTo>
                    <a:pt x="58165" y="20320"/>
                  </a:lnTo>
                  <a:lnTo>
                    <a:pt x="27431" y="43053"/>
                  </a:lnTo>
                  <a:lnTo>
                    <a:pt x="7238" y="71882"/>
                  </a:lnTo>
                  <a:lnTo>
                    <a:pt x="0" y="105156"/>
                  </a:lnTo>
                  <a:lnTo>
                    <a:pt x="0" y="525526"/>
                  </a:lnTo>
                  <a:lnTo>
                    <a:pt x="27431" y="587629"/>
                  </a:lnTo>
                  <a:lnTo>
                    <a:pt x="58165" y="610362"/>
                  </a:lnTo>
                  <a:lnTo>
                    <a:pt x="97281" y="625348"/>
                  </a:lnTo>
                  <a:lnTo>
                    <a:pt x="142112" y="630682"/>
                  </a:lnTo>
                  <a:lnTo>
                    <a:pt x="9375013" y="630682"/>
                  </a:lnTo>
                  <a:lnTo>
                    <a:pt x="9419844" y="625348"/>
                  </a:lnTo>
                  <a:lnTo>
                    <a:pt x="9458960" y="610362"/>
                  </a:lnTo>
                  <a:lnTo>
                    <a:pt x="9489694" y="587629"/>
                  </a:lnTo>
                  <a:lnTo>
                    <a:pt x="9517126" y="525526"/>
                  </a:lnTo>
                  <a:lnTo>
                    <a:pt x="9517126" y="105156"/>
                  </a:lnTo>
                  <a:lnTo>
                    <a:pt x="9489694" y="43053"/>
                  </a:lnTo>
                  <a:lnTo>
                    <a:pt x="9458960" y="20320"/>
                  </a:lnTo>
                  <a:lnTo>
                    <a:pt x="9419844" y="5334"/>
                  </a:lnTo>
                  <a:lnTo>
                    <a:pt x="9375013" y="0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20545" y="1078229"/>
              <a:ext cx="9517380" cy="631190"/>
            </a:xfrm>
            <a:custGeom>
              <a:avLst/>
              <a:gdLst/>
              <a:ahLst/>
              <a:cxnLst/>
              <a:rect l="l" t="t" r="r" b="b"/>
              <a:pathLst>
                <a:path w="9517380" h="631189">
                  <a:moveTo>
                    <a:pt x="0" y="105156"/>
                  </a:moveTo>
                  <a:lnTo>
                    <a:pt x="27431" y="43053"/>
                  </a:lnTo>
                  <a:lnTo>
                    <a:pt x="58165" y="20320"/>
                  </a:lnTo>
                  <a:lnTo>
                    <a:pt x="97281" y="5334"/>
                  </a:lnTo>
                  <a:lnTo>
                    <a:pt x="142112" y="0"/>
                  </a:lnTo>
                  <a:lnTo>
                    <a:pt x="9375013" y="0"/>
                  </a:lnTo>
                  <a:lnTo>
                    <a:pt x="9419844" y="5334"/>
                  </a:lnTo>
                  <a:lnTo>
                    <a:pt x="9458960" y="20320"/>
                  </a:lnTo>
                  <a:lnTo>
                    <a:pt x="9489694" y="43053"/>
                  </a:lnTo>
                  <a:lnTo>
                    <a:pt x="9517126" y="105156"/>
                  </a:lnTo>
                  <a:lnTo>
                    <a:pt x="9517126" y="525526"/>
                  </a:lnTo>
                  <a:lnTo>
                    <a:pt x="9489694" y="587629"/>
                  </a:lnTo>
                  <a:lnTo>
                    <a:pt x="9458960" y="610362"/>
                  </a:lnTo>
                  <a:lnTo>
                    <a:pt x="9419844" y="625348"/>
                  </a:lnTo>
                  <a:lnTo>
                    <a:pt x="9375013" y="630682"/>
                  </a:lnTo>
                  <a:lnTo>
                    <a:pt x="142112" y="630682"/>
                  </a:lnTo>
                  <a:lnTo>
                    <a:pt x="97281" y="625348"/>
                  </a:lnTo>
                  <a:lnTo>
                    <a:pt x="58165" y="610362"/>
                  </a:lnTo>
                  <a:lnTo>
                    <a:pt x="27431" y="587629"/>
                  </a:lnTo>
                  <a:lnTo>
                    <a:pt x="0" y="525526"/>
                  </a:lnTo>
                  <a:lnTo>
                    <a:pt x="0" y="105156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031849" y="1169670"/>
            <a:ext cx="9685020" cy="14528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90550">
              <a:lnSpc>
                <a:spcPct val="100000"/>
              </a:lnSpc>
              <a:spcBef>
                <a:spcPts val="90"/>
              </a:spcBef>
            </a:pPr>
            <a:r>
              <a:rPr sz="2550" b="1" spc="-5" dirty="0">
                <a:solidFill>
                  <a:srgbClr val="FFFFFF"/>
                </a:solidFill>
                <a:latin typeface="Carlito"/>
                <a:cs typeface="Carlito"/>
              </a:rPr>
              <a:t>1 </a:t>
            </a:r>
            <a:r>
              <a:rPr sz="2550" b="1" spc="-25" dirty="0">
                <a:solidFill>
                  <a:srgbClr val="FFFFFF"/>
                </a:solidFill>
                <a:latin typeface="Carlito"/>
                <a:cs typeface="Carlito"/>
              </a:rPr>
              <a:t>января </a:t>
            </a:r>
            <a:r>
              <a:rPr sz="2550" b="1" spc="-15" dirty="0">
                <a:solidFill>
                  <a:srgbClr val="FFFFFF"/>
                </a:solidFill>
                <a:latin typeface="Carlito"/>
                <a:cs typeface="Carlito"/>
              </a:rPr>
              <a:t>2023</a:t>
            </a:r>
            <a:r>
              <a:rPr sz="2550" b="1" spc="-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550" b="1" spc="-140" dirty="0">
                <a:solidFill>
                  <a:srgbClr val="FFFFFF"/>
                </a:solidFill>
                <a:latin typeface="Carlito"/>
                <a:cs typeface="Carlito"/>
              </a:rPr>
              <a:t>г.</a:t>
            </a:r>
            <a:endParaRPr sz="255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50">
              <a:latin typeface="Carlito"/>
              <a:cs typeface="Carlito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600" spc="-15" dirty="0">
                <a:latin typeface="Carlito"/>
                <a:cs typeface="Carlito"/>
              </a:rPr>
              <a:t>утверждены ФОП </a:t>
            </a:r>
            <a:r>
              <a:rPr sz="1600" spc="-5" dirty="0">
                <a:latin typeface="Carlito"/>
                <a:cs typeface="Carlito"/>
              </a:rPr>
              <a:t>в </a:t>
            </a:r>
            <a:r>
              <a:rPr sz="1600" spc="-10" dirty="0">
                <a:latin typeface="Carlito"/>
                <a:cs typeface="Carlito"/>
              </a:rPr>
              <a:t>составе </a:t>
            </a:r>
            <a:r>
              <a:rPr sz="1600" spc="-15" dirty="0">
                <a:latin typeface="Carlito"/>
                <a:cs typeface="Carlito"/>
              </a:rPr>
              <a:t>следующих </a:t>
            </a:r>
            <a:r>
              <a:rPr sz="1600" spc="-20" dirty="0">
                <a:latin typeface="Carlito"/>
                <a:cs typeface="Carlito"/>
              </a:rPr>
              <a:t>компонентов: федерального учебного </a:t>
            </a:r>
            <a:r>
              <a:rPr sz="1600" spc="-15" dirty="0">
                <a:latin typeface="Carlito"/>
                <a:cs typeface="Carlito"/>
              </a:rPr>
              <a:t>плана, федерального  </a:t>
            </a:r>
            <a:r>
              <a:rPr sz="1600" spc="-20" dirty="0">
                <a:latin typeface="Carlito"/>
                <a:cs typeface="Carlito"/>
              </a:rPr>
              <a:t>календарного учебного графика, </a:t>
            </a:r>
            <a:r>
              <a:rPr sz="1600" spc="-10" dirty="0">
                <a:latin typeface="Carlito"/>
                <a:cs typeface="Carlito"/>
              </a:rPr>
              <a:t>федеральной </a:t>
            </a:r>
            <a:r>
              <a:rPr sz="1600" spc="-15" dirty="0">
                <a:latin typeface="Carlito"/>
                <a:cs typeface="Carlito"/>
              </a:rPr>
              <a:t>рабочей </a:t>
            </a:r>
            <a:r>
              <a:rPr sz="1600" spc="-20" dirty="0">
                <a:latin typeface="Carlito"/>
                <a:cs typeface="Carlito"/>
              </a:rPr>
              <a:t>программы </a:t>
            </a:r>
            <a:r>
              <a:rPr sz="1600" spc="-15" dirty="0">
                <a:latin typeface="Carlito"/>
                <a:cs typeface="Carlito"/>
              </a:rPr>
              <a:t>воспитания, федерального </a:t>
            </a:r>
            <a:r>
              <a:rPr sz="1600" spc="-20" dirty="0">
                <a:latin typeface="Carlito"/>
                <a:cs typeface="Carlito"/>
              </a:rPr>
              <a:t>календарного  </a:t>
            </a:r>
            <a:r>
              <a:rPr sz="1600" spc="-15" dirty="0">
                <a:latin typeface="Carlito"/>
                <a:cs typeface="Carlito"/>
              </a:rPr>
              <a:t>плана </a:t>
            </a:r>
            <a:r>
              <a:rPr sz="1600" spc="-20" dirty="0">
                <a:latin typeface="Carlito"/>
                <a:cs typeface="Carlito"/>
              </a:rPr>
              <a:t>воспитательной</a:t>
            </a:r>
            <a:r>
              <a:rPr sz="1600" spc="45" dirty="0">
                <a:latin typeface="Carlito"/>
                <a:cs typeface="Carlito"/>
              </a:rPr>
              <a:t> </a:t>
            </a:r>
            <a:r>
              <a:rPr sz="1600" spc="-20" dirty="0">
                <a:latin typeface="Carlito"/>
                <a:cs typeface="Carlito"/>
              </a:rPr>
              <a:t>работы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53439" y="3112007"/>
            <a:ext cx="9982200" cy="1588135"/>
            <a:chOff x="853439" y="3112007"/>
            <a:chExt cx="9982200" cy="1588135"/>
          </a:xfrm>
        </p:grpSpPr>
        <p:sp>
          <p:nvSpPr>
            <p:cNvPr id="9" name="object 9"/>
            <p:cNvSpPr/>
            <p:nvPr/>
          </p:nvSpPr>
          <p:spPr>
            <a:xfrm>
              <a:off x="866393" y="3696487"/>
              <a:ext cx="9918065" cy="990600"/>
            </a:xfrm>
            <a:custGeom>
              <a:avLst/>
              <a:gdLst/>
              <a:ahLst/>
              <a:cxnLst/>
              <a:rect l="l" t="t" r="r" b="b"/>
              <a:pathLst>
                <a:path w="9918065" h="990600">
                  <a:moveTo>
                    <a:pt x="0" y="990447"/>
                  </a:moveTo>
                  <a:lnTo>
                    <a:pt x="9917811" y="990447"/>
                  </a:lnTo>
                  <a:lnTo>
                    <a:pt x="9917811" y="0"/>
                  </a:lnTo>
                  <a:lnTo>
                    <a:pt x="0" y="0"/>
                  </a:lnTo>
                  <a:lnTo>
                    <a:pt x="0" y="990447"/>
                  </a:lnTo>
                  <a:close/>
                </a:path>
              </a:pathLst>
            </a:custGeom>
            <a:ln w="25908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57883" y="3124199"/>
              <a:ext cx="9464040" cy="595630"/>
            </a:xfrm>
            <a:custGeom>
              <a:avLst/>
              <a:gdLst/>
              <a:ahLst/>
              <a:cxnLst/>
              <a:rect l="l" t="t" r="r" b="b"/>
              <a:pathLst>
                <a:path w="9464040" h="595629">
                  <a:moveTo>
                    <a:pt x="9325102" y="0"/>
                  </a:moveTo>
                  <a:lnTo>
                    <a:pt x="138556" y="0"/>
                  </a:lnTo>
                  <a:lnTo>
                    <a:pt x="94868" y="5079"/>
                  </a:lnTo>
                  <a:lnTo>
                    <a:pt x="56768" y="19176"/>
                  </a:lnTo>
                  <a:lnTo>
                    <a:pt x="26796" y="40639"/>
                  </a:lnTo>
                  <a:lnTo>
                    <a:pt x="7112" y="67817"/>
                  </a:lnTo>
                  <a:lnTo>
                    <a:pt x="0" y="99313"/>
                  </a:lnTo>
                  <a:lnTo>
                    <a:pt x="0" y="496316"/>
                  </a:lnTo>
                  <a:lnTo>
                    <a:pt x="26796" y="554989"/>
                  </a:lnTo>
                  <a:lnTo>
                    <a:pt x="94868" y="590550"/>
                  </a:lnTo>
                  <a:lnTo>
                    <a:pt x="138556" y="595630"/>
                  </a:lnTo>
                  <a:lnTo>
                    <a:pt x="9325102" y="595630"/>
                  </a:lnTo>
                  <a:lnTo>
                    <a:pt x="9368917" y="590550"/>
                  </a:lnTo>
                  <a:lnTo>
                    <a:pt x="9406890" y="576452"/>
                  </a:lnTo>
                  <a:lnTo>
                    <a:pt x="9456674" y="527685"/>
                  </a:lnTo>
                  <a:lnTo>
                    <a:pt x="9463659" y="496316"/>
                  </a:lnTo>
                  <a:lnTo>
                    <a:pt x="9463659" y="99313"/>
                  </a:lnTo>
                  <a:lnTo>
                    <a:pt x="9436989" y="40639"/>
                  </a:lnTo>
                  <a:lnTo>
                    <a:pt x="9368917" y="5079"/>
                  </a:lnTo>
                  <a:lnTo>
                    <a:pt x="9325102" y="0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58645" y="3124961"/>
              <a:ext cx="9464040" cy="595630"/>
            </a:xfrm>
            <a:custGeom>
              <a:avLst/>
              <a:gdLst/>
              <a:ahLst/>
              <a:cxnLst/>
              <a:rect l="l" t="t" r="r" b="b"/>
              <a:pathLst>
                <a:path w="9464040" h="595629">
                  <a:moveTo>
                    <a:pt x="0" y="99313"/>
                  </a:moveTo>
                  <a:lnTo>
                    <a:pt x="26796" y="40639"/>
                  </a:lnTo>
                  <a:lnTo>
                    <a:pt x="94868" y="5079"/>
                  </a:lnTo>
                  <a:lnTo>
                    <a:pt x="138556" y="0"/>
                  </a:lnTo>
                  <a:lnTo>
                    <a:pt x="9325102" y="0"/>
                  </a:lnTo>
                  <a:lnTo>
                    <a:pt x="9368917" y="5079"/>
                  </a:lnTo>
                  <a:lnTo>
                    <a:pt x="9406890" y="19176"/>
                  </a:lnTo>
                  <a:lnTo>
                    <a:pt x="9456674" y="67817"/>
                  </a:lnTo>
                  <a:lnTo>
                    <a:pt x="9463659" y="99313"/>
                  </a:lnTo>
                  <a:lnTo>
                    <a:pt x="9463659" y="496315"/>
                  </a:lnTo>
                  <a:lnTo>
                    <a:pt x="9436989" y="554989"/>
                  </a:lnTo>
                  <a:lnTo>
                    <a:pt x="9368917" y="590550"/>
                  </a:lnTo>
                  <a:lnTo>
                    <a:pt x="9325102" y="595630"/>
                  </a:lnTo>
                  <a:lnTo>
                    <a:pt x="138556" y="595630"/>
                  </a:lnTo>
                  <a:lnTo>
                    <a:pt x="94868" y="590550"/>
                  </a:lnTo>
                  <a:lnTo>
                    <a:pt x="56768" y="576452"/>
                  </a:lnTo>
                  <a:lnTo>
                    <a:pt x="7112" y="527685"/>
                  </a:lnTo>
                  <a:lnTo>
                    <a:pt x="0" y="496315"/>
                  </a:lnTo>
                  <a:lnTo>
                    <a:pt x="0" y="99313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610105" y="3199002"/>
            <a:ext cx="2196465" cy="4133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550" b="1" spc="-5" dirty="0">
                <a:solidFill>
                  <a:srgbClr val="FFFFFF"/>
                </a:solidFill>
                <a:latin typeface="Carlito"/>
                <a:cs typeface="Carlito"/>
              </a:rPr>
              <a:t>1 </a:t>
            </a:r>
            <a:r>
              <a:rPr sz="2550" b="1" spc="-30" dirty="0">
                <a:solidFill>
                  <a:srgbClr val="FFFFFF"/>
                </a:solidFill>
                <a:latin typeface="Carlito"/>
                <a:cs typeface="Carlito"/>
              </a:rPr>
              <a:t>августа </a:t>
            </a:r>
            <a:r>
              <a:rPr sz="2550" b="1" spc="-15" dirty="0">
                <a:solidFill>
                  <a:srgbClr val="FFFFFF"/>
                </a:solidFill>
                <a:latin typeface="Carlito"/>
                <a:cs typeface="Carlito"/>
              </a:rPr>
              <a:t>2023</a:t>
            </a:r>
            <a:r>
              <a:rPr sz="2550" b="1" spc="-1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550" b="1" spc="-250" dirty="0">
                <a:solidFill>
                  <a:srgbClr val="FFFFFF"/>
                </a:solidFill>
                <a:latin typeface="Carlito"/>
                <a:cs typeface="Carlito"/>
              </a:rPr>
              <a:t>г.</a:t>
            </a:r>
            <a:endParaRPr sz="2550">
              <a:latin typeface="Carlito"/>
              <a:cs typeface="Carlito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53439" y="4978908"/>
            <a:ext cx="10003790" cy="1614170"/>
            <a:chOff x="853439" y="4978908"/>
            <a:chExt cx="10003790" cy="1614170"/>
          </a:xfrm>
        </p:grpSpPr>
        <p:sp>
          <p:nvSpPr>
            <p:cNvPr id="14" name="object 14"/>
            <p:cNvSpPr/>
            <p:nvPr/>
          </p:nvSpPr>
          <p:spPr>
            <a:xfrm>
              <a:off x="866393" y="5523738"/>
              <a:ext cx="9918065" cy="1056005"/>
            </a:xfrm>
            <a:custGeom>
              <a:avLst/>
              <a:gdLst/>
              <a:ahLst/>
              <a:cxnLst/>
              <a:rect l="l" t="t" r="r" b="b"/>
              <a:pathLst>
                <a:path w="9918065" h="1056004">
                  <a:moveTo>
                    <a:pt x="0" y="1055966"/>
                  </a:moveTo>
                  <a:lnTo>
                    <a:pt x="9917811" y="1055966"/>
                  </a:lnTo>
                  <a:lnTo>
                    <a:pt x="9917811" y="0"/>
                  </a:lnTo>
                  <a:lnTo>
                    <a:pt x="0" y="0"/>
                  </a:lnTo>
                  <a:lnTo>
                    <a:pt x="0" y="1055966"/>
                  </a:lnTo>
                  <a:close/>
                </a:path>
              </a:pathLst>
            </a:custGeom>
            <a:ln w="25907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335023" y="4991100"/>
              <a:ext cx="9508490" cy="597535"/>
            </a:xfrm>
            <a:custGeom>
              <a:avLst/>
              <a:gdLst/>
              <a:ahLst/>
              <a:cxnLst/>
              <a:rect l="l" t="t" r="r" b="b"/>
              <a:pathLst>
                <a:path w="9508490" h="597535">
                  <a:moveTo>
                    <a:pt x="9357487" y="0"/>
                  </a:moveTo>
                  <a:lnTo>
                    <a:pt x="150875" y="0"/>
                  </a:lnTo>
                  <a:lnTo>
                    <a:pt x="103250" y="5080"/>
                  </a:lnTo>
                  <a:lnTo>
                    <a:pt x="61848" y="19176"/>
                  </a:lnTo>
                  <a:lnTo>
                    <a:pt x="29082" y="40767"/>
                  </a:lnTo>
                  <a:lnTo>
                    <a:pt x="7746" y="68072"/>
                  </a:lnTo>
                  <a:lnTo>
                    <a:pt x="0" y="99568"/>
                  </a:lnTo>
                  <a:lnTo>
                    <a:pt x="0" y="497586"/>
                  </a:lnTo>
                  <a:lnTo>
                    <a:pt x="29082" y="556260"/>
                  </a:lnTo>
                  <a:lnTo>
                    <a:pt x="61848" y="577850"/>
                  </a:lnTo>
                  <a:lnTo>
                    <a:pt x="103250" y="591947"/>
                  </a:lnTo>
                  <a:lnTo>
                    <a:pt x="150875" y="597027"/>
                  </a:lnTo>
                  <a:lnTo>
                    <a:pt x="9357487" y="597027"/>
                  </a:lnTo>
                  <a:lnTo>
                    <a:pt x="9405112" y="591947"/>
                  </a:lnTo>
                  <a:lnTo>
                    <a:pt x="9446514" y="577850"/>
                  </a:lnTo>
                  <a:lnTo>
                    <a:pt x="9479153" y="556260"/>
                  </a:lnTo>
                  <a:lnTo>
                    <a:pt x="9508236" y="497586"/>
                  </a:lnTo>
                  <a:lnTo>
                    <a:pt x="9508236" y="99568"/>
                  </a:lnTo>
                  <a:lnTo>
                    <a:pt x="9479153" y="40767"/>
                  </a:lnTo>
                  <a:lnTo>
                    <a:pt x="9446514" y="19176"/>
                  </a:lnTo>
                  <a:lnTo>
                    <a:pt x="9405112" y="5080"/>
                  </a:lnTo>
                  <a:lnTo>
                    <a:pt x="9357487" y="0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35785" y="4991862"/>
              <a:ext cx="9508490" cy="597535"/>
            </a:xfrm>
            <a:custGeom>
              <a:avLst/>
              <a:gdLst/>
              <a:ahLst/>
              <a:cxnLst/>
              <a:rect l="l" t="t" r="r" b="b"/>
              <a:pathLst>
                <a:path w="9508490" h="597535">
                  <a:moveTo>
                    <a:pt x="0" y="99568"/>
                  </a:moveTo>
                  <a:lnTo>
                    <a:pt x="29082" y="40767"/>
                  </a:lnTo>
                  <a:lnTo>
                    <a:pt x="61848" y="19176"/>
                  </a:lnTo>
                  <a:lnTo>
                    <a:pt x="103250" y="5080"/>
                  </a:lnTo>
                  <a:lnTo>
                    <a:pt x="150875" y="0"/>
                  </a:lnTo>
                  <a:lnTo>
                    <a:pt x="9357487" y="0"/>
                  </a:lnTo>
                  <a:lnTo>
                    <a:pt x="9405112" y="5080"/>
                  </a:lnTo>
                  <a:lnTo>
                    <a:pt x="9446514" y="19176"/>
                  </a:lnTo>
                  <a:lnTo>
                    <a:pt x="9479153" y="40767"/>
                  </a:lnTo>
                  <a:lnTo>
                    <a:pt x="9508236" y="99568"/>
                  </a:lnTo>
                  <a:lnTo>
                    <a:pt x="9508236" y="497585"/>
                  </a:lnTo>
                  <a:lnTo>
                    <a:pt x="9479153" y="556260"/>
                  </a:lnTo>
                  <a:lnTo>
                    <a:pt x="9446514" y="577850"/>
                  </a:lnTo>
                  <a:lnTo>
                    <a:pt x="9405112" y="591947"/>
                  </a:lnTo>
                  <a:lnTo>
                    <a:pt x="9357487" y="597026"/>
                  </a:lnTo>
                  <a:lnTo>
                    <a:pt x="150875" y="597026"/>
                  </a:lnTo>
                  <a:lnTo>
                    <a:pt x="103250" y="591947"/>
                  </a:lnTo>
                  <a:lnTo>
                    <a:pt x="61848" y="577850"/>
                  </a:lnTo>
                  <a:lnTo>
                    <a:pt x="29082" y="556260"/>
                  </a:lnTo>
                  <a:lnTo>
                    <a:pt x="0" y="497585"/>
                  </a:lnTo>
                  <a:lnTo>
                    <a:pt x="0" y="99568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621916" y="4994275"/>
            <a:ext cx="6137275" cy="4133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550" b="1" spc="-5" dirty="0">
                <a:solidFill>
                  <a:srgbClr val="FFFFFF"/>
                </a:solidFill>
                <a:latin typeface="Carlito"/>
                <a:cs typeface="Carlito"/>
              </a:rPr>
              <a:t>В </a:t>
            </a:r>
            <a:r>
              <a:rPr sz="2550" b="1" spc="-25" dirty="0">
                <a:solidFill>
                  <a:srgbClr val="FFFFFF"/>
                </a:solidFill>
                <a:latin typeface="Carlito"/>
                <a:cs typeface="Carlito"/>
              </a:rPr>
              <a:t>течение </a:t>
            </a:r>
            <a:r>
              <a:rPr sz="2550" b="1" spc="-10" dirty="0">
                <a:solidFill>
                  <a:srgbClr val="FFFFFF"/>
                </a:solidFill>
                <a:latin typeface="Carlito"/>
                <a:cs typeface="Carlito"/>
              </a:rPr>
              <a:t>2023/24 </a:t>
            </a:r>
            <a:r>
              <a:rPr sz="2550" b="1" spc="-5" dirty="0">
                <a:solidFill>
                  <a:srgbClr val="FFFFFF"/>
                </a:solidFill>
                <a:latin typeface="Carlito"/>
                <a:cs typeface="Carlito"/>
              </a:rPr>
              <a:t>и </a:t>
            </a:r>
            <a:r>
              <a:rPr sz="2550" b="1" spc="-10" dirty="0">
                <a:solidFill>
                  <a:srgbClr val="FFFFFF"/>
                </a:solidFill>
                <a:latin typeface="Carlito"/>
                <a:cs typeface="Carlito"/>
              </a:rPr>
              <a:t>2024/25 </a:t>
            </a:r>
            <a:r>
              <a:rPr sz="2550" b="1" spc="-20" dirty="0">
                <a:solidFill>
                  <a:srgbClr val="FFFFFF"/>
                </a:solidFill>
                <a:latin typeface="Carlito"/>
                <a:cs typeface="Carlito"/>
              </a:rPr>
              <a:t>учебных</a:t>
            </a:r>
            <a:r>
              <a:rPr sz="2550" b="1" spc="-50" dirty="0">
                <a:solidFill>
                  <a:srgbClr val="FFFFFF"/>
                </a:solidFill>
                <a:latin typeface="Carlito"/>
                <a:cs typeface="Carlito"/>
              </a:rPr>
              <a:t> годов</a:t>
            </a:r>
            <a:endParaRPr sz="2550">
              <a:latin typeface="Carlito"/>
              <a:cs typeface="Carlito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1582400" y="0"/>
            <a:ext cx="609600" cy="6809105"/>
          </a:xfrm>
          <a:custGeom>
            <a:avLst/>
            <a:gdLst/>
            <a:ahLst/>
            <a:cxnLst/>
            <a:rect l="l" t="t" r="r" b="b"/>
            <a:pathLst>
              <a:path w="609600" h="6809105">
                <a:moveTo>
                  <a:pt x="609092" y="0"/>
                </a:moveTo>
                <a:lnTo>
                  <a:pt x="600836" y="0"/>
                </a:lnTo>
                <a:lnTo>
                  <a:pt x="0" y="3380994"/>
                </a:lnTo>
                <a:lnTo>
                  <a:pt x="609092" y="6809005"/>
                </a:lnTo>
                <a:lnTo>
                  <a:pt x="609092" y="0"/>
                </a:lnTo>
                <a:close/>
              </a:path>
            </a:pathLst>
          </a:custGeom>
          <a:solidFill>
            <a:srgbClr val="DCE6F0">
              <a:alpha val="6784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123289" y="3970477"/>
            <a:ext cx="919670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latin typeface="Carlito"/>
                <a:cs typeface="Carlito"/>
              </a:rPr>
              <a:t>планируется</a:t>
            </a:r>
            <a:r>
              <a:rPr sz="1600" spc="-60" dirty="0">
                <a:latin typeface="Carlito"/>
                <a:cs typeface="Carlito"/>
              </a:rPr>
              <a:t> </a:t>
            </a:r>
            <a:r>
              <a:rPr sz="1600" spc="-20" dirty="0">
                <a:latin typeface="Carlito"/>
                <a:cs typeface="Carlito"/>
              </a:rPr>
              <a:t>включение</a:t>
            </a:r>
            <a:r>
              <a:rPr sz="1600" spc="-65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в</a:t>
            </a:r>
            <a:r>
              <a:rPr sz="1600" spc="-3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ФОП</a:t>
            </a:r>
            <a:r>
              <a:rPr sz="1600" spc="-45" dirty="0">
                <a:latin typeface="Carlito"/>
                <a:cs typeface="Carlito"/>
              </a:rPr>
              <a:t> </a:t>
            </a:r>
            <a:r>
              <a:rPr sz="1600" spc="-20" dirty="0">
                <a:latin typeface="Carlito"/>
                <a:cs typeface="Carlito"/>
              </a:rPr>
              <a:t>федеральных</a:t>
            </a:r>
            <a:r>
              <a:rPr sz="1600" spc="-80" dirty="0">
                <a:latin typeface="Carlito"/>
                <a:cs typeface="Carlito"/>
              </a:rPr>
              <a:t> </a:t>
            </a:r>
            <a:r>
              <a:rPr sz="1600" spc="-15" dirty="0">
                <a:latin typeface="Carlito"/>
                <a:cs typeface="Carlito"/>
              </a:rPr>
              <a:t>рабочих</a:t>
            </a:r>
            <a:r>
              <a:rPr sz="1600" spc="-65" dirty="0">
                <a:latin typeface="Carlito"/>
                <a:cs typeface="Carlito"/>
              </a:rPr>
              <a:t> </a:t>
            </a:r>
            <a:r>
              <a:rPr sz="1600" spc="-15" dirty="0">
                <a:latin typeface="Carlito"/>
                <a:cs typeface="Carlito"/>
              </a:rPr>
              <a:t>программ</a:t>
            </a:r>
            <a:r>
              <a:rPr sz="1600" spc="-50" dirty="0">
                <a:latin typeface="Carlito"/>
                <a:cs typeface="Carlito"/>
              </a:rPr>
              <a:t> </a:t>
            </a:r>
            <a:r>
              <a:rPr sz="1600" spc="-15" dirty="0">
                <a:latin typeface="Carlito"/>
                <a:cs typeface="Carlito"/>
              </a:rPr>
              <a:t>по</a:t>
            </a:r>
            <a:r>
              <a:rPr sz="1600" spc="-20" dirty="0">
                <a:latin typeface="Carlito"/>
                <a:cs typeface="Carlito"/>
              </a:rPr>
              <a:t> всем</a:t>
            </a:r>
            <a:r>
              <a:rPr sz="1600" spc="-35" dirty="0">
                <a:latin typeface="Carlito"/>
                <a:cs typeface="Carlito"/>
              </a:rPr>
              <a:t> </a:t>
            </a:r>
            <a:r>
              <a:rPr sz="1600" spc="-20" dirty="0">
                <a:latin typeface="Carlito"/>
                <a:cs typeface="Carlito"/>
              </a:rPr>
              <a:t>остальным</a:t>
            </a:r>
            <a:r>
              <a:rPr sz="1600" spc="-60" dirty="0">
                <a:latin typeface="Carlito"/>
                <a:cs typeface="Carlito"/>
              </a:rPr>
              <a:t> </a:t>
            </a:r>
            <a:r>
              <a:rPr sz="1600" spc="-20" dirty="0">
                <a:latin typeface="Carlito"/>
                <a:cs typeface="Carlito"/>
              </a:rPr>
              <a:t>учебным</a:t>
            </a:r>
            <a:r>
              <a:rPr sz="1600" spc="-50" dirty="0">
                <a:latin typeface="Carlito"/>
                <a:cs typeface="Carlito"/>
              </a:rPr>
              <a:t> </a:t>
            </a:r>
            <a:r>
              <a:rPr sz="1600" spc="-20" dirty="0" err="1">
                <a:latin typeface="Carlito"/>
                <a:cs typeface="Carlito"/>
              </a:rPr>
              <a:t>предметам</a:t>
            </a:r>
            <a:r>
              <a:rPr sz="1600" spc="-50" dirty="0">
                <a:latin typeface="Carlito"/>
                <a:cs typeface="Carlito"/>
              </a:rPr>
              <a:t> </a:t>
            </a:r>
            <a:r>
              <a:rPr sz="1600" spc="-10" dirty="0" err="1" smtClean="0">
                <a:latin typeface="Carlito"/>
                <a:cs typeface="Carlito"/>
              </a:rPr>
              <a:t>на</a:t>
            </a:r>
            <a:r>
              <a:rPr lang="ru-RU" sz="1600" spc="-10" dirty="0" smtClean="0">
                <a:latin typeface="Carlito"/>
                <a:cs typeface="Carlito"/>
              </a:rPr>
              <a:t> </a:t>
            </a:r>
            <a:r>
              <a:rPr sz="1600" spc="-15" dirty="0" err="1" smtClean="0">
                <a:latin typeface="Carlito"/>
                <a:cs typeface="Carlito"/>
              </a:rPr>
              <a:t>базовом</a:t>
            </a:r>
            <a:r>
              <a:rPr sz="1600" spc="-55" dirty="0" smtClean="0">
                <a:latin typeface="Carlito"/>
                <a:cs typeface="Carlito"/>
              </a:rPr>
              <a:t> </a:t>
            </a:r>
            <a:r>
              <a:rPr sz="1600" spc="-15" dirty="0">
                <a:latin typeface="Carlito"/>
                <a:cs typeface="Carlito"/>
              </a:rPr>
              <a:t>уровне</a:t>
            </a:r>
            <a:endParaRPr sz="1600" dirty="0">
              <a:latin typeface="Carlito"/>
              <a:cs typeface="Carli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41882" y="5691327"/>
            <a:ext cx="898525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latin typeface="Carlito"/>
                <a:cs typeface="Carlito"/>
              </a:rPr>
              <a:t>разработка</a:t>
            </a:r>
            <a:r>
              <a:rPr sz="1600" spc="-8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и</a:t>
            </a:r>
            <a:r>
              <a:rPr sz="1600" spc="-20" dirty="0">
                <a:latin typeface="Carlito"/>
                <a:cs typeface="Carlito"/>
              </a:rPr>
              <a:t> апробация</a:t>
            </a:r>
            <a:r>
              <a:rPr sz="1600" spc="-65" dirty="0">
                <a:latin typeface="Carlito"/>
                <a:cs typeface="Carlito"/>
              </a:rPr>
              <a:t> </a:t>
            </a:r>
            <a:r>
              <a:rPr sz="1600" spc="-20" dirty="0">
                <a:latin typeface="Carlito"/>
                <a:cs typeface="Carlito"/>
              </a:rPr>
              <a:t>федеральных</a:t>
            </a:r>
            <a:r>
              <a:rPr sz="1600" spc="-80" dirty="0">
                <a:latin typeface="Carlito"/>
                <a:cs typeface="Carlito"/>
              </a:rPr>
              <a:t> </a:t>
            </a:r>
            <a:r>
              <a:rPr sz="1600" spc="-15" dirty="0">
                <a:latin typeface="Carlito"/>
                <a:cs typeface="Carlito"/>
              </a:rPr>
              <a:t>рабочих</a:t>
            </a:r>
            <a:r>
              <a:rPr sz="1600" spc="-65" dirty="0">
                <a:latin typeface="Carlito"/>
                <a:cs typeface="Carlito"/>
              </a:rPr>
              <a:t> </a:t>
            </a:r>
            <a:r>
              <a:rPr sz="1600" spc="-20" dirty="0">
                <a:latin typeface="Carlito"/>
                <a:cs typeface="Carlito"/>
              </a:rPr>
              <a:t>программ</a:t>
            </a:r>
            <a:r>
              <a:rPr sz="1600" spc="-40" dirty="0">
                <a:latin typeface="Carlito"/>
                <a:cs typeface="Carlito"/>
              </a:rPr>
              <a:t> </a:t>
            </a:r>
            <a:r>
              <a:rPr sz="1600" spc="-15" dirty="0">
                <a:latin typeface="Carlito"/>
                <a:cs typeface="Carlito"/>
              </a:rPr>
              <a:t>по</a:t>
            </a:r>
            <a:r>
              <a:rPr sz="1600" spc="-25" dirty="0">
                <a:latin typeface="Carlito"/>
                <a:cs typeface="Carlito"/>
              </a:rPr>
              <a:t> </a:t>
            </a:r>
            <a:r>
              <a:rPr sz="1600" spc="-20" dirty="0">
                <a:latin typeface="Carlito"/>
                <a:cs typeface="Carlito"/>
              </a:rPr>
              <a:t>всем</a:t>
            </a:r>
            <a:r>
              <a:rPr sz="1600" spc="-30" dirty="0">
                <a:latin typeface="Carlito"/>
                <a:cs typeface="Carlito"/>
              </a:rPr>
              <a:t> </a:t>
            </a:r>
            <a:r>
              <a:rPr sz="1600" spc="-20" dirty="0">
                <a:latin typeface="Carlito"/>
                <a:cs typeface="Carlito"/>
              </a:rPr>
              <a:t>предметам</a:t>
            </a:r>
            <a:r>
              <a:rPr sz="1600" spc="-35" dirty="0">
                <a:latin typeface="Carlito"/>
                <a:cs typeface="Carlito"/>
              </a:rPr>
              <a:t> </a:t>
            </a:r>
            <a:r>
              <a:rPr sz="1600" spc="-15" dirty="0">
                <a:latin typeface="Carlito"/>
                <a:cs typeface="Carlito"/>
              </a:rPr>
              <a:t>для</a:t>
            </a:r>
            <a:r>
              <a:rPr sz="1600" spc="-50" dirty="0">
                <a:latin typeface="Carlito"/>
                <a:cs typeface="Carlito"/>
              </a:rPr>
              <a:t> </a:t>
            </a:r>
            <a:r>
              <a:rPr sz="1600" spc="-20" dirty="0" err="1">
                <a:latin typeface="Carlito"/>
                <a:cs typeface="Carlito"/>
              </a:rPr>
              <a:t>профильного</a:t>
            </a:r>
            <a:r>
              <a:rPr sz="1600" spc="-55" dirty="0">
                <a:latin typeface="Carlito"/>
                <a:cs typeface="Carlito"/>
              </a:rPr>
              <a:t> </a:t>
            </a:r>
            <a:r>
              <a:rPr sz="1600" spc="-20" dirty="0" err="1" smtClean="0">
                <a:latin typeface="Carlito"/>
                <a:cs typeface="Carlito"/>
              </a:rPr>
              <a:t>обучения</a:t>
            </a:r>
            <a:r>
              <a:rPr lang="ru-RU" sz="1600" spc="-20" dirty="0" smtClean="0">
                <a:latin typeface="Carlito"/>
                <a:cs typeface="Carlito"/>
              </a:rPr>
              <a:t>  </a:t>
            </a:r>
            <a:r>
              <a:rPr sz="1600" spc="-30" dirty="0" smtClean="0">
                <a:latin typeface="Carlito"/>
                <a:cs typeface="Carlito"/>
              </a:rPr>
              <a:t>(</a:t>
            </a:r>
            <a:r>
              <a:rPr sz="1600" spc="-30" dirty="0">
                <a:latin typeface="Carlito"/>
                <a:cs typeface="Carlito"/>
              </a:rPr>
              <a:t>углубленного </a:t>
            </a:r>
            <a:r>
              <a:rPr sz="1600" spc="-20" dirty="0">
                <a:latin typeface="Carlito"/>
                <a:cs typeface="Carlito"/>
              </a:rPr>
              <a:t>изучения </a:t>
            </a:r>
            <a:r>
              <a:rPr sz="1600" spc="-30" dirty="0">
                <a:latin typeface="Carlito"/>
                <a:cs typeface="Carlito"/>
              </a:rPr>
              <a:t>отдельных</a:t>
            </a:r>
            <a:r>
              <a:rPr sz="1600" spc="-155" dirty="0">
                <a:latin typeface="Carlito"/>
                <a:cs typeface="Carlito"/>
              </a:rPr>
              <a:t> </a:t>
            </a:r>
            <a:r>
              <a:rPr sz="1600" spc="-20" dirty="0">
                <a:latin typeface="Carlito"/>
                <a:cs typeface="Carlito"/>
              </a:rPr>
              <a:t>предметов)</a:t>
            </a:r>
            <a:endParaRPr sz="16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2420" y="1167383"/>
            <a:ext cx="3916679" cy="3333115"/>
          </a:xfrm>
          <a:custGeom>
            <a:avLst/>
            <a:gdLst/>
            <a:ahLst/>
            <a:cxnLst/>
            <a:rect l="l" t="t" r="r" b="b"/>
            <a:pathLst>
              <a:path w="3916679" h="3333115">
                <a:moveTo>
                  <a:pt x="3144774" y="0"/>
                </a:moveTo>
                <a:lnTo>
                  <a:pt x="771867" y="0"/>
                </a:lnTo>
                <a:lnTo>
                  <a:pt x="0" y="1666239"/>
                </a:lnTo>
                <a:lnTo>
                  <a:pt x="771867" y="3332606"/>
                </a:lnTo>
                <a:lnTo>
                  <a:pt x="3144774" y="3332606"/>
                </a:lnTo>
                <a:lnTo>
                  <a:pt x="3916679" y="1666239"/>
                </a:lnTo>
                <a:lnTo>
                  <a:pt x="3144774" y="0"/>
                </a:lnTo>
                <a:close/>
              </a:path>
            </a:pathLst>
          </a:custGeom>
          <a:solidFill>
            <a:srgbClr val="538E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22548" y="669035"/>
            <a:ext cx="7381240" cy="3909060"/>
          </a:xfrm>
          <a:custGeom>
            <a:avLst/>
            <a:gdLst/>
            <a:ahLst/>
            <a:cxnLst/>
            <a:rect l="l" t="t" r="r" b="b"/>
            <a:pathLst>
              <a:path w="7381240" h="3909060">
                <a:moveTo>
                  <a:pt x="7380732" y="2203450"/>
                </a:moveTo>
                <a:lnTo>
                  <a:pt x="6608826" y="498348"/>
                </a:lnTo>
                <a:lnTo>
                  <a:pt x="4235958" y="498348"/>
                </a:lnTo>
                <a:lnTo>
                  <a:pt x="3822547" y="1411541"/>
                </a:lnTo>
                <a:lnTo>
                  <a:pt x="3144774" y="0"/>
                </a:lnTo>
                <a:lnTo>
                  <a:pt x="771906" y="0"/>
                </a:lnTo>
                <a:lnTo>
                  <a:pt x="0" y="1607566"/>
                </a:lnTo>
                <a:lnTo>
                  <a:pt x="771906" y="3215259"/>
                </a:lnTo>
                <a:lnTo>
                  <a:pt x="3144774" y="3215259"/>
                </a:lnTo>
                <a:lnTo>
                  <a:pt x="3544862" y="2381974"/>
                </a:lnTo>
                <a:lnTo>
                  <a:pt x="4235958" y="3908679"/>
                </a:lnTo>
                <a:lnTo>
                  <a:pt x="6608826" y="3908679"/>
                </a:lnTo>
                <a:lnTo>
                  <a:pt x="7380732" y="2203450"/>
                </a:lnTo>
                <a:close/>
              </a:path>
            </a:pathLst>
          </a:custGeom>
          <a:solidFill>
            <a:srgbClr val="538E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5750" y="602741"/>
            <a:ext cx="10994390" cy="635"/>
          </a:xfrm>
          <a:custGeom>
            <a:avLst/>
            <a:gdLst/>
            <a:ahLst/>
            <a:cxnLst/>
            <a:rect l="l" t="t" r="r" b="b"/>
            <a:pathLst>
              <a:path w="10994390" h="634">
                <a:moveTo>
                  <a:pt x="0" y="0"/>
                </a:moveTo>
                <a:lnTo>
                  <a:pt x="10994136" y="254"/>
                </a:lnTo>
              </a:path>
            </a:pathLst>
          </a:custGeom>
          <a:ln w="38100">
            <a:solidFill>
              <a:srgbClr val="000066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837178" y="776986"/>
            <a:ext cx="3924935" cy="3228340"/>
            <a:chOff x="3837178" y="776986"/>
            <a:chExt cx="3924935" cy="3228340"/>
          </a:xfrm>
        </p:grpSpPr>
        <p:sp>
          <p:nvSpPr>
            <p:cNvPr id="6" name="object 6"/>
            <p:cNvSpPr/>
            <p:nvPr/>
          </p:nvSpPr>
          <p:spPr>
            <a:xfrm>
              <a:off x="3843528" y="783336"/>
              <a:ext cx="3912235" cy="3215640"/>
            </a:xfrm>
            <a:custGeom>
              <a:avLst/>
              <a:gdLst/>
              <a:ahLst/>
              <a:cxnLst/>
              <a:rect l="l" t="t" r="r" b="b"/>
              <a:pathLst>
                <a:path w="3912234" h="3215640">
                  <a:moveTo>
                    <a:pt x="3191255" y="0"/>
                  </a:moveTo>
                  <a:lnTo>
                    <a:pt x="720725" y="0"/>
                  </a:lnTo>
                  <a:lnTo>
                    <a:pt x="0" y="1607692"/>
                  </a:lnTo>
                  <a:lnTo>
                    <a:pt x="720725" y="3215386"/>
                  </a:lnTo>
                  <a:lnTo>
                    <a:pt x="3191255" y="3215386"/>
                  </a:lnTo>
                  <a:lnTo>
                    <a:pt x="3911980" y="1607692"/>
                  </a:lnTo>
                  <a:lnTo>
                    <a:pt x="31912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43528" y="783336"/>
              <a:ext cx="3912235" cy="3215640"/>
            </a:xfrm>
            <a:custGeom>
              <a:avLst/>
              <a:gdLst/>
              <a:ahLst/>
              <a:cxnLst/>
              <a:rect l="l" t="t" r="r" b="b"/>
              <a:pathLst>
                <a:path w="3912234" h="3215640">
                  <a:moveTo>
                    <a:pt x="0" y="1607692"/>
                  </a:moveTo>
                  <a:lnTo>
                    <a:pt x="720725" y="0"/>
                  </a:lnTo>
                  <a:lnTo>
                    <a:pt x="3191255" y="0"/>
                  </a:lnTo>
                  <a:lnTo>
                    <a:pt x="3911980" y="1607692"/>
                  </a:lnTo>
                  <a:lnTo>
                    <a:pt x="3191255" y="3215386"/>
                  </a:lnTo>
                  <a:lnTo>
                    <a:pt x="720725" y="3215386"/>
                  </a:lnTo>
                  <a:lnTo>
                    <a:pt x="0" y="1607692"/>
                  </a:lnTo>
                  <a:close/>
                </a:path>
              </a:pathLst>
            </a:custGeom>
            <a:ln w="12192">
              <a:solidFill>
                <a:srgbClr val="416E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846700" y="1042796"/>
            <a:ext cx="2466467" cy="64833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574675" marR="5080" indent="-562610">
              <a:lnSpc>
                <a:spcPct val="104000"/>
              </a:lnSpc>
              <a:spcBef>
                <a:spcPts val="5"/>
              </a:spcBef>
            </a:pPr>
            <a:r>
              <a:rPr sz="2000" b="1" dirty="0">
                <a:solidFill>
                  <a:srgbClr val="C00000"/>
                </a:solidFill>
                <a:latin typeface="Carlito"/>
                <a:cs typeface="Carlito"/>
              </a:rPr>
              <a:t>c</a:t>
            </a:r>
            <a:r>
              <a:rPr sz="2000" b="1" spc="-50" dirty="0">
                <a:solidFill>
                  <a:srgbClr val="C00000"/>
                </a:solidFill>
                <a:latin typeface="Carlito"/>
                <a:cs typeface="Carlito"/>
              </a:rPr>
              <a:t>о</a:t>
            </a:r>
            <a:r>
              <a:rPr sz="2000" b="1" spc="-15" dirty="0">
                <a:solidFill>
                  <a:srgbClr val="C00000"/>
                </a:solidFill>
                <a:latin typeface="Carlito"/>
                <a:cs typeface="Carlito"/>
              </a:rPr>
              <a:t>д</a:t>
            </a:r>
            <a:r>
              <a:rPr sz="2000" b="1" spc="-5" dirty="0">
                <a:solidFill>
                  <a:srgbClr val="C00000"/>
                </a:solidFill>
                <a:latin typeface="Carlito"/>
                <a:cs typeface="Carlito"/>
              </a:rPr>
              <a:t>е</a:t>
            </a:r>
            <a:r>
              <a:rPr sz="2000" b="1" spc="-25" dirty="0">
                <a:solidFill>
                  <a:srgbClr val="C00000"/>
                </a:solidFill>
                <a:latin typeface="Carlito"/>
                <a:cs typeface="Carlito"/>
              </a:rPr>
              <a:t>рж</a:t>
            </a:r>
            <a:r>
              <a:rPr sz="2000" b="1" spc="-20" dirty="0">
                <a:solidFill>
                  <a:srgbClr val="C00000"/>
                </a:solidFill>
                <a:latin typeface="Carlito"/>
                <a:cs typeface="Carlito"/>
              </a:rPr>
              <a:t>а</a:t>
            </a:r>
            <a:r>
              <a:rPr sz="2000" b="1" spc="-15" dirty="0">
                <a:solidFill>
                  <a:srgbClr val="C00000"/>
                </a:solidFill>
                <a:latin typeface="Carlito"/>
                <a:cs typeface="Carlito"/>
              </a:rPr>
              <a:t>т</a:t>
            </a:r>
            <a:r>
              <a:rPr sz="2000" b="1" spc="-40" dirty="0">
                <a:solidFill>
                  <a:srgbClr val="C00000"/>
                </a:solidFill>
                <a:latin typeface="Carlito"/>
                <a:cs typeface="Carlito"/>
              </a:rPr>
              <a:t>е</a:t>
            </a:r>
            <a:r>
              <a:rPr sz="2000" b="1" dirty="0">
                <a:solidFill>
                  <a:srgbClr val="C00000"/>
                </a:solidFill>
                <a:latin typeface="Carlito"/>
                <a:cs typeface="Carlito"/>
              </a:rPr>
              <a:t>льный  </a:t>
            </a:r>
            <a:r>
              <a:rPr sz="2000" b="1" spc="-15" dirty="0">
                <a:solidFill>
                  <a:srgbClr val="C00000"/>
                </a:solidFill>
                <a:latin typeface="Carlito"/>
                <a:cs typeface="Carlito"/>
              </a:rPr>
              <a:t>раздел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74896" y="1872183"/>
            <a:ext cx="3245104" cy="1969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550" spc="-5" dirty="0">
                <a:solidFill>
                  <a:srgbClr val="FF0000"/>
                </a:solidFill>
                <a:latin typeface="Carlito"/>
                <a:cs typeface="Carlito"/>
              </a:rPr>
              <a:t>федеральные</a:t>
            </a:r>
            <a:r>
              <a:rPr sz="1550" spc="-7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550" spc="-5" dirty="0">
                <a:solidFill>
                  <a:srgbClr val="FF0000"/>
                </a:solidFill>
                <a:latin typeface="Carlito"/>
                <a:cs typeface="Carlito"/>
              </a:rPr>
              <a:t>рабочие</a:t>
            </a:r>
            <a:endParaRPr sz="1550" dirty="0">
              <a:latin typeface="Carlito"/>
              <a:cs typeface="Carlito"/>
            </a:endParaRPr>
          </a:p>
          <a:p>
            <a:pPr marL="299085" marR="528320">
              <a:lnSpc>
                <a:spcPts val="1850"/>
              </a:lnSpc>
              <a:spcBef>
                <a:spcPts val="70"/>
              </a:spcBef>
            </a:pPr>
            <a:r>
              <a:rPr sz="1550" spc="-5" dirty="0">
                <a:solidFill>
                  <a:srgbClr val="FF0000"/>
                </a:solidFill>
                <a:latin typeface="Carlito"/>
                <a:cs typeface="Carlito"/>
              </a:rPr>
              <a:t>программы</a:t>
            </a:r>
            <a:r>
              <a:rPr sz="1550" spc="-8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550" spc="-5" dirty="0">
                <a:solidFill>
                  <a:srgbClr val="FF0000"/>
                </a:solidFill>
                <a:latin typeface="Carlito"/>
                <a:cs typeface="Carlito"/>
              </a:rPr>
              <a:t>учебных  </a:t>
            </a:r>
            <a:r>
              <a:rPr sz="1550" spc="-10" dirty="0">
                <a:solidFill>
                  <a:srgbClr val="FF0000"/>
                </a:solidFill>
                <a:latin typeface="Carlito"/>
                <a:cs typeface="Carlito"/>
              </a:rPr>
              <a:t>предметов;</a:t>
            </a:r>
            <a:endParaRPr sz="1550" dirty="0">
              <a:latin typeface="Carlito"/>
              <a:cs typeface="Carlito"/>
            </a:endParaRPr>
          </a:p>
          <a:p>
            <a:pPr marL="299085" indent="-287020">
              <a:lnSpc>
                <a:spcPts val="178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550" spc="-5" dirty="0">
                <a:latin typeface="Carlito"/>
                <a:cs typeface="Carlito"/>
              </a:rPr>
              <a:t>программа</a:t>
            </a:r>
            <a:r>
              <a:rPr sz="1550" spc="-40" dirty="0">
                <a:latin typeface="Carlito"/>
                <a:cs typeface="Carlito"/>
              </a:rPr>
              <a:t> </a:t>
            </a:r>
            <a:r>
              <a:rPr sz="1550" spc="-10" dirty="0">
                <a:latin typeface="Carlito"/>
                <a:cs typeface="Carlito"/>
              </a:rPr>
              <a:t>формирования</a:t>
            </a:r>
            <a:endParaRPr sz="1550" dirty="0">
              <a:latin typeface="Carlito"/>
              <a:cs typeface="Carlito"/>
            </a:endParaRPr>
          </a:p>
          <a:p>
            <a:pPr marL="299085">
              <a:lnSpc>
                <a:spcPts val="1850"/>
              </a:lnSpc>
            </a:pPr>
            <a:r>
              <a:rPr sz="1550" spc="-5" dirty="0">
                <a:latin typeface="Carlito"/>
                <a:cs typeface="Carlito"/>
              </a:rPr>
              <a:t>универсальных</a:t>
            </a:r>
            <a:r>
              <a:rPr sz="1550" spc="-50" dirty="0">
                <a:latin typeface="Carlito"/>
                <a:cs typeface="Carlito"/>
              </a:rPr>
              <a:t> </a:t>
            </a:r>
            <a:r>
              <a:rPr sz="1550" spc="-5" dirty="0">
                <a:latin typeface="Carlito"/>
                <a:cs typeface="Carlito"/>
              </a:rPr>
              <a:t>учебных</a:t>
            </a:r>
            <a:endParaRPr sz="1550" dirty="0">
              <a:latin typeface="Carlito"/>
              <a:cs typeface="Carlito"/>
            </a:endParaRPr>
          </a:p>
          <a:p>
            <a:pPr marL="299085">
              <a:lnSpc>
                <a:spcPts val="1855"/>
              </a:lnSpc>
            </a:pPr>
            <a:r>
              <a:rPr sz="1550" spc="-5" dirty="0">
                <a:latin typeface="Carlito"/>
                <a:cs typeface="Carlito"/>
              </a:rPr>
              <a:t>действий </a:t>
            </a:r>
            <a:r>
              <a:rPr sz="1550" dirty="0">
                <a:latin typeface="Carlito"/>
                <a:cs typeface="Carlito"/>
              </a:rPr>
              <a:t>у</a:t>
            </a:r>
            <a:r>
              <a:rPr sz="1550" spc="-50" dirty="0">
                <a:latin typeface="Carlito"/>
                <a:cs typeface="Carlito"/>
              </a:rPr>
              <a:t> </a:t>
            </a:r>
            <a:r>
              <a:rPr sz="1550" spc="-10" dirty="0">
                <a:latin typeface="Carlito"/>
                <a:cs typeface="Carlito"/>
              </a:rPr>
              <a:t>обучающихся;</a:t>
            </a:r>
            <a:endParaRPr sz="1550" dirty="0">
              <a:latin typeface="Carlito"/>
              <a:cs typeface="Carlito"/>
            </a:endParaRPr>
          </a:p>
          <a:p>
            <a:pPr marL="299085" marR="307340" indent="-287020">
              <a:lnSpc>
                <a:spcPts val="1850"/>
              </a:lnSpc>
              <a:spcBef>
                <a:spcPts val="7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550" spc="-10" dirty="0">
                <a:solidFill>
                  <a:srgbClr val="FF0000"/>
                </a:solidFill>
                <a:latin typeface="Carlito"/>
                <a:cs typeface="Carlito"/>
              </a:rPr>
              <a:t>федеральная </a:t>
            </a:r>
            <a:r>
              <a:rPr sz="1550" spc="-5" dirty="0">
                <a:solidFill>
                  <a:srgbClr val="FF0000"/>
                </a:solidFill>
                <a:latin typeface="Carlito"/>
                <a:cs typeface="Carlito"/>
              </a:rPr>
              <a:t>рабочая  программа</a:t>
            </a:r>
            <a:r>
              <a:rPr sz="1550" spc="-5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550" spc="-10" dirty="0">
                <a:solidFill>
                  <a:srgbClr val="FF0000"/>
                </a:solidFill>
                <a:latin typeface="Carlito"/>
                <a:cs typeface="Carlito"/>
              </a:rPr>
              <a:t>воспитания</a:t>
            </a:r>
            <a:endParaRPr sz="1550" dirty="0">
              <a:latin typeface="Carlito"/>
              <a:cs typeface="Carlit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46862" y="1278382"/>
            <a:ext cx="3758565" cy="3305810"/>
            <a:chOff x="546862" y="1278382"/>
            <a:chExt cx="3758565" cy="3305810"/>
          </a:xfrm>
        </p:grpSpPr>
        <p:sp>
          <p:nvSpPr>
            <p:cNvPr id="11" name="object 11"/>
            <p:cNvSpPr/>
            <p:nvPr/>
          </p:nvSpPr>
          <p:spPr>
            <a:xfrm>
              <a:off x="553212" y="1284731"/>
              <a:ext cx="3745865" cy="3293110"/>
            </a:xfrm>
            <a:custGeom>
              <a:avLst/>
              <a:gdLst/>
              <a:ahLst/>
              <a:cxnLst/>
              <a:rect l="l" t="t" r="r" b="b"/>
              <a:pathLst>
                <a:path w="3745865" h="3293110">
                  <a:moveTo>
                    <a:pt x="3745865" y="1646555"/>
                  </a:moveTo>
                  <a:lnTo>
                    <a:pt x="3007614" y="0"/>
                  </a:lnTo>
                  <a:lnTo>
                    <a:pt x="738124" y="0"/>
                  </a:lnTo>
                  <a:lnTo>
                    <a:pt x="0" y="1646555"/>
                  </a:lnTo>
                  <a:lnTo>
                    <a:pt x="738124" y="3293110"/>
                  </a:lnTo>
                  <a:lnTo>
                    <a:pt x="3007614" y="3293110"/>
                  </a:lnTo>
                  <a:lnTo>
                    <a:pt x="3745865" y="16465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3212" y="1284732"/>
              <a:ext cx="3745865" cy="3293110"/>
            </a:xfrm>
            <a:custGeom>
              <a:avLst/>
              <a:gdLst/>
              <a:ahLst/>
              <a:cxnLst/>
              <a:rect l="l" t="t" r="r" b="b"/>
              <a:pathLst>
                <a:path w="3745865" h="3293110">
                  <a:moveTo>
                    <a:pt x="0" y="1646554"/>
                  </a:moveTo>
                  <a:lnTo>
                    <a:pt x="738124" y="0"/>
                  </a:lnTo>
                  <a:lnTo>
                    <a:pt x="3007614" y="0"/>
                  </a:lnTo>
                  <a:lnTo>
                    <a:pt x="3745865" y="1646554"/>
                  </a:lnTo>
                  <a:lnTo>
                    <a:pt x="3007614" y="3293109"/>
                  </a:lnTo>
                  <a:lnTo>
                    <a:pt x="738124" y="3293109"/>
                  </a:lnTo>
                  <a:lnTo>
                    <a:pt x="0" y="1646554"/>
                  </a:lnTo>
                  <a:close/>
                </a:path>
              </a:pathLst>
            </a:custGeom>
            <a:ln w="12192">
              <a:solidFill>
                <a:srgbClr val="416E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500886" y="1694180"/>
            <a:ext cx="17856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C00000"/>
                </a:solidFill>
                <a:latin typeface="Carlito"/>
                <a:cs typeface="Carlito"/>
              </a:rPr>
              <a:t>целевой</a:t>
            </a:r>
            <a:r>
              <a:rPr sz="2000" b="1" spc="-75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2000" b="1" spc="-15" dirty="0">
                <a:solidFill>
                  <a:srgbClr val="C00000"/>
                </a:solidFill>
                <a:latin typeface="Carlito"/>
                <a:cs typeface="Carlito"/>
              </a:rPr>
              <a:t>раздел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57452" y="2230627"/>
            <a:ext cx="2957830" cy="1437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550" spc="-10" dirty="0">
                <a:latin typeface="Carlito"/>
                <a:cs typeface="Carlito"/>
              </a:rPr>
              <a:t>пояснительная</a:t>
            </a:r>
            <a:r>
              <a:rPr sz="1550" spc="-20" dirty="0">
                <a:latin typeface="Carlito"/>
                <a:cs typeface="Carlito"/>
              </a:rPr>
              <a:t> </a:t>
            </a:r>
            <a:r>
              <a:rPr sz="1550" spc="-10" dirty="0">
                <a:latin typeface="Carlito"/>
                <a:cs typeface="Carlito"/>
              </a:rPr>
              <a:t>записка;</a:t>
            </a:r>
            <a:endParaRPr sz="1550">
              <a:latin typeface="Carlito"/>
              <a:cs typeface="Carlito"/>
            </a:endParaRPr>
          </a:p>
          <a:p>
            <a:pPr marL="299085" indent="-287020">
              <a:lnSpc>
                <a:spcPts val="1855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550" spc="-10" dirty="0">
                <a:latin typeface="Carlito"/>
                <a:cs typeface="Carlito"/>
              </a:rPr>
              <a:t>планируемые</a:t>
            </a:r>
            <a:r>
              <a:rPr sz="1550" spc="-60" dirty="0">
                <a:latin typeface="Carlito"/>
                <a:cs typeface="Carlito"/>
              </a:rPr>
              <a:t> </a:t>
            </a:r>
            <a:r>
              <a:rPr sz="1550" spc="-20" dirty="0">
                <a:latin typeface="Carlito"/>
                <a:cs typeface="Carlito"/>
              </a:rPr>
              <a:t>результаты</a:t>
            </a:r>
            <a:endParaRPr sz="1550">
              <a:latin typeface="Carlito"/>
              <a:cs typeface="Carlito"/>
            </a:endParaRPr>
          </a:p>
          <a:p>
            <a:pPr marL="299085">
              <a:lnSpc>
                <a:spcPts val="1850"/>
              </a:lnSpc>
            </a:pPr>
            <a:r>
              <a:rPr sz="1550" spc="-5" dirty="0">
                <a:latin typeface="Carlito"/>
                <a:cs typeface="Carlito"/>
              </a:rPr>
              <a:t>освоения обучающимися</a:t>
            </a:r>
            <a:r>
              <a:rPr sz="1550" spc="210" dirty="0">
                <a:latin typeface="Carlito"/>
                <a:cs typeface="Carlito"/>
              </a:rPr>
              <a:t> </a:t>
            </a:r>
            <a:r>
              <a:rPr sz="1550" spc="-5" dirty="0">
                <a:latin typeface="Carlito"/>
                <a:cs typeface="Carlito"/>
              </a:rPr>
              <a:t>ФОП;</a:t>
            </a:r>
            <a:endParaRPr sz="1550">
              <a:latin typeface="Carlito"/>
              <a:cs typeface="Carlito"/>
            </a:endParaRPr>
          </a:p>
          <a:p>
            <a:pPr marL="299085" marR="231140" indent="-287020">
              <a:lnSpc>
                <a:spcPts val="1850"/>
              </a:lnSpc>
              <a:spcBef>
                <a:spcPts val="6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550" spc="-10" dirty="0">
                <a:latin typeface="Carlito"/>
                <a:cs typeface="Carlito"/>
              </a:rPr>
              <a:t>система </a:t>
            </a:r>
            <a:r>
              <a:rPr sz="1550" spc="-5" dirty="0">
                <a:latin typeface="Carlito"/>
                <a:cs typeface="Carlito"/>
              </a:rPr>
              <a:t>оценки </a:t>
            </a:r>
            <a:r>
              <a:rPr sz="1550" spc="-10" dirty="0">
                <a:latin typeface="Carlito"/>
                <a:cs typeface="Carlito"/>
              </a:rPr>
              <a:t>достижения  планируемых </a:t>
            </a:r>
            <a:r>
              <a:rPr sz="1550" spc="-20" dirty="0">
                <a:latin typeface="Carlito"/>
                <a:cs typeface="Carlito"/>
              </a:rPr>
              <a:t>результатов  </a:t>
            </a:r>
            <a:r>
              <a:rPr sz="1550" spc="-5" dirty="0">
                <a:latin typeface="Carlito"/>
                <a:cs typeface="Carlito"/>
              </a:rPr>
              <a:t>освоения</a:t>
            </a:r>
            <a:r>
              <a:rPr sz="1550" spc="305" dirty="0">
                <a:latin typeface="Carlito"/>
                <a:cs typeface="Carlito"/>
              </a:rPr>
              <a:t> </a:t>
            </a:r>
            <a:r>
              <a:rPr sz="1550" spc="-10" dirty="0">
                <a:latin typeface="Carlito"/>
                <a:cs typeface="Carlito"/>
              </a:rPr>
              <a:t>ФОП</a:t>
            </a:r>
            <a:endParaRPr sz="1550">
              <a:latin typeface="Carlito"/>
              <a:cs typeface="Carlit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253985" y="1278382"/>
            <a:ext cx="3978275" cy="3305810"/>
            <a:chOff x="7253985" y="1278382"/>
            <a:chExt cx="3978275" cy="3305810"/>
          </a:xfrm>
        </p:grpSpPr>
        <p:sp>
          <p:nvSpPr>
            <p:cNvPr id="16" name="object 16"/>
            <p:cNvSpPr/>
            <p:nvPr/>
          </p:nvSpPr>
          <p:spPr>
            <a:xfrm>
              <a:off x="7260335" y="1284732"/>
              <a:ext cx="3965575" cy="3293110"/>
            </a:xfrm>
            <a:custGeom>
              <a:avLst/>
              <a:gdLst/>
              <a:ahLst/>
              <a:cxnLst/>
              <a:rect l="l" t="t" r="r" b="b"/>
              <a:pathLst>
                <a:path w="3965575" h="3293110">
                  <a:moveTo>
                    <a:pt x="3227070" y="0"/>
                  </a:moveTo>
                  <a:lnTo>
                    <a:pt x="738124" y="0"/>
                  </a:lnTo>
                  <a:lnTo>
                    <a:pt x="0" y="1646554"/>
                  </a:lnTo>
                  <a:lnTo>
                    <a:pt x="738124" y="3293109"/>
                  </a:lnTo>
                  <a:lnTo>
                    <a:pt x="3227070" y="3293109"/>
                  </a:lnTo>
                  <a:lnTo>
                    <a:pt x="3965321" y="1646554"/>
                  </a:lnTo>
                  <a:lnTo>
                    <a:pt x="32270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260335" y="1284732"/>
              <a:ext cx="3965575" cy="3293110"/>
            </a:xfrm>
            <a:custGeom>
              <a:avLst/>
              <a:gdLst/>
              <a:ahLst/>
              <a:cxnLst/>
              <a:rect l="l" t="t" r="r" b="b"/>
              <a:pathLst>
                <a:path w="3965575" h="3293110">
                  <a:moveTo>
                    <a:pt x="0" y="1646554"/>
                  </a:moveTo>
                  <a:lnTo>
                    <a:pt x="738124" y="0"/>
                  </a:lnTo>
                  <a:lnTo>
                    <a:pt x="3227070" y="0"/>
                  </a:lnTo>
                  <a:lnTo>
                    <a:pt x="3965321" y="1646554"/>
                  </a:lnTo>
                  <a:lnTo>
                    <a:pt x="3227070" y="3293109"/>
                  </a:lnTo>
                  <a:lnTo>
                    <a:pt x="738124" y="3293109"/>
                  </a:lnTo>
                  <a:lnTo>
                    <a:pt x="0" y="1646554"/>
                  </a:lnTo>
                  <a:close/>
                </a:path>
              </a:pathLst>
            </a:custGeom>
            <a:ln w="12192">
              <a:solidFill>
                <a:srgbClr val="416E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702422" y="1465580"/>
            <a:ext cx="2950210" cy="2310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9865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C00000"/>
                </a:solidFill>
                <a:latin typeface="Carlito"/>
                <a:cs typeface="Carlito"/>
              </a:rPr>
              <a:t>организационный</a:t>
            </a:r>
            <a:endParaRPr sz="2000">
              <a:latin typeface="Carlito"/>
              <a:cs typeface="Carlito"/>
            </a:endParaRPr>
          </a:p>
          <a:p>
            <a:pPr marL="189230" algn="ctr">
              <a:lnSpc>
                <a:spcPct val="100000"/>
              </a:lnSpc>
              <a:spcBef>
                <a:spcPts val="105"/>
              </a:spcBef>
            </a:pPr>
            <a:r>
              <a:rPr sz="2000" b="1" spc="-15" dirty="0">
                <a:solidFill>
                  <a:srgbClr val="C00000"/>
                </a:solidFill>
                <a:latin typeface="Carlito"/>
                <a:cs typeface="Carlito"/>
              </a:rPr>
              <a:t>раздел</a:t>
            </a:r>
            <a:endParaRPr sz="2000">
              <a:latin typeface="Carlito"/>
              <a:cs typeface="Carlito"/>
            </a:endParaRPr>
          </a:p>
          <a:p>
            <a:pPr marL="299085" indent="-287020">
              <a:lnSpc>
                <a:spcPts val="1855"/>
              </a:lnSpc>
              <a:spcBef>
                <a:spcPts val="114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550" spc="-10" dirty="0">
                <a:solidFill>
                  <a:srgbClr val="FF0000"/>
                </a:solidFill>
                <a:latin typeface="Carlito"/>
                <a:cs typeface="Carlito"/>
              </a:rPr>
              <a:t>федеральный </a:t>
            </a:r>
            <a:r>
              <a:rPr sz="1550" spc="-5" dirty="0">
                <a:solidFill>
                  <a:srgbClr val="FF0000"/>
                </a:solidFill>
                <a:latin typeface="Carlito"/>
                <a:cs typeface="Carlito"/>
              </a:rPr>
              <a:t>учебный</a:t>
            </a:r>
            <a:r>
              <a:rPr sz="1550" spc="-4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550" spc="-5" dirty="0">
                <a:solidFill>
                  <a:srgbClr val="FF0000"/>
                </a:solidFill>
                <a:latin typeface="Carlito"/>
                <a:cs typeface="Carlito"/>
              </a:rPr>
              <a:t>план;</a:t>
            </a:r>
            <a:endParaRPr sz="1550">
              <a:latin typeface="Carlito"/>
              <a:cs typeface="Carlito"/>
            </a:endParaRPr>
          </a:p>
          <a:p>
            <a:pPr marL="299085" marR="5080" indent="-287020">
              <a:lnSpc>
                <a:spcPts val="1850"/>
              </a:lnSpc>
              <a:spcBef>
                <a:spcPts val="6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550" spc="-10" dirty="0">
                <a:solidFill>
                  <a:srgbClr val="FF0000"/>
                </a:solidFill>
                <a:latin typeface="Carlito"/>
                <a:cs typeface="Carlito"/>
              </a:rPr>
              <a:t>федеральный </a:t>
            </a:r>
            <a:r>
              <a:rPr sz="1550" spc="-5" dirty="0">
                <a:solidFill>
                  <a:srgbClr val="FF0000"/>
                </a:solidFill>
                <a:latin typeface="Carlito"/>
                <a:cs typeface="Carlito"/>
              </a:rPr>
              <a:t>план </a:t>
            </a:r>
            <a:r>
              <a:rPr sz="1550" spc="-10" dirty="0">
                <a:solidFill>
                  <a:srgbClr val="FF0000"/>
                </a:solidFill>
                <a:latin typeface="Carlito"/>
                <a:cs typeface="Carlito"/>
              </a:rPr>
              <a:t>внеурочной  деятельности;</a:t>
            </a:r>
            <a:endParaRPr sz="1550">
              <a:latin typeface="Carlito"/>
              <a:cs typeface="Carlito"/>
            </a:endParaRPr>
          </a:p>
          <a:p>
            <a:pPr marL="299085" indent="-287020">
              <a:lnSpc>
                <a:spcPts val="1789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550" spc="-10" dirty="0">
                <a:solidFill>
                  <a:srgbClr val="FF0000"/>
                </a:solidFill>
                <a:latin typeface="Carlito"/>
                <a:cs typeface="Carlito"/>
              </a:rPr>
              <a:t>федеральный</a:t>
            </a:r>
            <a:r>
              <a:rPr sz="1550" spc="-2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550" spc="-10" dirty="0">
                <a:solidFill>
                  <a:srgbClr val="FF0000"/>
                </a:solidFill>
                <a:latin typeface="Carlito"/>
                <a:cs typeface="Carlito"/>
              </a:rPr>
              <a:t>календарный</a:t>
            </a:r>
            <a:endParaRPr sz="1550">
              <a:latin typeface="Carlito"/>
              <a:cs typeface="Carlito"/>
            </a:endParaRPr>
          </a:p>
          <a:p>
            <a:pPr marL="299085">
              <a:lnSpc>
                <a:spcPts val="1850"/>
              </a:lnSpc>
            </a:pPr>
            <a:r>
              <a:rPr sz="1550" spc="-5" dirty="0">
                <a:solidFill>
                  <a:srgbClr val="FF0000"/>
                </a:solidFill>
                <a:latin typeface="Carlito"/>
                <a:cs typeface="Carlito"/>
              </a:rPr>
              <a:t>учебный</a:t>
            </a:r>
            <a:r>
              <a:rPr sz="1550" spc="32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550" dirty="0">
                <a:solidFill>
                  <a:srgbClr val="FF0000"/>
                </a:solidFill>
                <a:latin typeface="Carlito"/>
                <a:cs typeface="Carlito"/>
              </a:rPr>
              <a:t>график;</a:t>
            </a:r>
            <a:endParaRPr sz="1550">
              <a:latin typeface="Carlito"/>
              <a:cs typeface="Carlito"/>
            </a:endParaRPr>
          </a:p>
          <a:p>
            <a:pPr marL="299085" marR="210185" indent="-287020">
              <a:lnSpc>
                <a:spcPts val="1850"/>
              </a:lnSpc>
              <a:spcBef>
                <a:spcPts val="6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550" spc="-10" dirty="0">
                <a:solidFill>
                  <a:srgbClr val="FF0000"/>
                </a:solidFill>
                <a:latin typeface="Carlito"/>
                <a:cs typeface="Carlito"/>
              </a:rPr>
              <a:t>федеральный календарный  </a:t>
            </a:r>
            <a:r>
              <a:rPr sz="1550" spc="-5" dirty="0">
                <a:solidFill>
                  <a:srgbClr val="FF0000"/>
                </a:solidFill>
                <a:latin typeface="Carlito"/>
                <a:cs typeface="Carlito"/>
              </a:rPr>
              <a:t>план </a:t>
            </a:r>
            <a:r>
              <a:rPr sz="1550" spc="-10" dirty="0">
                <a:solidFill>
                  <a:srgbClr val="FF0000"/>
                </a:solidFill>
                <a:latin typeface="Carlito"/>
                <a:cs typeface="Carlito"/>
              </a:rPr>
              <a:t>воспитательной</a:t>
            </a:r>
            <a:r>
              <a:rPr sz="1550" spc="-4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550" spc="-10" dirty="0">
                <a:solidFill>
                  <a:srgbClr val="FF0000"/>
                </a:solidFill>
                <a:latin typeface="Carlito"/>
                <a:cs typeface="Carlito"/>
              </a:rPr>
              <a:t>работы</a:t>
            </a:r>
            <a:endParaRPr sz="1550">
              <a:latin typeface="Carlito"/>
              <a:cs typeface="Carli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00072" y="5385308"/>
            <a:ext cx="8634527" cy="34624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150" b="1" spc="10" dirty="0">
                <a:solidFill>
                  <a:srgbClr val="2E356C"/>
                </a:solidFill>
                <a:latin typeface="Carlito"/>
                <a:cs typeface="Carlito"/>
              </a:rPr>
              <a:t>ЕДИНСТВО </a:t>
            </a:r>
            <a:r>
              <a:rPr sz="2150" b="1" dirty="0">
                <a:solidFill>
                  <a:srgbClr val="2E356C"/>
                </a:solidFill>
                <a:latin typeface="Carlito"/>
                <a:cs typeface="Carlito"/>
              </a:rPr>
              <a:t>СОДЕРЖАНИЯ </a:t>
            </a:r>
            <a:r>
              <a:rPr sz="2150" b="1" spc="-5" dirty="0">
                <a:solidFill>
                  <a:srgbClr val="2E356C"/>
                </a:solidFill>
                <a:latin typeface="Carlito"/>
                <a:cs typeface="Carlito"/>
              </a:rPr>
              <a:t>ОБЩЕГО</a:t>
            </a:r>
            <a:r>
              <a:rPr sz="2150" b="1" spc="45" dirty="0">
                <a:solidFill>
                  <a:srgbClr val="2E356C"/>
                </a:solidFill>
                <a:latin typeface="Carlito"/>
                <a:cs typeface="Carlito"/>
              </a:rPr>
              <a:t> </a:t>
            </a:r>
            <a:r>
              <a:rPr sz="2150" b="1" spc="-5" dirty="0">
                <a:solidFill>
                  <a:srgbClr val="2E356C"/>
                </a:solidFill>
                <a:latin typeface="Carlito"/>
                <a:cs typeface="Carlito"/>
              </a:rPr>
              <a:t>ОБРАЗОВАНИЯ</a:t>
            </a:r>
            <a:endParaRPr sz="2150" dirty="0">
              <a:latin typeface="Carlito"/>
              <a:cs typeface="Carlito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3093211" y="129839"/>
            <a:ext cx="5379467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ФОП </a:t>
            </a:r>
            <a:r>
              <a:rPr sz="2800" spc="-20" dirty="0"/>
              <a:t>НОО, </a:t>
            </a:r>
            <a:r>
              <a:rPr sz="2800" spc="-5" dirty="0"/>
              <a:t>ООО и</a:t>
            </a:r>
            <a:r>
              <a:rPr sz="2800" spc="-65" dirty="0"/>
              <a:t> </a:t>
            </a:r>
            <a:r>
              <a:rPr sz="2800" spc="-5" dirty="0"/>
              <a:t>СОО</a:t>
            </a:r>
            <a:endParaRPr sz="2800"/>
          </a:p>
        </p:txBody>
      </p:sp>
      <p:grpSp>
        <p:nvGrpSpPr>
          <p:cNvPr id="21" name="object 21"/>
          <p:cNvGrpSpPr/>
          <p:nvPr/>
        </p:nvGrpSpPr>
        <p:grpSpPr>
          <a:xfrm>
            <a:off x="0" y="0"/>
            <a:ext cx="12192000" cy="6809105"/>
            <a:chOff x="0" y="0"/>
            <a:chExt cx="12192000" cy="6809105"/>
          </a:xfrm>
        </p:grpSpPr>
        <p:sp>
          <p:nvSpPr>
            <p:cNvPr id="22" name="object 22"/>
            <p:cNvSpPr/>
            <p:nvPr/>
          </p:nvSpPr>
          <p:spPr>
            <a:xfrm>
              <a:off x="5439156" y="4244340"/>
              <a:ext cx="803148" cy="6827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0" y="4803647"/>
              <a:ext cx="890015" cy="6416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582400" y="0"/>
              <a:ext cx="609600" cy="6809105"/>
            </a:xfrm>
            <a:custGeom>
              <a:avLst/>
              <a:gdLst/>
              <a:ahLst/>
              <a:cxnLst/>
              <a:rect l="l" t="t" r="r" b="b"/>
              <a:pathLst>
                <a:path w="609600" h="6809105">
                  <a:moveTo>
                    <a:pt x="609092" y="0"/>
                  </a:moveTo>
                  <a:lnTo>
                    <a:pt x="600836" y="0"/>
                  </a:lnTo>
                  <a:lnTo>
                    <a:pt x="0" y="3380994"/>
                  </a:lnTo>
                  <a:lnTo>
                    <a:pt x="609092" y="6809005"/>
                  </a:lnTo>
                  <a:lnTo>
                    <a:pt x="609092" y="0"/>
                  </a:lnTo>
                  <a:close/>
                </a:path>
              </a:pathLst>
            </a:custGeom>
            <a:solidFill>
              <a:srgbClr val="DCE6F0">
                <a:alpha val="6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764012" y="4736591"/>
              <a:ext cx="894588" cy="5989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58418" y="5074158"/>
              <a:ext cx="9538970" cy="0"/>
            </a:xfrm>
            <a:custGeom>
              <a:avLst/>
              <a:gdLst/>
              <a:ahLst/>
              <a:cxnLst/>
              <a:rect l="l" t="t" r="r" b="b"/>
              <a:pathLst>
                <a:path w="9538970">
                  <a:moveTo>
                    <a:pt x="0" y="0"/>
                  </a:moveTo>
                  <a:lnTo>
                    <a:pt x="9538462" y="0"/>
                  </a:lnTo>
                </a:path>
              </a:pathLst>
            </a:custGeom>
            <a:ln w="28956">
              <a:solidFill>
                <a:srgbClr val="5294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036819" y="5077967"/>
              <a:ext cx="1577340" cy="367030"/>
            </a:xfrm>
            <a:custGeom>
              <a:avLst/>
              <a:gdLst/>
              <a:ahLst/>
              <a:cxnLst/>
              <a:rect l="l" t="t" r="r" b="b"/>
              <a:pathLst>
                <a:path w="1577340" h="367029">
                  <a:moveTo>
                    <a:pt x="1577339" y="0"/>
                  </a:moveTo>
                  <a:lnTo>
                    <a:pt x="0" y="0"/>
                  </a:lnTo>
                  <a:lnTo>
                    <a:pt x="774445" y="366902"/>
                  </a:lnTo>
                  <a:lnTo>
                    <a:pt x="1577339" y="0"/>
                  </a:lnTo>
                  <a:close/>
                </a:path>
              </a:pathLst>
            </a:custGeom>
            <a:solidFill>
              <a:srgbClr val="529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036819" y="5077967"/>
              <a:ext cx="1577340" cy="367030"/>
            </a:xfrm>
            <a:custGeom>
              <a:avLst/>
              <a:gdLst/>
              <a:ahLst/>
              <a:cxnLst/>
              <a:rect l="l" t="t" r="r" b="b"/>
              <a:pathLst>
                <a:path w="1577340" h="367029">
                  <a:moveTo>
                    <a:pt x="1577339" y="0"/>
                  </a:moveTo>
                  <a:lnTo>
                    <a:pt x="774445" y="366902"/>
                  </a:lnTo>
                  <a:lnTo>
                    <a:pt x="0" y="0"/>
                  </a:lnTo>
                  <a:lnTo>
                    <a:pt x="1577339" y="0"/>
                  </a:lnTo>
                  <a:close/>
                </a:path>
              </a:pathLst>
            </a:custGeom>
            <a:ln w="12191">
              <a:solidFill>
                <a:srgbClr val="5294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85750" y="5782597"/>
            <a:ext cx="1907336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Carlito"/>
                <a:cs typeface="Carlito"/>
              </a:rPr>
              <a:t>ч.6.1. ст.12</a:t>
            </a:r>
            <a:r>
              <a:rPr sz="1100" b="1" spc="-50" dirty="0">
                <a:latin typeface="Carlito"/>
                <a:cs typeface="Carlito"/>
              </a:rPr>
              <a:t> </a:t>
            </a:r>
            <a:r>
              <a:rPr sz="1100" b="1" dirty="0">
                <a:latin typeface="Carlito"/>
                <a:cs typeface="Carlito"/>
              </a:rPr>
              <a:t>273-ФЗ</a:t>
            </a:r>
            <a:endParaRPr sz="1100" dirty="0">
              <a:latin typeface="Carlito"/>
              <a:cs typeface="Carlito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32092" y="6079295"/>
            <a:ext cx="11807508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 pitchFamily="18" charset="0"/>
                <a:cs typeface="Times New Roman" pitchFamily="18" charset="0"/>
              </a:rPr>
              <a:t>Организации, осуществляющие образовательную деятельность </a:t>
            </a:r>
            <a:r>
              <a:rPr sz="1200" spc="-1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имеющим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государственную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аккредитацию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образовательным программам начального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общего,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основного общего,  среднего общего образования, разрабатывают образовательные программы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соответствии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федеральными государственными образовательными стандартами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соответствующими  федеральными основными общеобразовательными программами. Содержание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и планируемые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результаты разработанных образовательными организациями образовательных 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программ</a:t>
            </a:r>
            <a:r>
              <a:rPr sz="12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должны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 быть</a:t>
            </a:r>
            <a:r>
              <a:rPr sz="12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ниже</a:t>
            </a:r>
            <a:r>
              <a:rPr sz="12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соответствующих</a:t>
            </a:r>
            <a:r>
              <a:rPr sz="12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содержания</a:t>
            </a:r>
            <a:r>
              <a:rPr sz="12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12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планируемых</a:t>
            </a:r>
            <a:r>
              <a:rPr sz="12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результатов</a:t>
            </a:r>
            <a:r>
              <a:rPr sz="12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федеральных</a:t>
            </a:r>
            <a:r>
              <a:rPr sz="12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основных</a:t>
            </a:r>
            <a:r>
              <a:rPr sz="12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общеобразовательных</a:t>
            </a:r>
            <a:r>
              <a:rPr sz="12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программ.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984928" y="289496"/>
            <a:ext cx="1096010" cy="932815"/>
            <a:chOff x="10984928" y="289496"/>
            <a:chExt cx="1096010" cy="932815"/>
          </a:xfrm>
        </p:grpSpPr>
        <p:sp>
          <p:nvSpPr>
            <p:cNvPr id="3" name="object 3"/>
            <p:cNvSpPr/>
            <p:nvPr/>
          </p:nvSpPr>
          <p:spPr>
            <a:xfrm>
              <a:off x="11309604" y="387096"/>
              <a:ext cx="464820" cy="39014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997946" y="302514"/>
              <a:ext cx="1069975" cy="906780"/>
            </a:xfrm>
            <a:custGeom>
              <a:avLst/>
              <a:gdLst/>
              <a:ahLst/>
              <a:cxnLst/>
              <a:rect l="l" t="t" r="r" b="b"/>
              <a:pathLst>
                <a:path w="1069975" h="906780">
                  <a:moveTo>
                    <a:pt x="1069848" y="0"/>
                  </a:moveTo>
                  <a:lnTo>
                    <a:pt x="0" y="0"/>
                  </a:lnTo>
                  <a:lnTo>
                    <a:pt x="0" y="906779"/>
                  </a:lnTo>
                  <a:lnTo>
                    <a:pt x="1069848" y="906779"/>
                  </a:lnTo>
                  <a:lnTo>
                    <a:pt x="10698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997946" y="302514"/>
              <a:ext cx="1069975" cy="906780"/>
            </a:xfrm>
            <a:custGeom>
              <a:avLst/>
              <a:gdLst/>
              <a:ahLst/>
              <a:cxnLst/>
              <a:rect l="l" t="t" r="r" b="b"/>
              <a:pathLst>
                <a:path w="1069975" h="906780">
                  <a:moveTo>
                    <a:pt x="0" y="906779"/>
                  </a:moveTo>
                  <a:lnTo>
                    <a:pt x="1069848" y="906779"/>
                  </a:lnTo>
                  <a:lnTo>
                    <a:pt x="1069848" y="0"/>
                  </a:lnTo>
                  <a:lnTo>
                    <a:pt x="0" y="0"/>
                  </a:lnTo>
                  <a:lnTo>
                    <a:pt x="0" y="906779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6165" y="188213"/>
            <a:ext cx="9270213" cy="3939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ФОП </a:t>
            </a:r>
            <a:r>
              <a:rPr sz="2400" spc="-20" dirty="0"/>
              <a:t>НОО, ООО,</a:t>
            </a:r>
            <a:r>
              <a:rPr sz="2400" spc="-30" dirty="0"/>
              <a:t> </a:t>
            </a:r>
            <a:r>
              <a:rPr sz="2400" spc="-5" dirty="0"/>
              <a:t>СОО</a:t>
            </a:r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85293" y="843920"/>
            <a:ext cx="6368085" cy="67710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150" b="1" spc="-25" dirty="0">
                <a:solidFill>
                  <a:srgbClr val="538ED3"/>
                </a:solidFill>
                <a:latin typeface="Carlito"/>
                <a:cs typeface="Carlito"/>
              </a:rPr>
              <a:t>ФЕДЕРАЛЬНЫЙ </a:t>
            </a:r>
            <a:r>
              <a:rPr sz="2150" b="1" spc="10" dirty="0">
                <a:solidFill>
                  <a:srgbClr val="538ED3"/>
                </a:solidFill>
                <a:latin typeface="Carlito"/>
                <a:cs typeface="Carlito"/>
              </a:rPr>
              <a:t>КАЛЕНДАРНЫЙ </a:t>
            </a:r>
            <a:r>
              <a:rPr sz="2150" b="1" spc="5" dirty="0">
                <a:solidFill>
                  <a:srgbClr val="538ED3"/>
                </a:solidFill>
                <a:latin typeface="Carlito"/>
                <a:cs typeface="Carlito"/>
              </a:rPr>
              <a:t>УЧЕБНЫЙ</a:t>
            </a:r>
            <a:r>
              <a:rPr sz="2150" b="1" spc="-5" dirty="0">
                <a:solidFill>
                  <a:srgbClr val="538ED3"/>
                </a:solidFill>
                <a:latin typeface="Carlito"/>
                <a:cs typeface="Carlito"/>
              </a:rPr>
              <a:t> </a:t>
            </a:r>
            <a:r>
              <a:rPr sz="2150" b="1" spc="-65" dirty="0">
                <a:solidFill>
                  <a:srgbClr val="538ED3"/>
                </a:solidFill>
                <a:latin typeface="Carlito"/>
                <a:cs typeface="Carlito"/>
              </a:rPr>
              <a:t>ГРАФИК</a:t>
            </a:r>
            <a:endParaRPr sz="2150" dirty="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53378" y="1210055"/>
            <a:ext cx="650875" cy="114300"/>
          </a:xfrm>
          <a:custGeom>
            <a:avLst/>
            <a:gdLst/>
            <a:ahLst/>
            <a:cxnLst/>
            <a:rect l="l" t="t" r="r" b="b"/>
            <a:pathLst>
              <a:path w="650875" h="114300">
                <a:moveTo>
                  <a:pt x="38100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38100" y="76200"/>
                </a:lnTo>
                <a:lnTo>
                  <a:pt x="38100" y="38100"/>
                </a:lnTo>
                <a:close/>
              </a:path>
              <a:path w="650875" h="114300">
                <a:moveTo>
                  <a:pt x="114300" y="38100"/>
                </a:moveTo>
                <a:lnTo>
                  <a:pt x="76200" y="38100"/>
                </a:lnTo>
                <a:lnTo>
                  <a:pt x="76200" y="76200"/>
                </a:lnTo>
                <a:lnTo>
                  <a:pt x="114300" y="76200"/>
                </a:lnTo>
                <a:lnTo>
                  <a:pt x="114300" y="38100"/>
                </a:lnTo>
                <a:close/>
              </a:path>
              <a:path w="650875" h="114300">
                <a:moveTo>
                  <a:pt x="190500" y="38100"/>
                </a:moveTo>
                <a:lnTo>
                  <a:pt x="152400" y="38100"/>
                </a:lnTo>
                <a:lnTo>
                  <a:pt x="152400" y="76200"/>
                </a:lnTo>
                <a:lnTo>
                  <a:pt x="190500" y="76200"/>
                </a:lnTo>
                <a:lnTo>
                  <a:pt x="190500" y="38100"/>
                </a:lnTo>
                <a:close/>
              </a:path>
              <a:path w="650875" h="114300">
                <a:moveTo>
                  <a:pt x="266700" y="38100"/>
                </a:moveTo>
                <a:lnTo>
                  <a:pt x="228600" y="38100"/>
                </a:lnTo>
                <a:lnTo>
                  <a:pt x="228600" y="76200"/>
                </a:lnTo>
                <a:lnTo>
                  <a:pt x="266700" y="76200"/>
                </a:lnTo>
                <a:lnTo>
                  <a:pt x="266700" y="38100"/>
                </a:lnTo>
                <a:close/>
              </a:path>
              <a:path w="650875" h="114300">
                <a:moveTo>
                  <a:pt x="342900" y="38100"/>
                </a:moveTo>
                <a:lnTo>
                  <a:pt x="304800" y="38100"/>
                </a:lnTo>
                <a:lnTo>
                  <a:pt x="304800" y="76200"/>
                </a:lnTo>
                <a:lnTo>
                  <a:pt x="342900" y="76200"/>
                </a:lnTo>
                <a:lnTo>
                  <a:pt x="342900" y="38100"/>
                </a:lnTo>
                <a:close/>
              </a:path>
              <a:path w="650875" h="114300">
                <a:moveTo>
                  <a:pt x="419100" y="38100"/>
                </a:moveTo>
                <a:lnTo>
                  <a:pt x="381000" y="38100"/>
                </a:lnTo>
                <a:lnTo>
                  <a:pt x="381000" y="76200"/>
                </a:lnTo>
                <a:lnTo>
                  <a:pt x="419100" y="76200"/>
                </a:lnTo>
                <a:lnTo>
                  <a:pt x="419100" y="38100"/>
                </a:lnTo>
                <a:close/>
              </a:path>
              <a:path w="650875" h="114300">
                <a:moveTo>
                  <a:pt x="495300" y="38100"/>
                </a:moveTo>
                <a:lnTo>
                  <a:pt x="457200" y="38100"/>
                </a:lnTo>
                <a:lnTo>
                  <a:pt x="457200" y="76200"/>
                </a:lnTo>
                <a:lnTo>
                  <a:pt x="495300" y="76200"/>
                </a:lnTo>
                <a:lnTo>
                  <a:pt x="495300" y="38100"/>
                </a:lnTo>
                <a:close/>
              </a:path>
              <a:path w="650875" h="114300">
                <a:moveTo>
                  <a:pt x="536448" y="0"/>
                </a:moveTo>
                <a:lnTo>
                  <a:pt x="536448" y="114300"/>
                </a:lnTo>
                <a:lnTo>
                  <a:pt x="612648" y="76200"/>
                </a:lnTo>
                <a:lnTo>
                  <a:pt x="555498" y="76200"/>
                </a:lnTo>
                <a:lnTo>
                  <a:pt x="555498" y="38100"/>
                </a:lnTo>
                <a:lnTo>
                  <a:pt x="612648" y="38100"/>
                </a:lnTo>
                <a:lnTo>
                  <a:pt x="536448" y="0"/>
                </a:lnTo>
                <a:close/>
              </a:path>
              <a:path w="650875" h="114300">
                <a:moveTo>
                  <a:pt x="536448" y="38100"/>
                </a:moveTo>
                <a:lnTo>
                  <a:pt x="533400" y="38100"/>
                </a:lnTo>
                <a:lnTo>
                  <a:pt x="533400" y="76200"/>
                </a:lnTo>
                <a:lnTo>
                  <a:pt x="536448" y="76200"/>
                </a:lnTo>
                <a:lnTo>
                  <a:pt x="536448" y="38100"/>
                </a:lnTo>
                <a:close/>
              </a:path>
              <a:path w="650875" h="114300">
                <a:moveTo>
                  <a:pt x="612648" y="38100"/>
                </a:moveTo>
                <a:lnTo>
                  <a:pt x="555498" y="38100"/>
                </a:lnTo>
                <a:lnTo>
                  <a:pt x="555498" y="76200"/>
                </a:lnTo>
                <a:lnTo>
                  <a:pt x="612648" y="76200"/>
                </a:lnTo>
                <a:lnTo>
                  <a:pt x="650748" y="57150"/>
                </a:lnTo>
                <a:lnTo>
                  <a:pt x="612648" y="3810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395464" y="1057783"/>
            <a:ext cx="4481830" cy="3568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150" b="1" spc="10" dirty="0">
                <a:solidFill>
                  <a:srgbClr val="538ED3"/>
                </a:solidFill>
                <a:latin typeface="Carlito"/>
                <a:cs typeface="Carlito"/>
              </a:rPr>
              <a:t>КАЛЕНДАРНЫЙ </a:t>
            </a:r>
            <a:r>
              <a:rPr sz="2150" b="1" spc="5" dirty="0">
                <a:solidFill>
                  <a:srgbClr val="538ED3"/>
                </a:solidFill>
                <a:latin typeface="Carlito"/>
                <a:cs typeface="Carlito"/>
              </a:rPr>
              <a:t>УЧЕБНЫЙ </a:t>
            </a:r>
            <a:r>
              <a:rPr sz="2150" b="1" spc="-65" dirty="0">
                <a:solidFill>
                  <a:srgbClr val="538ED3"/>
                </a:solidFill>
                <a:latin typeface="Carlito"/>
                <a:cs typeface="Carlito"/>
              </a:rPr>
              <a:t>ГРАФИК</a:t>
            </a:r>
            <a:r>
              <a:rPr sz="2150" b="1" spc="-150" dirty="0">
                <a:solidFill>
                  <a:srgbClr val="538ED3"/>
                </a:solidFill>
                <a:latin typeface="Carlito"/>
                <a:cs typeface="Carlito"/>
              </a:rPr>
              <a:t> </a:t>
            </a:r>
            <a:r>
              <a:rPr sz="2150" b="1" spc="-40" dirty="0">
                <a:solidFill>
                  <a:srgbClr val="538ED3"/>
                </a:solidFill>
                <a:latin typeface="Carlito"/>
                <a:cs typeface="Carlito"/>
              </a:rPr>
              <a:t>ОУ</a:t>
            </a:r>
            <a:endParaRPr sz="215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82739" y="1699716"/>
            <a:ext cx="4787900" cy="2495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rlito"/>
                <a:cs typeface="Carlito"/>
              </a:rPr>
              <a:t>Даты начала </a:t>
            </a:r>
            <a:r>
              <a:rPr sz="1800" dirty="0">
                <a:latin typeface="Carlito"/>
                <a:cs typeface="Carlito"/>
              </a:rPr>
              <a:t>и </a:t>
            </a:r>
            <a:r>
              <a:rPr sz="1800" spc="-5" dirty="0">
                <a:latin typeface="Carlito"/>
                <a:cs typeface="Carlito"/>
              </a:rPr>
              <a:t>окончания учебного</a:t>
            </a:r>
            <a:r>
              <a:rPr sz="1800" spc="40" dirty="0">
                <a:latin typeface="Carlito"/>
                <a:cs typeface="Carlito"/>
              </a:rPr>
              <a:t> </a:t>
            </a:r>
            <a:r>
              <a:rPr sz="1800" spc="-25" dirty="0">
                <a:latin typeface="Carlito"/>
                <a:cs typeface="Carlito"/>
              </a:rPr>
              <a:t>года</a:t>
            </a:r>
            <a:endParaRPr sz="18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Carlito"/>
                <a:cs typeface="Carlito"/>
              </a:rPr>
              <a:t>Продолжительность </a:t>
            </a:r>
            <a:r>
              <a:rPr sz="1800" spc="-5" dirty="0">
                <a:latin typeface="Carlito"/>
                <a:cs typeface="Carlito"/>
              </a:rPr>
              <a:t>учебного</a:t>
            </a:r>
            <a:r>
              <a:rPr sz="1800" spc="30" dirty="0">
                <a:latin typeface="Carlito"/>
                <a:cs typeface="Carlito"/>
              </a:rPr>
              <a:t> </a:t>
            </a:r>
            <a:r>
              <a:rPr sz="1800" spc="-25" dirty="0">
                <a:latin typeface="Carlito"/>
                <a:cs typeface="Carlito"/>
              </a:rPr>
              <a:t>года</a:t>
            </a:r>
            <a:endParaRPr sz="18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Carlito"/>
                <a:cs typeface="Carlito"/>
              </a:rPr>
              <a:t>Продолжительность </a:t>
            </a:r>
            <a:r>
              <a:rPr sz="1800" dirty="0">
                <a:latin typeface="Carlito"/>
                <a:cs typeface="Carlito"/>
              </a:rPr>
              <a:t>учебной</a:t>
            </a:r>
            <a:r>
              <a:rPr sz="1800" spc="1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недели</a:t>
            </a:r>
            <a:endParaRPr sz="18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Carlito"/>
                <a:cs typeface="Carlito"/>
              </a:rPr>
              <a:t>Продолжительность </a:t>
            </a:r>
            <a:r>
              <a:rPr sz="1800" dirty="0">
                <a:latin typeface="Carlito"/>
                <a:cs typeface="Carlito"/>
              </a:rPr>
              <a:t>учебных</a:t>
            </a:r>
            <a:r>
              <a:rPr sz="1800" spc="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периодов</a:t>
            </a:r>
            <a:endParaRPr sz="18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rlito"/>
                <a:cs typeface="Carlito"/>
              </a:rPr>
              <a:t>Сроки </a:t>
            </a:r>
            <a:r>
              <a:rPr sz="1800" dirty="0">
                <a:latin typeface="Carlito"/>
                <a:cs typeface="Carlito"/>
              </a:rPr>
              <a:t>и </a:t>
            </a:r>
            <a:r>
              <a:rPr sz="1800" spc="-10" dirty="0">
                <a:latin typeface="Carlito"/>
                <a:cs typeface="Carlito"/>
              </a:rPr>
              <a:t>продолжительность</a:t>
            </a:r>
            <a:r>
              <a:rPr sz="1800" spc="5" dirty="0">
                <a:latin typeface="Carlito"/>
                <a:cs typeface="Carlito"/>
              </a:rPr>
              <a:t> </a:t>
            </a:r>
            <a:r>
              <a:rPr sz="1800" spc="-15" dirty="0">
                <a:latin typeface="Carlito"/>
                <a:cs typeface="Carlito"/>
              </a:rPr>
              <a:t>каникул</a:t>
            </a:r>
            <a:endParaRPr sz="18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Carlito"/>
                <a:cs typeface="Carlito"/>
              </a:rPr>
              <a:t>Продолжительность</a:t>
            </a:r>
            <a:r>
              <a:rPr sz="1800" spc="-5" dirty="0">
                <a:latin typeface="Carlito"/>
                <a:cs typeface="Carlito"/>
              </a:rPr>
              <a:t> урока</a:t>
            </a:r>
            <a:endParaRPr sz="1800">
              <a:latin typeface="Carlito"/>
              <a:cs typeface="Carlito"/>
            </a:endParaRPr>
          </a:p>
          <a:p>
            <a:pPr marL="274320" marR="5080" indent="-26225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Carlito"/>
                <a:cs typeface="Carlito"/>
              </a:rPr>
              <a:t>Продолжительность </a:t>
            </a:r>
            <a:r>
              <a:rPr sz="1800" spc="-5" dirty="0">
                <a:latin typeface="Carlito"/>
                <a:cs typeface="Carlito"/>
              </a:rPr>
              <a:t>перемен </a:t>
            </a:r>
            <a:r>
              <a:rPr sz="1800" spc="-10" dirty="0">
                <a:latin typeface="Carlito"/>
                <a:cs typeface="Carlito"/>
              </a:rPr>
              <a:t>между </a:t>
            </a:r>
            <a:r>
              <a:rPr sz="1800" spc="-5" dirty="0">
                <a:latin typeface="Carlito"/>
                <a:cs typeface="Carlito"/>
              </a:rPr>
              <a:t>уроками  (расписание</a:t>
            </a:r>
            <a:r>
              <a:rPr sz="1800" spc="3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звонков)</a:t>
            </a:r>
            <a:endParaRPr sz="18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rlito"/>
                <a:cs typeface="Carlito"/>
              </a:rPr>
              <a:t>Время </a:t>
            </a:r>
            <a:r>
              <a:rPr sz="1800" dirty="0">
                <a:latin typeface="Carlito"/>
                <a:cs typeface="Carlito"/>
              </a:rPr>
              <a:t>начала и </a:t>
            </a:r>
            <a:r>
              <a:rPr sz="1800" spc="-10" dirty="0">
                <a:latin typeface="Carlito"/>
                <a:cs typeface="Carlito"/>
              </a:rPr>
              <a:t>окончания </a:t>
            </a:r>
            <a:r>
              <a:rPr sz="1800" dirty="0">
                <a:latin typeface="Carlito"/>
                <a:cs typeface="Carlito"/>
              </a:rPr>
              <a:t>учебных</a:t>
            </a:r>
            <a:r>
              <a:rPr sz="1800" spc="15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занятий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85750" y="870966"/>
            <a:ext cx="10994390" cy="635"/>
          </a:xfrm>
          <a:custGeom>
            <a:avLst/>
            <a:gdLst/>
            <a:ahLst/>
            <a:cxnLst/>
            <a:rect l="l" t="t" r="r" b="b"/>
            <a:pathLst>
              <a:path w="10994390" h="634">
                <a:moveTo>
                  <a:pt x="0" y="0"/>
                </a:moveTo>
                <a:lnTo>
                  <a:pt x="10994136" y="254"/>
                </a:lnTo>
              </a:path>
            </a:pathLst>
          </a:custGeom>
          <a:ln w="38100">
            <a:solidFill>
              <a:srgbClr val="94B3D6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55130" y="1440941"/>
            <a:ext cx="69850" cy="4802505"/>
          </a:xfrm>
          <a:custGeom>
            <a:avLst/>
            <a:gdLst/>
            <a:ahLst/>
            <a:cxnLst/>
            <a:rect l="l" t="t" r="r" b="b"/>
            <a:pathLst>
              <a:path w="69850" h="4802505">
                <a:moveTo>
                  <a:pt x="0" y="0"/>
                </a:moveTo>
                <a:lnTo>
                  <a:pt x="69342" y="4802124"/>
                </a:lnTo>
              </a:path>
            </a:pathLst>
          </a:custGeom>
          <a:ln w="38100">
            <a:solidFill>
              <a:srgbClr val="94B3D6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85115" y="1521028"/>
            <a:ext cx="4763770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800" b="1" spc="-25" dirty="0">
                <a:solidFill>
                  <a:srgbClr val="006FC0"/>
                </a:solidFill>
                <a:latin typeface="Carlito"/>
                <a:cs typeface="Carlito"/>
              </a:rPr>
              <a:t>Организация </a:t>
            </a:r>
            <a:r>
              <a:rPr sz="1800" b="1" spc="-30" dirty="0">
                <a:solidFill>
                  <a:srgbClr val="006FC0"/>
                </a:solidFill>
                <a:latin typeface="Carlito"/>
                <a:cs typeface="Carlito"/>
              </a:rPr>
              <a:t>образовательной </a:t>
            </a:r>
            <a:r>
              <a:rPr sz="1800" b="1" spc="-20" dirty="0" err="1">
                <a:solidFill>
                  <a:srgbClr val="006FC0"/>
                </a:solidFill>
                <a:latin typeface="Carlito"/>
                <a:cs typeface="Carlito"/>
              </a:rPr>
              <a:t>деятельности</a:t>
            </a:r>
            <a:r>
              <a:rPr sz="1800" b="1" spc="13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1800" dirty="0" smtClean="0">
                <a:latin typeface="Carlito"/>
                <a:cs typeface="Carlito"/>
              </a:rPr>
              <a:t>–</a:t>
            </a:r>
            <a:r>
              <a:rPr lang="ru-RU" sz="1800" dirty="0" smtClean="0">
                <a:latin typeface="Carlito"/>
                <a:cs typeface="Carlito"/>
              </a:rPr>
              <a:t> </a:t>
            </a:r>
            <a:r>
              <a:rPr lang="ru-RU" spc="-15" dirty="0">
                <a:latin typeface="Carlito"/>
                <a:cs typeface="Carlito"/>
              </a:rPr>
              <a:t>по </a:t>
            </a:r>
            <a:r>
              <a:rPr lang="ru-RU" spc="-25" dirty="0">
                <a:latin typeface="Carlito"/>
                <a:cs typeface="Carlito"/>
              </a:rPr>
              <a:t>учебным </a:t>
            </a:r>
            <a:r>
              <a:rPr lang="ru-RU" spc="-30" dirty="0">
                <a:latin typeface="Carlito"/>
                <a:cs typeface="Carlito"/>
              </a:rPr>
              <a:t>четвертям/ </a:t>
            </a:r>
            <a:r>
              <a:rPr lang="ru-RU" spc="-25" dirty="0">
                <a:latin typeface="Carlito"/>
                <a:cs typeface="Carlito"/>
              </a:rPr>
              <a:t>триместрам/</a:t>
            </a:r>
            <a:r>
              <a:rPr lang="ru-RU" strike="sngStrike" spc="155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lang="ru-RU" spc="-35" dirty="0">
                <a:solidFill>
                  <a:srgbClr val="C00000"/>
                </a:solidFill>
                <a:latin typeface="Carlito"/>
                <a:cs typeface="Carlito"/>
              </a:rPr>
              <a:t>полугодиям</a:t>
            </a:r>
            <a:endParaRPr lang="ru-RU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5114" y="2362200"/>
            <a:ext cx="573087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006FC0"/>
                </a:solidFill>
                <a:latin typeface="Carlito"/>
                <a:cs typeface="Carlito"/>
              </a:rPr>
              <a:t>Продолжительность учебного </a:t>
            </a:r>
            <a:r>
              <a:rPr sz="1800" b="1" spc="-35" dirty="0">
                <a:solidFill>
                  <a:srgbClr val="006FC0"/>
                </a:solidFill>
                <a:latin typeface="Carlito"/>
                <a:cs typeface="Carlito"/>
              </a:rPr>
              <a:t>года </a:t>
            </a:r>
            <a:r>
              <a:rPr sz="1800" dirty="0">
                <a:latin typeface="Carlito"/>
                <a:cs typeface="Carlito"/>
              </a:rPr>
              <a:t>— 34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spc="-20" dirty="0">
                <a:latin typeface="Carlito"/>
                <a:cs typeface="Carlito"/>
              </a:rPr>
              <a:t>недели,</a:t>
            </a:r>
            <a:endParaRPr sz="18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rlito"/>
                <a:cs typeface="Carlito"/>
              </a:rPr>
              <a:t>в 1 </a:t>
            </a:r>
            <a:r>
              <a:rPr sz="1800" spc="-15" dirty="0">
                <a:latin typeface="Carlito"/>
                <a:cs typeface="Carlito"/>
              </a:rPr>
              <a:t>классе </a:t>
            </a:r>
            <a:r>
              <a:rPr sz="1800" dirty="0">
                <a:latin typeface="Carlito"/>
                <a:cs typeface="Carlito"/>
              </a:rPr>
              <a:t>- </a:t>
            </a:r>
            <a:r>
              <a:rPr sz="1800" spc="-5" dirty="0">
                <a:latin typeface="Carlito"/>
                <a:cs typeface="Carlito"/>
              </a:rPr>
              <a:t>33</a:t>
            </a:r>
            <a:r>
              <a:rPr sz="1800" spc="30" dirty="0">
                <a:latin typeface="Carlito"/>
                <a:cs typeface="Carlito"/>
              </a:rPr>
              <a:t> </a:t>
            </a:r>
            <a:r>
              <a:rPr sz="1800" spc="-20" dirty="0">
                <a:latin typeface="Carlito"/>
                <a:cs typeface="Carlito"/>
              </a:rPr>
              <a:t>недели.</a:t>
            </a:r>
            <a:endParaRPr sz="18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Carlito"/>
                <a:cs typeface="Carlito"/>
              </a:rPr>
              <a:t>Учебный </a:t>
            </a:r>
            <a:r>
              <a:rPr sz="1800" spc="-50" dirty="0">
                <a:latin typeface="Carlito"/>
                <a:cs typeface="Carlito"/>
              </a:rPr>
              <a:t>год </a:t>
            </a:r>
            <a:r>
              <a:rPr sz="1800" spc="-25" dirty="0">
                <a:latin typeface="Carlito"/>
                <a:cs typeface="Carlito"/>
              </a:rPr>
              <a:t>начинается </a:t>
            </a:r>
            <a:r>
              <a:rPr sz="1800" b="1" dirty="0">
                <a:latin typeface="Carlito"/>
                <a:cs typeface="Carlito"/>
              </a:rPr>
              <a:t>1 </a:t>
            </a:r>
            <a:r>
              <a:rPr sz="1800" b="1" spc="-5" dirty="0">
                <a:latin typeface="Carlito"/>
                <a:cs typeface="Carlito"/>
              </a:rPr>
              <a:t>сентября</a:t>
            </a:r>
            <a:r>
              <a:rPr sz="1800" spc="-5" dirty="0">
                <a:latin typeface="Carlito"/>
                <a:cs typeface="Carlito"/>
              </a:rPr>
              <a:t>, </a:t>
            </a:r>
            <a:r>
              <a:rPr sz="1800" spc="-30" dirty="0">
                <a:latin typeface="Carlito"/>
                <a:cs typeface="Carlito"/>
              </a:rPr>
              <a:t>заканчивается </a:t>
            </a:r>
            <a:r>
              <a:rPr sz="1800" b="1" spc="-5" dirty="0">
                <a:latin typeface="Carlito"/>
                <a:cs typeface="Carlito"/>
              </a:rPr>
              <a:t>20</a:t>
            </a:r>
            <a:r>
              <a:rPr sz="1800" b="1" spc="200" dirty="0">
                <a:latin typeface="Carlito"/>
                <a:cs typeface="Carlito"/>
              </a:rPr>
              <a:t> </a:t>
            </a:r>
            <a:r>
              <a:rPr sz="1800" b="1" spc="-20" dirty="0">
                <a:latin typeface="Carlito"/>
                <a:cs typeface="Carlito"/>
              </a:rPr>
              <a:t>мая</a:t>
            </a:r>
            <a:r>
              <a:rPr sz="1800" spc="-20" dirty="0">
                <a:latin typeface="Carlito"/>
                <a:cs typeface="Carlito"/>
              </a:rPr>
              <a:t>.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5115" y="3442207"/>
            <a:ext cx="492823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006FC0"/>
                </a:solidFill>
                <a:latin typeface="Carlito"/>
                <a:cs typeface="Carlito"/>
              </a:rPr>
              <a:t>Продолжительность </a:t>
            </a:r>
            <a:r>
              <a:rPr sz="1800" b="1" spc="-10" dirty="0">
                <a:solidFill>
                  <a:srgbClr val="006FC0"/>
                </a:solidFill>
                <a:latin typeface="Carlito"/>
                <a:cs typeface="Carlito"/>
              </a:rPr>
              <a:t>учебных</a:t>
            </a:r>
            <a:r>
              <a:rPr sz="1800" b="1" spc="-2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1800" b="1" spc="-25" dirty="0">
                <a:solidFill>
                  <a:srgbClr val="006FC0"/>
                </a:solidFill>
                <a:latin typeface="Carlito"/>
                <a:cs typeface="Carlito"/>
              </a:rPr>
              <a:t>четвертей:</a:t>
            </a:r>
            <a:endParaRPr sz="1800" dirty="0">
              <a:latin typeface="Carlito"/>
              <a:cs typeface="Carlito"/>
            </a:endParaRPr>
          </a:p>
          <a:p>
            <a:pPr marL="175260" indent="-163195">
              <a:lnSpc>
                <a:spcPct val="100000"/>
              </a:lnSpc>
              <a:buAutoNum type="arabicPlain"/>
              <a:tabLst>
                <a:tab pos="175895" algn="l"/>
              </a:tabLst>
            </a:pPr>
            <a:r>
              <a:rPr sz="1800" spc="-25" dirty="0">
                <a:latin typeface="Carlito"/>
                <a:cs typeface="Carlito"/>
              </a:rPr>
              <a:t>четверть </a:t>
            </a:r>
            <a:r>
              <a:rPr sz="1800" dirty="0">
                <a:latin typeface="Carlito"/>
                <a:cs typeface="Carlito"/>
              </a:rPr>
              <a:t>– 8 </a:t>
            </a:r>
            <a:r>
              <a:rPr sz="1800" spc="-15" dirty="0">
                <a:latin typeface="Carlito"/>
                <a:cs typeface="Carlito"/>
              </a:rPr>
              <a:t>учебных</a:t>
            </a:r>
            <a:r>
              <a:rPr sz="1800" spc="55" dirty="0">
                <a:latin typeface="Carlito"/>
                <a:cs typeface="Carlito"/>
              </a:rPr>
              <a:t> </a:t>
            </a:r>
            <a:r>
              <a:rPr sz="1800" spc="-20" dirty="0">
                <a:latin typeface="Carlito"/>
                <a:cs typeface="Carlito"/>
              </a:rPr>
              <a:t>недель;</a:t>
            </a:r>
            <a:endParaRPr sz="1800" dirty="0">
              <a:latin typeface="Carlito"/>
              <a:cs typeface="Carlito"/>
            </a:endParaRPr>
          </a:p>
          <a:p>
            <a:pPr marL="175895" indent="-163830">
              <a:lnSpc>
                <a:spcPct val="100000"/>
              </a:lnSpc>
              <a:buAutoNum type="arabicPlain"/>
              <a:tabLst>
                <a:tab pos="176530" algn="l"/>
              </a:tabLst>
            </a:pPr>
            <a:r>
              <a:rPr sz="1800" spc="-25" dirty="0">
                <a:latin typeface="Carlito"/>
                <a:cs typeface="Carlito"/>
              </a:rPr>
              <a:t>четверть </a:t>
            </a:r>
            <a:r>
              <a:rPr sz="1800" dirty="0">
                <a:latin typeface="Carlito"/>
                <a:cs typeface="Carlito"/>
              </a:rPr>
              <a:t>– 8 </a:t>
            </a:r>
            <a:r>
              <a:rPr sz="1800" spc="-15" dirty="0">
                <a:latin typeface="Carlito"/>
                <a:cs typeface="Carlito"/>
              </a:rPr>
              <a:t>учебных</a:t>
            </a:r>
            <a:r>
              <a:rPr sz="1800" spc="90" dirty="0">
                <a:latin typeface="Carlito"/>
                <a:cs typeface="Carlito"/>
              </a:rPr>
              <a:t> </a:t>
            </a:r>
            <a:r>
              <a:rPr sz="1800" spc="-30" dirty="0">
                <a:latin typeface="Carlito"/>
                <a:cs typeface="Carlito"/>
              </a:rPr>
              <a:t>недель;</a:t>
            </a:r>
            <a:endParaRPr sz="1800" dirty="0">
              <a:latin typeface="Carlito"/>
              <a:cs typeface="Carlito"/>
            </a:endParaRPr>
          </a:p>
          <a:p>
            <a:pPr marL="175260" indent="-163195">
              <a:lnSpc>
                <a:spcPct val="100000"/>
              </a:lnSpc>
              <a:buAutoNum type="arabicPlain"/>
              <a:tabLst>
                <a:tab pos="175895" algn="l"/>
              </a:tabLst>
            </a:pPr>
            <a:r>
              <a:rPr sz="1800" spc="-25" dirty="0">
                <a:latin typeface="Carlito"/>
                <a:cs typeface="Carlito"/>
              </a:rPr>
              <a:t>четверть </a:t>
            </a:r>
            <a:r>
              <a:rPr sz="1800" dirty="0">
                <a:latin typeface="Carlito"/>
                <a:cs typeface="Carlito"/>
              </a:rPr>
              <a:t>– </a:t>
            </a:r>
            <a:r>
              <a:rPr sz="1800" spc="-5" dirty="0">
                <a:latin typeface="Carlito"/>
                <a:cs typeface="Carlito"/>
              </a:rPr>
              <a:t>10 </a:t>
            </a:r>
            <a:r>
              <a:rPr sz="1800" spc="-15" dirty="0">
                <a:latin typeface="Carlito"/>
                <a:cs typeface="Carlito"/>
              </a:rPr>
              <a:t>учебных </a:t>
            </a:r>
            <a:r>
              <a:rPr sz="1800" spc="-30" dirty="0">
                <a:latin typeface="Carlito"/>
                <a:cs typeface="Carlito"/>
              </a:rPr>
              <a:t>недель </a:t>
            </a:r>
            <a:r>
              <a:rPr sz="1800" spc="-5" dirty="0">
                <a:latin typeface="Carlito"/>
                <a:cs typeface="Carlito"/>
              </a:rPr>
              <a:t>(для </a:t>
            </a:r>
            <a:r>
              <a:rPr sz="1800" spc="-30" dirty="0">
                <a:latin typeface="Carlito"/>
                <a:cs typeface="Carlito"/>
              </a:rPr>
              <a:t>2-11</a:t>
            </a:r>
            <a:r>
              <a:rPr sz="1800" spc="165" dirty="0">
                <a:latin typeface="Carlito"/>
                <a:cs typeface="Carlito"/>
              </a:rPr>
              <a:t> </a:t>
            </a:r>
            <a:r>
              <a:rPr sz="1800" spc="-15" dirty="0" err="1">
                <a:latin typeface="Carlito"/>
                <a:cs typeface="Carlito"/>
              </a:rPr>
              <a:t>классов</a:t>
            </a:r>
            <a:r>
              <a:rPr sz="1800" spc="-15" dirty="0" smtClean="0">
                <a:latin typeface="Carlito"/>
                <a:cs typeface="Carlito"/>
              </a:rPr>
              <a:t>),</a:t>
            </a:r>
            <a:r>
              <a:rPr lang="ru-RU" sz="1800" spc="-15" dirty="0" smtClean="0">
                <a:latin typeface="Carlito"/>
                <a:cs typeface="Carlito"/>
              </a:rPr>
              <a:t> </a:t>
            </a:r>
            <a:r>
              <a:rPr sz="1800" dirty="0" smtClean="0">
                <a:latin typeface="Carlito"/>
                <a:cs typeface="Carlito"/>
              </a:rPr>
              <a:t>9 </a:t>
            </a:r>
            <a:r>
              <a:rPr sz="1800" spc="-15" dirty="0">
                <a:latin typeface="Carlito"/>
                <a:cs typeface="Carlito"/>
              </a:rPr>
              <a:t>учебных </a:t>
            </a:r>
            <a:r>
              <a:rPr sz="1800" spc="-30" dirty="0">
                <a:latin typeface="Carlito"/>
                <a:cs typeface="Carlito"/>
              </a:rPr>
              <a:t>недель </a:t>
            </a:r>
            <a:r>
              <a:rPr sz="1800" spc="-5" dirty="0">
                <a:latin typeface="Carlito"/>
                <a:cs typeface="Carlito"/>
              </a:rPr>
              <a:t>(для </a:t>
            </a:r>
            <a:r>
              <a:rPr sz="1800" dirty="0">
                <a:latin typeface="Carlito"/>
                <a:cs typeface="Carlito"/>
              </a:rPr>
              <a:t>1</a:t>
            </a:r>
            <a:r>
              <a:rPr sz="1800" spc="150" dirty="0">
                <a:latin typeface="Carlito"/>
                <a:cs typeface="Carlito"/>
              </a:rPr>
              <a:t> </a:t>
            </a:r>
            <a:r>
              <a:rPr sz="1800" spc="-15" dirty="0">
                <a:latin typeface="Carlito"/>
                <a:cs typeface="Carlito"/>
              </a:rPr>
              <a:t>классов);</a:t>
            </a:r>
            <a:endParaRPr sz="1800" dirty="0">
              <a:latin typeface="Carlito"/>
              <a:cs typeface="Carlito"/>
            </a:endParaRPr>
          </a:p>
          <a:p>
            <a:pPr marL="175260" indent="-163195">
              <a:lnSpc>
                <a:spcPct val="100000"/>
              </a:lnSpc>
              <a:buAutoNum type="arabicPlain" startAt="4"/>
              <a:tabLst>
                <a:tab pos="175895" algn="l"/>
              </a:tabLst>
            </a:pPr>
            <a:r>
              <a:rPr sz="1800" spc="-25" dirty="0">
                <a:latin typeface="Carlito"/>
                <a:cs typeface="Carlito"/>
              </a:rPr>
              <a:t>четверть </a:t>
            </a:r>
            <a:r>
              <a:rPr sz="1800" dirty="0">
                <a:latin typeface="Carlito"/>
                <a:cs typeface="Carlito"/>
              </a:rPr>
              <a:t>– 8 </a:t>
            </a:r>
            <a:r>
              <a:rPr sz="1800" spc="-15" dirty="0">
                <a:latin typeface="Carlito"/>
                <a:cs typeface="Carlito"/>
              </a:rPr>
              <a:t>учебных</a:t>
            </a:r>
            <a:r>
              <a:rPr sz="1800" spc="140" dirty="0">
                <a:latin typeface="Carlito"/>
                <a:cs typeface="Carlito"/>
              </a:rPr>
              <a:t> </a:t>
            </a:r>
            <a:r>
              <a:rPr sz="1800" spc="-20" dirty="0">
                <a:latin typeface="Carlito"/>
                <a:cs typeface="Carlito"/>
              </a:rPr>
              <a:t>недель.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0352" y="5177532"/>
            <a:ext cx="665924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006FC0"/>
                </a:solidFill>
                <a:latin typeface="Carlito"/>
                <a:cs typeface="Carlito"/>
              </a:rPr>
              <a:t>Продолжительность</a:t>
            </a:r>
            <a:r>
              <a:rPr sz="1800" b="1" spc="-5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1800" b="1" spc="-45" dirty="0">
                <a:solidFill>
                  <a:srgbClr val="006FC0"/>
                </a:solidFill>
                <a:latin typeface="Carlito"/>
                <a:cs typeface="Carlito"/>
              </a:rPr>
              <a:t>каникул:</a:t>
            </a:r>
            <a:endParaRPr sz="180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</a:pPr>
            <a:r>
              <a:rPr sz="1800" spc="-10" dirty="0">
                <a:latin typeface="Carlito"/>
                <a:cs typeface="Carlito"/>
              </a:rPr>
              <a:t>по </a:t>
            </a:r>
            <a:r>
              <a:rPr sz="1800" spc="-30" dirty="0">
                <a:latin typeface="Carlito"/>
                <a:cs typeface="Carlito"/>
              </a:rPr>
              <a:t>окончании </a:t>
            </a:r>
            <a:r>
              <a:rPr sz="1800" dirty="0">
                <a:latin typeface="Carlito"/>
                <a:cs typeface="Carlito"/>
              </a:rPr>
              <a:t>1, 2, 3 </a:t>
            </a:r>
            <a:r>
              <a:rPr sz="1800" spc="-25" dirty="0">
                <a:latin typeface="Carlito"/>
                <a:cs typeface="Carlito"/>
              </a:rPr>
              <a:t>четверти </a:t>
            </a:r>
            <a:r>
              <a:rPr sz="1800" dirty="0">
                <a:latin typeface="Carlito"/>
                <a:cs typeface="Carlito"/>
              </a:rPr>
              <a:t>- 9 </a:t>
            </a:r>
            <a:r>
              <a:rPr sz="1800" spc="-15" dirty="0">
                <a:latin typeface="Carlito"/>
                <a:cs typeface="Carlito"/>
              </a:rPr>
              <a:t>календарных </a:t>
            </a:r>
            <a:r>
              <a:rPr sz="1800" spc="-10" dirty="0">
                <a:latin typeface="Carlito"/>
                <a:cs typeface="Carlito"/>
              </a:rPr>
              <a:t>дней,  </a:t>
            </a:r>
            <a:r>
              <a:rPr sz="1800" spc="-20" dirty="0">
                <a:latin typeface="Carlito"/>
                <a:cs typeface="Carlito"/>
              </a:rPr>
              <a:t>дополнительные </a:t>
            </a:r>
            <a:r>
              <a:rPr sz="1800" spc="-35" dirty="0">
                <a:latin typeface="Carlito"/>
                <a:cs typeface="Carlito"/>
              </a:rPr>
              <a:t>каникулы </a:t>
            </a:r>
            <a:r>
              <a:rPr sz="1800" dirty="0">
                <a:latin typeface="Carlito"/>
                <a:cs typeface="Carlito"/>
              </a:rPr>
              <a:t>– 9 </a:t>
            </a:r>
            <a:r>
              <a:rPr sz="1800" spc="-15" dirty="0">
                <a:latin typeface="Carlito"/>
                <a:cs typeface="Carlito"/>
              </a:rPr>
              <a:t>календарных </a:t>
            </a:r>
            <a:r>
              <a:rPr sz="1800" spc="-5" dirty="0">
                <a:latin typeface="Carlito"/>
                <a:cs typeface="Carlito"/>
              </a:rPr>
              <a:t>дней (для </a:t>
            </a:r>
            <a:r>
              <a:rPr sz="1800" dirty="0">
                <a:latin typeface="Carlito"/>
                <a:cs typeface="Carlito"/>
              </a:rPr>
              <a:t>1 </a:t>
            </a:r>
            <a:r>
              <a:rPr sz="1800" spc="-15" dirty="0">
                <a:latin typeface="Carlito"/>
                <a:cs typeface="Carlito"/>
              </a:rPr>
              <a:t>классов);  </a:t>
            </a:r>
            <a:r>
              <a:rPr sz="1800" spc="-10" dirty="0">
                <a:latin typeface="Carlito"/>
                <a:cs typeface="Carlito"/>
              </a:rPr>
              <a:t>по </a:t>
            </a:r>
            <a:r>
              <a:rPr sz="1800" spc="-25" dirty="0">
                <a:latin typeface="Carlito"/>
                <a:cs typeface="Carlito"/>
              </a:rPr>
              <a:t>окончании учебного </a:t>
            </a:r>
            <a:r>
              <a:rPr sz="1800" spc="-40" dirty="0">
                <a:latin typeface="Carlito"/>
                <a:cs typeface="Carlito"/>
              </a:rPr>
              <a:t>года </a:t>
            </a:r>
            <a:r>
              <a:rPr sz="1800" spc="-15" dirty="0">
                <a:latin typeface="Carlito"/>
                <a:cs typeface="Carlito"/>
              </a:rPr>
              <a:t>(летние </a:t>
            </a:r>
            <a:r>
              <a:rPr sz="1800" spc="-35" dirty="0">
                <a:latin typeface="Carlito"/>
                <a:cs typeface="Carlito"/>
              </a:rPr>
              <a:t>каникулы) </a:t>
            </a:r>
            <a:r>
              <a:rPr sz="1800" dirty="0">
                <a:latin typeface="Carlito"/>
                <a:cs typeface="Carlito"/>
              </a:rPr>
              <a:t>– </a:t>
            </a:r>
            <a:r>
              <a:rPr sz="1800" spc="-10" dirty="0">
                <a:latin typeface="Carlito"/>
                <a:cs typeface="Carlito"/>
              </a:rPr>
              <a:t>не менее </a:t>
            </a:r>
            <a:r>
              <a:rPr sz="1800" dirty="0">
                <a:latin typeface="Carlito"/>
                <a:cs typeface="Carlito"/>
              </a:rPr>
              <a:t>8</a:t>
            </a:r>
            <a:r>
              <a:rPr sz="1800" spc="355" dirty="0">
                <a:latin typeface="Carlito"/>
                <a:cs typeface="Carlito"/>
              </a:rPr>
              <a:t> </a:t>
            </a:r>
            <a:r>
              <a:rPr sz="1800" spc="-20" dirty="0">
                <a:latin typeface="Carlito"/>
                <a:cs typeface="Carlito"/>
              </a:rPr>
              <a:t>недель.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3450" y="389635"/>
            <a:ext cx="107391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Организационный </a:t>
            </a:r>
            <a:r>
              <a:rPr sz="2400" spc="-15" dirty="0"/>
              <a:t>раздел </a:t>
            </a:r>
            <a:r>
              <a:rPr sz="2400" dirty="0"/>
              <a:t>ФОП </a:t>
            </a:r>
            <a:r>
              <a:rPr sz="2400" spc="-10" dirty="0"/>
              <a:t>начального общего </a:t>
            </a:r>
            <a:r>
              <a:rPr sz="2400" spc="-5" dirty="0"/>
              <a:t>образования. </a:t>
            </a:r>
            <a:r>
              <a:rPr sz="2400" spc="-10" dirty="0"/>
              <a:t>Учебный</a:t>
            </a:r>
            <a:r>
              <a:rPr sz="2400" spc="80" dirty="0"/>
              <a:t> </a:t>
            </a:r>
            <a:r>
              <a:rPr sz="2400" spc="-5" dirty="0"/>
              <a:t>план.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152400" y="1430655"/>
            <a:ext cx="11582400" cy="4893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9255" algn="ctr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3399"/>
                </a:solidFill>
                <a:latin typeface="Carlito"/>
                <a:cs typeface="Carlito"/>
              </a:rPr>
              <a:t>Учебный период: </a:t>
            </a:r>
            <a:r>
              <a:rPr sz="2000" b="1" dirty="0">
                <a:solidFill>
                  <a:srgbClr val="003399"/>
                </a:solidFill>
                <a:latin typeface="Carlito"/>
                <a:cs typeface="Carlito"/>
              </a:rPr>
              <a:t>01.09 - 20.05, 34 </a:t>
            </a:r>
            <a:r>
              <a:rPr sz="2000" b="1" spc="-15" dirty="0">
                <a:solidFill>
                  <a:srgbClr val="003399"/>
                </a:solidFill>
                <a:latin typeface="Carlito"/>
                <a:cs typeface="Carlito"/>
              </a:rPr>
              <a:t>недели </a:t>
            </a:r>
            <a:r>
              <a:rPr sz="2000" b="1" dirty="0">
                <a:solidFill>
                  <a:srgbClr val="003399"/>
                </a:solidFill>
                <a:latin typeface="Carlito"/>
                <a:cs typeface="Carlito"/>
              </a:rPr>
              <a:t>(33 </a:t>
            </a:r>
            <a:r>
              <a:rPr sz="2000" b="1" spc="-15" dirty="0">
                <a:solidFill>
                  <a:srgbClr val="003399"/>
                </a:solidFill>
                <a:latin typeface="Carlito"/>
                <a:cs typeface="Carlito"/>
              </a:rPr>
              <a:t>недели </a:t>
            </a:r>
            <a:r>
              <a:rPr sz="2000" b="1" dirty="0">
                <a:solidFill>
                  <a:srgbClr val="003399"/>
                </a:solidFill>
                <a:latin typeface="Carlito"/>
                <a:cs typeface="Carlito"/>
              </a:rPr>
              <a:t>– </a:t>
            </a:r>
            <a:r>
              <a:rPr sz="2000" b="1" spc="-5" dirty="0">
                <a:solidFill>
                  <a:srgbClr val="003399"/>
                </a:solidFill>
                <a:latin typeface="Carlito"/>
                <a:cs typeface="Carlito"/>
              </a:rPr>
              <a:t>для </a:t>
            </a:r>
            <a:r>
              <a:rPr sz="2000" b="1" dirty="0">
                <a:solidFill>
                  <a:srgbClr val="003399"/>
                </a:solidFill>
                <a:latin typeface="Carlito"/>
                <a:cs typeface="Carlito"/>
              </a:rPr>
              <a:t>1</a:t>
            </a:r>
            <a:r>
              <a:rPr sz="2000" b="1" spc="-9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003399"/>
                </a:solidFill>
                <a:latin typeface="Carlito"/>
                <a:cs typeface="Carlito"/>
              </a:rPr>
              <a:t>класса)</a:t>
            </a:r>
            <a:endParaRPr sz="2000" dirty="0">
              <a:latin typeface="Carlito"/>
              <a:cs typeface="Carlito"/>
            </a:endParaRPr>
          </a:p>
          <a:p>
            <a:pPr marL="144780" algn="ctr">
              <a:lnSpc>
                <a:spcPts val="2280"/>
              </a:lnSpc>
              <a:spcBef>
                <a:spcPts val="1600"/>
              </a:spcBef>
            </a:pPr>
            <a:r>
              <a:rPr sz="2000" b="1" spc="-15" dirty="0">
                <a:solidFill>
                  <a:srgbClr val="C00000"/>
                </a:solidFill>
                <a:latin typeface="Carlito"/>
                <a:cs typeface="Carlito"/>
              </a:rPr>
              <a:t>ФЕДЕРАЛЬНЫЙ </a:t>
            </a:r>
            <a:r>
              <a:rPr sz="2000" b="1" spc="-5" dirty="0">
                <a:solidFill>
                  <a:srgbClr val="C00000"/>
                </a:solidFill>
                <a:latin typeface="Carlito"/>
                <a:cs typeface="Carlito"/>
              </a:rPr>
              <a:t>УЧЕБНЫЙ</a:t>
            </a:r>
            <a:r>
              <a:rPr sz="2000" b="1" spc="1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rlito"/>
                <a:cs typeface="Carlito"/>
              </a:rPr>
              <a:t>ПЛАН</a:t>
            </a:r>
            <a:endParaRPr sz="2000" dirty="0">
              <a:latin typeface="Carlito"/>
              <a:cs typeface="Carlito"/>
            </a:endParaRPr>
          </a:p>
          <a:p>
            <a:pPr marL="143510" algn="ctr">
              <a:lnSpc>
                <a:spcPts val="2280"/>
              </a:lnSpc>
            </a:pPr>
            <a:r>
              <a:rPr sz="2000" b="1" dirty="0">
                <a:solidFill>
                  <a:srgbClr val="C00000"/>
                </a:solidFill>
                <a:latin typeface="Carlito"/>
                <a:cs typeface="Carlito"/>
              </a:rPr>
              <a:t>(5</a:t>
            </a:r>
            <a:r>
              <a:rPr sz="2000" b="1" spc="-15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rlito"/>
                <a:cs typeface="Carlito"/>
              </a:rPr>
              <a:t>вариантов)</a:t>
            </a:r>
            <a:endParaRPr sz="20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варианты 1, 2 </a:t>
            </a:r>
            <a:r>
              <a:rPr sz="2000" b="1" dirty="0">
                <a:latin typeface="Carlito"/>
                <a:cs typeface="Carlito"/>
              </a:rPr>
              <a:t>- для </a:t>
            </a:r>
            <a:r>
              <a:rPr sz="2000" b="1" spc="-5" dirty="0">
                <a:latin typeface="Carlito"/>
                <a:cs typeface="Carlito"/>
              </a:rPr>
              <a:t>образовательных организаций, </a:t>
            </a:r>
            <a:r>
              <a:rPr sz="2000" b="1" dirty="0">
                <a:latin typeface="Carlito"/>
                <a:cs typeface="Carlito"/>
              </a:rPr>
              <a:t>в </a:t>
            </a:r>
            <a:r>
              <a:rPr sz="2000" b="1" spc="-10" dirty="0">
                <a:latin typeface="Carlito"/>
                <a:cs typeface="Carlito"/>
              </a:rPr>
              <a:t>которых </a:t>
            </a:r>
            <a:r>
              <a:rPr sz="2000" b="1" dirty="0">
                <a:latin typeface="Carlito"/>
                <a:cs typeface="Carlito"/>
              </a:rPr>
              <a:t>обучение </a:t>
            </a:r>
            <a:r>
              <a:rPr sz="2000" b="1" spc="-10" dirty="0">
                <a:latin typeface="Carlito"/>
                <a:cs typeface="Carlito"/>
              </a:rPr>
              <a:t>ведется</a:t>
            </a:r>
            <a:r>
              <a:rPr sz="2000" b="1" spc="-170" dirty="0">
                <a:latin typeface="Carlito"/>
                <a:cs typeface="Carlito"/>
              </a:rPr>
              <a:t> </a:t>
            </a:r>
            <a:r>
              <a:rPr sz="2000" b="1" spc="-5" dirty="0">
                <a:latin typeface="Carlito"/>
                <a:cs typeface="Carlito"/>
              </a:rPr>
              <a:t>на</a:t>
            </a:r>
            <a:endParaRPr sz="2000" dirty="0">
              <a:latin typeface="Carlito"/>
              <a:cs typeface="Carlito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b="1" spc="-15" dirty="0">
                <a:latin typeface="Carlito"/>
                <a:cs typeface="Carlito"/>
              </a:rPr>
              <a:t>русском </a:t>
            </a:r>
            <a:r>
              <a:rPr sz="2000" b="1" spc="-10" dirty="0">
                <a:latin typeface="Carlito"/>
                <a:cs typeface="Carlito"/>
              </a:rPr>
              <a:t>языке </a:t>
            </a:r>
            <a:r>
              <a:rPr sz="2000" b="1" spc="-5" dirty="0">
                <a:latin typeface="Carlito"/>
                <a:cs typeface="Carlito"/>
              </a:rPr>
              <a:t>(5-дневная </a:t>
            </a:r>
            <a:r>
              <a:rPr sz="2000" b="1" dirty="0">
                <a:latin typeface="Carlito"/>
                <a:cs typeface="Carlito"/>
              </a:rPr>
              <a:t>и </a:t>
            </a:r>
            <a:r>
              <a:rPr sz="2000" b="1" spc="-5" dirty="0">
                <a:latin typeface="Carlito"/>
                <a:cs typeface="Carlito"/>
              </a:rPr>
              <a:t>6-дневная </a:t>
            </a:r>
            <a:r>
              <a:rPr sz="2000" b="1" dirty="0">
                <a:latin typeface="Carlito"/>
                <a:cs typeface="Carlito"/>
              </a:rPr>
              <a:t>учебная</a:t>
            </a:r>
            <a:r>
              <a:rPr sz="2000" b="1" spc="-65" dirty="0">
                <a:latin typeface="Carlito"/>
                <a:cs typeface="Carlito"/>
              </a:rPr>
              <a:t> </a:t>
            </a:r>
            <a:r>
              <a:rPr sz="2000" b="1" spc="-10" dirty="0">
                <a:latin typeface="Carlito"/>
                <a:cs typeface="Carlito"/>
              </a:rPr>
              <a:t>неделя);</a:t>
            </a:r>
            <a:endParaRPr sz="2000" dirty="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вариант 3 </a:t>
            </a:r>
            <a:r>
              <a:rPr sz="2000" b="1" dirty="0">
                <a:latin typeface="Carlito"/>
                <a:cs typeface="Carlito"/>
              </a:rPr>
              <a:t>- </a:t>
            </a:r>
            <a:r>
              <a:rPr sz="2000" b="1" spc="-5" dirty="0">
                <a:latin typeface="Carlito"/>
                <a:cs typeface="Carlito"/>
              </a:rPr>
              <a:t>для образовательных организаций, </a:t>
            </a:r>
            <a:r>
              <a:rPr sz="2000" b="1" dirty="0">
                <a:latin typeface="Carlito"/>
                <a:cs typeface="Carlito"/>
              </a:rPr>
              <a:t>в </a:t>
            </a:r>
            <a:r>
              <a:rPr sz="2000" b="1" spc="-10" dirty="0">
                <a:latin typeface="Carlito"/>
                <a:cs typeface="Carlito"/>
              </a:rPr>
              <a:t>которых </a:t>
            </a:r>
            <a:r>
              <a:rPr sz="2000" b="1" spc="-5" dirty="0">
                <a:latin typeface="Carlito"/>
                <a:cs typeface="Carlito"/>
              </a:rPr>
              <a:t>обучение </a:t>
            </a:r>
            <a:r>
              <a:rPr sz="2000" b="1" spc="-10" dirty="0">
                <a:latin typeface="Carlito"/>
                <a:cs typeface="Carlito"/>
              </a:rPr>
              <a:t>ведется </a:t>
            </a:r>
            <a:r>
              <a:rPr sz="2000" b="1" spc="-5" dirty="0">
                <a:latin typeface="Carlito"/>
                <a:cs typeface="Carlito"/>
              </a:rPr>
              <a:t>на </a:t>
            </a:r>
            <a:r>
              <a:rPr sz="2000" b="1" spc="-15" dirty="0">
                <a:latin typeface="Carlito"/>
                <a:cs typeface="Carlito"/>
              </a:rPr>
              <a:t>русском  </a:t>
            </a:r>
            <a:r>
              <a:rPr sz="2000" b="1" dirty="0">
                <a:latin typeface="Carlito"/>
                <a:cs typeface="Carlito"/>
              </a:rPr>
              <a:t>или </a:t>
            </a:r>
            <a:r>
              <a:rPr sz="2000" b="1" spc="-10" dirty="0">
                <a:latin typeface="Carlito"/>
                <a:cs typeface="Carlito"/>
              </a:rPr>
              <a:t>родном языке, </a:t>
            </a:r>
            <a:r>
              <a:rPr sz="2000" b="1" spc="-5" dirty="0">
                <a:latin typeface="Carlito"/>
                <a:cs typeface="Carlito"/>
              </a:rPr>
              <a:t>но наряду </a:t>
            </a:r>
            <a:r>
              <a:rPr sz="2000" b="1" dirty="0">
                <a:latin typeface="Carlito"/>
                <a:cs typeface="Carlito"/>
              </a:rPr>
              <a:t>с </a:t>
            </a:r>
            <a:r>
              <a:rPr sz="2000" b="1" spc="-5" dirty="0">
                <a:latin typeface="Carlito"/>
                <a:cs typeface="Carlito"/>
              </a:rPr>
              <a:t>ним изучается </a:t>
            </a:r>
            <a:r>
              <a:rPr sz="2000" b="1" spc="-15" dirty="0">
                <a:latin typeface="Carlito"/>
                <a:cs typeface="Carlito"/>
              </a:rPr>
              <a:t>один </a:t>
            </a:r>
            <a:r>
              <a:rPr sz="2000" b="1" dirty="0">
                <a:latin typeface="Carlito"/>
                <a:cs typeface="Carlito"/>
              </a:rPr>
              <a:t>из </a:t>
            </a:r>
            <a:r>
              <a:rPr sz="2000" b="1" spc="-10" dirty="0">
                <a:latin typeface="Carlito"/>
                <a:cs typeface="Carlito"/>
              </a:rPr>
              <a:t>языков </a:t>
            </a:r>
            <a:r>
              <a:rPr sz="2000" b="1" spc="-15" dirty="0">
                <a:latin typeface="Carlito"/>
                <a:cs typeface="Carlito"/>
              </a:rPr>
              <a:t>народов</a:t>
            </a:r>
            <a:r>
              <a:rPr sz="2000" b="1" spc="-120" dirty="0">
                <a:latin typeface="Carlito"/>
                <a:cs typeface="Carlito"/>
              </a:rPr>
              <a:t> </a:t>
            </a:r>
            <a:r>
              <a:rPr sz="2000" b="1" spc="-5" dirty="0">
                <a:latin typeface="Carlito"/>
                <a:cs typeface="Carlito"/>
              </a:rPr>
              <a:t>России</a:t>
            </a:r>
            <a:endParaRPr sz="2000" dirty="0">
              <a:latin typeface="Carlito"/>
              <a:cs typeface="Carlito"/>
            </a:endParaRPr>
          </a:p>
          <a:p>
            <a:pPr marL="355600">
              <a:lnSpc>
                <a:spcPct val="100000"/>
              </a:lnSpc>
            </a:pPr>
            <a:r>
              <a:rPr sz="2000" b="1" dirty="0">
                <a:latin typeface="Carlito"/>
                <a:cs typeface="Carlito"/>
              </a:rPr>
              <a:t>(5-дневная учебная</a:t>
            </a:r>
            <a:r>
              <a:rPr sz="2000" b="1" spc="-45" dirty="0">
                <a:latin typeface="Carlito"/>
                <a:cs typeface="Carlito"/>
              </a:rPr>
              <a:t> </a:t>
            </a:r>
            <a:r>
              <a:rPr sz="2000" b="1" spc="-10" dirty="0">
                <a:latin typeface="Carlito"/>
                <a:cs typeface="Carlito"/>
              </a:rPr>
              <a:t>неделя);</a:t>
            </a:r>
            <a:endParaRPr sz="2000" dirty="0">
              <a:latin typeface="Carlito"/>
              <a:cs typeface="Carlito"/>
            </a:endParaRPr>
          </a:p>
          <a:p>
            <a:pPr marL="355600" marR="578485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вариант 4 </a:t>
            </a:r>
            <a:r>
              <a:rPr sz="2000" b="1" dirty="0">
                <a:latin typeface="Carlito"/>
                <a:cs typeface="Carlito"/>
              </a:rPr>
              <a:t>- </a:t>
            </a:r>
            <a:r>
              <a:rPr sz="2000" b="1" spc="-5" dirty="0">
                <a:latin typeface="Carlito"/>
                <a:cs typeface="Carlito"/>
              </a:rPr>
              <a:t>для образовательных организаций, </a:t>
            </a:r>
            <a:r>
              <a:rPr sz="2000" b="1" dirty="0">
                <a:latin typeface="Carlito"/>
                <a:cs typeface="Carlito"/>
              </a:rPr>
              <a:t>в </a:t>
            </a:r>
            <a:r>
              <a:rPr sz="2000" b="1" spc="-10" dirty="0">
                <a:latin typeface="Carlito"/>
                <a:cs typeface="Carlito"/>
              </a:rPr>
              <a:t>которых </a:t>
            </a:r>
            <a:r>
              <a:rPr sz="2000" b="1" dirty="0">
                <a:latin typeface="Carlito"/>
                <a:cs typeface="Carlito"/>
              </a:rPr>
              <a:t>образование </a:t>
            </a:r>
            <a:r>
              <a:rPr sz="2000" b="1" spc="-10" dirty="0">
                <a:latin typeface="Carlito"/>
                <a:cs typeface="Carlito"/>
              </a:rPr>
              <a:t>ведется </a:t>
            </a:r>
            <a:r>
              <a:rPr sz="2000" b="1" spc="-5" dirty="0">
                <a:latin typeface="Carlito"/>
                <a:cs typeface="Carlito"/>
              </a:rPr>
              <a:t>на  </a:t>
            </a:r>
            <a:r>
              <a:rPr sz="2000" b="1" spc="-15" dirty="0">
                <a:latin typeface="Carlito"/>
                <a:cs typeface="Carlito"/>
              </a:rPr>
              <a:t>русском </a:t>
            </a:r>
            <a:r>
              <a:rPr sz="2000" b="1" spc="-10" dirty="0">
                <a:latin typeface="Carlito"/>
                <a:cs typeface="Carlito"/>
              </a:rPr>
              <a:t>языке, </a:t>
            </a:r>
            <a:r>
              <a:rPr sz="2000" b="1" spc="-5" dirty="0">
                <a:latin typeface="Carlito"/>
                <a:cs typeface="Carlito"/>
              </a:rPr>
              <a:t>но наряду </a:t>
            </a:r>
            <a:r>
              <a:rPr sz="2000" b="1" dirty="0">
                <a:latin typeface="Carlito"/>
                <a:cs typeface="Carlito"/>
              </a:rPr>
              <a:t>с </a:t>
            </a:r>
            <a:r>
              <a:rPr sz="2000" b="1" spc="-5" dirty="0">
                <a:latin typeface="Carlito"/>
                <a:cs typeface="Carlito"/>
              </a:rPr>
              <a:t>ним изучается </a:t>
            </a:r>
            <a:r>
              <a:rPr sz="2000" b="1" spc="-15" dirty="0">
                <a:latin typeface="Carlito"/>
                <a:cs typeface="Carlito"/>
              </a:rPr>
              <a:t>один </a:t>
            </a:r>
            <a:r>
              <a:rPr sz="2000" b="1" dirty="0">
                <a:latin typeface="Carlito"/>
                <a:cs typeface="Carlito"/>
              </a:rPr>
              <a:t>из </a:t>
            </a:r>
            <a:r>
              <a:rPr sz="2000" b="1" spc="-10" dirty="0">
                <a:latin typeface="Carlito"/>
                <a:cs typeface="Carlito"/>
              </a:rPr>
              <a:t>языков </a:t>
            </a:r>
            <a:r>
              <a:rPr sz="2000" b="1" spc="-15" dirty="0">
                <a:latin typeface="Carlito"/>
                <a:cs typeface="Carlito"/>
              </a:rPr>
              <a:t>народов</a:t>
            </a:r>
            <a:r>
              <a:rPr sz="2000" b="1" spc="-40" dirty="0">
                <a:latin typeface="Carlito"/>
                <a:cs typeface="Carlito"/>
              </a:rPr>
              <a:t> </a:t>
            </a:r>
            <a:r>
              <a:rPr sz="2000" b="1" spc="-10" dirty="0">
                <a:latin typeface="Carlito"/>
                <a:cs typeface="Carlito"/>
              </a:rPr>
              <a:t>Российской</a:t>
            </a:r>
            <a:endParaRPr sz="2000" dirty="0">
              <a:latin typeface="Carlito"/>
              <a:cs typeface="Carlito"/>
            </a:endParaRPr>
          </a:p>
          <a:p>
            <a:pPr marL="355600">
              <a:lnSpc>
                <a:spcPct val="100000"/>
              </a:lnSpc>
            </a:pPr>
            <a:r>
              <a:rPr sz="2000" b="1" spc="-10" dirty="0">
                <a:latin typeface="Carlito"/>
                <a:cs typeface="Carlito"/>
              </a:rPr>
              <a:t>Федерации </a:t>
            </a:r>
            <a:r>
              <a:rPr sz="2000" b="1" dirty="0">
                <a:latin typeface="Carlito"/>
                <a:cs typeface="Carlito"/>
              </a:rPr>
              <a:t>(6-дневная учебная</a:t>
            </a:r>
            <a:r>
              <a:rPr sz="2000" b="1" spc="-55" dirty="0">
                <a:latin typeface="Carlito"/>
                <a:cs typeface="Carlito"/>
              </a:rPr>
              <a:t> </a:t>
            </a:r>
            <a:r>
              <a:rPr sz="2000" b="1" spc="-15" dirty="0">
                <a:latin typeface="Carlito"/>
                <a:cs typeface="Carlito"/>
              </a:rPr>
              <a:t>неделя);</a:t>
            </a:r>
            <a:endParaRPr sz="20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вариант 5 </a:t>
            </a:r>
            <a:r>
              <a:rPr sz="2000" b="1" dirty="0">
                <a:latin typeface="Carlito"/>
                <a:cs typeface="Carlito"/>
              </a:rPr>
              <a:t>- </a:t>
            </a:r>
            <a:r>
              <a:rPr sz="2000" b="1" spc="-5" dirty="0">
                <a:latin typeface="Carlito"/>
                <a:cs typeface="Carlito"/>
              </a:rPr>
              <a:t>для образовательных организаций, </a:t>
            </a:r>
            <a:r>
              <a:rPr sz="2000" b="1" dirty="0">
                <a:latin typeface="Carlito"/>
                <a:cs typeface="Carlito"/>
              </a:rPr>
              <a:t>в </a:t>
            </a:r>
            <a:r>
              <a:rPr sz="2000" b="1" spc="-10" dirty="0">
                <a:latin typeface="Carlito"/>
                <a:cs typeface="Carlito"/>
              </a:rPr>
              <a:t>которых </a:t>
            </a:r>
            <a:r>
              <a:rPr sz="2000" b="1" spc="-5" dirty="0">
                <a:latin typeface="Carlito"/>
                <a:cs typeface="Carlito"/>
              </a:rPr>
              <a:t>обучение </a:t>
            </a:r>
            <a:r>
              <a:rPr sz="2000" b="1" spc="-10" dirty="0">
                <a:latin typeface="Carlito"/>
                <a:cs typeface="Carlito"/>
              </a:rPr>
              <a:t>ведется </a:t>
            </a:r>
            <a:r>
              <a:rPr sz="2000" b="1" spc="-5" dirty="0">
                <a:latin typeface="Carlito"/>
                <a:cs typeface="Carlito"/>
              </a:rPr>
              <a:t>на</a:t>
            </a:r>
            <a:r>
              <a:rPr sz="2000" b="1" spc="-55" dirty="0">
                <a:latin typeface="Carlito"/>
                <a:cs typeface="Carlito"/>
              </a:rPr>
              <a:t> </a:t>
            </a:r>
            <a:r>
              <a:rPr sz="2000" b="1" spc="-10" dirty="0">
                <a:latin typeface="Carlito"/>
                <a:cs typeface="Carlito"/>
              </a:rPr>
              <a:t>родном</a:t>
            </a:r>
            <a:endParaRPr sz="2000" dirty="0">
              <a:latin typeface="Carlito"/>
              <a:cs typeface="Carlito"/>
            </a:endParaRPr>
          </a:p>
          <a:p>
            <a:pPr marL="355600">
              <a:lnSpc>
                <a:spcPct val="100000"/>
              </a:lnSpc>
            </a:pPr>
            <a:r>
              <a:rPr sz="2000" b="1" spc="-10" dirty="0">
                <a:latin typeface="Carlito"/>
                <a:cs typeface="Carlito"/>
              </a:rPr>
              <a:t>(нерусском) языке </a:t>
            </a:r>
            <a:r>
              <a:rPr sz="2000" b="1" spc="-5" dirty="0">
                <a:latin typeface="Carlito"/>
                <a:cs typeface="Carlito"/>
              </a:rPr>
              <a:t>(6-дневная </a:t>
            </a:r>
            <a:r>
              <a:rPr sz="2000" b="1" dirty="0">
                <a:latin typeface="Carlito"/>
                <a:cs typeface="Carlito"/>
              </a:rPr>
              <a:t>учебная</a:t>
            </a:r>
            <a:r>
              <a:rPr sz="2000" b="1" spc="-50" dirty="0">
                <a:latin typeface="Carlito"/>
                <a:cs typeface="Carlito"/>
              </a:rPr>
              <a:t> </a:t>
            </a:r>
            <a:r>
              <a:rPr sz="2000" b="1" spc="-10" dirty="0">
                <a:latin typeface="Carlito"/>
                <a:cs typeface="Carlito"/>
              </a:rPr>
              <a:t>неделя).</a:t>
            </a:r>
            <a:endParaRPr sz="20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2677</Words>
  <Application>Microsoft Office PowerPoint</Application>
  <PresentationFormat>Широкоэкранный</PresentationFormat>
  <Paragraphs>479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Carlito</vt:lpstr>
      <vt:lpstr>Times New Roman</vt:lpstr>
      <vt:lpstr>Wingdings</vt:lpstr>
      <vt:lpstr>Office Theme</vt:lpstr>
      <vt:lpstr>Единое образовательное пространство РФ.</vt:lpstr>
      <vt:lpstr>Презентация PowerPoint</vt:lpstr>
      <vt:lpstr>ЕДИНОЕ ОБРАЗОВАТЕЛЬНОЕ ПРОСТРАНСТВО</vt:lpstr>
      <vt:lpstr>ФЕДЕРАЛЬНЫЕ ОБРАЗОВАТЕЛЬНЫЕ ПРОГРАММЫ (ФОПы)</vt:lpstr>
      <vt:lpstr>Федеральная образовательная программа (ФОП)</vt:lpstr>
      <vt:lpstr>ФЕДЕРАЛЬНЫЕ ОБРАЗОВАТЕЛЬНЫЕ ПРОГРАММЫ</vt:lpstr>
      <vt:lpstr>ФОП НОО, ООО и СОО</vt:lpstr>
      <vt:lpstr>ФОП НОО, ООО, СОО</vt:lpstr>
      <vt:lpstr>Организационный раздел ФОП начального общего образования. Учебный план.</vt:lpstr>
      <vt:lpstr>Федеральный учебный план (ФУП) начального общего образования, 5-дневная учебная неделя</vt:lpstr>
      <vt:lpstr>Реализация программы по физической культуре на уровне НОО</vt:lpstr>
      <vt:lpstr>ВНЕУРОЧНАЯ ДЕЯТЕЛЬНОСТЬ</vt:lpstr>
      <vt:lpstr>Рекомендации для формирования плана внеурочной деятельности</vt:lpstr>
      <vt:lpstr>Содержательное наполнение внеурочной деятельности</vt:lpstr>
      <vt:lpstr>Презентация PowerPoint</vt:lpstr>
      <vt:lpstr>https://edsoo.ru</vt:lpstr>
      <vt:lpstr>Федеральный календарный план воспитательной работы – основа деятельности советников директора по воспитанию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User-090</dc:creator>
  <cp:lastModifiedBy>Пользователь</cp:lastModifiedBy>
  <cp:revision>8</cp:revision>
  <dcterms:created xsi:type="dcterms:W3CDTF">2023-04-05T06:56:37Z</dcterms:created>
  <dcterms:modified xsi:type="dcterms:W3CDTF">2024-04-24T12:12:39Z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2023-01-30T00:00:00Z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2023-04-05T00:00:00Z</vt:filetime>
  </property>
</Properties>
</file>