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05" r:id="rId15"/>
    <p:sldId id="270" r:id="rId16"/>
    <p:sldId id="271" r:id="rId17"/>
    <p:sldId id="272" r:id="rId18"/>
    <p:sldId id="273" r:id="rId19"/>
    <p:sldId id="274" r:id="rId20"/>
    <p:sldId id="275" r:id="rId21"/>
    <p:sldId id="276" r:id="rId22"/>
    <p:sldId id="277" r:id="rId23"/>
    <p:sldId id="278" r:id="rId24"/>
    <p:sldId id="304" r:id="rId25"/>
    <p:sldId id="280" r:id="rId26"/>
    <p:sldId id="281" r:id="rId27"/>
    <p:sldId id="279" r:id="rId28"/>
    <p:sldId id="282" r:id="rId29"/>
    <p:sldId id="283" r:id="rId30"/>
    <p:sldId id="284" r:id="rId31"/>
    <p:sldId id="285" r:id="rId32"/>
    <p:sldId id="286" r:id="rId33"/>
    <p:sldId id="287" r:id="rId34"/>
    <p:sldId id="291" r:id="rId35"/>
    <p:sldId id="289" r:id="rId36"/>
    <p:sldId id="299" r:id="rId37"/>
    <p:sldId id="300" r:id="rId38"/>
    <p:sldId id="301" r:id="rId39"/>
    <p:sldId id="298" r:id="rId40"/>
    <p:sldId id="306"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91949C-E63D-4DA0-A8BE-B8D3765EBB99}" type="datetimeFigureOut">
              <a:rPr lang="ru-RU" smtClean="0"/>
              <a:pPr/>
              <a:t>14.05.2019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6B15A0-0AB5-45CE-8A85-C88A24FAAE9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Образ слайда 1"/>
          <p:cNvSpPr>
            <a:spLocks noGrp="1" noRot="1" noChangeAspect="1" noTextEdit="1"/>
          </p:cNvSpPr>
          <p:nvPr>
            <p:ph type="sldImg"/>
          </p:nvPr>
        </p:nvSpPr>
        <p:spPr bwMode="auto">
          <a:noFill/>
          <a:ln>
            <a:solidFill>
              <a:srgbClr val="000000"/>
            </a:solidFill>
            <a:miter lim="800000"/>
            <a:headEnd/>
            <a:tailEnd/>
          </a:ln>
        </p:spPr>
      </p:sp>
      <p:sp>
        <p:nvSpPr>
          <p:cNvPr id="9933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93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E550AF-1D46-4C57-B124-803BC547C1AE}" type="slidenum">
              <a:rPr lang="ru-RU" smtClean="0"/>
              <a:pPr fontAlgn="base">
                <a:spcBef>
                  <a:spcPct val="0"/>
                </a:spcBef>
                <a:spcAft>
                  <a:spcPct val="0"/>
                </a:spcAft>
                <a:defRPr/>
              </a:pPr>
              <a:t>14</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8F03C190-28C7-4B9D-9652-CDACF389158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03C190-28C7-4B9D-9652-CDACF389158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03C190-28C7-4B9D-9652-CDACF389158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03C190-28C7-4B9D-9652-CDACF389158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03C190-28C7-4B9D-9652-CDACF389158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03C190-28C7-4B9D-9652-CDACF389158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03C190-28C7-4B9D-9652-CDACF389158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03C190-28C7-4B9D-9652-CDACF389158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03C190-28C7-4B9D-9652-CDACF389158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03C190-28C7-4B9D-9652-CDACF389158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56B74BA-7B54-4790-9BC6-A62C7295B4B4}" type="datetimeFigureOut">
              <a:rPr lang="ru-RU" smtClean="0"/>
              <a:pPr/>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8F03C190-28C7-4B9D-9652-CDACF389158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6B74BA-7B54-4790-9BC6-A62C7295B4B4}" type="datetimeFigureOut">
              <a:rPr lang="ru-RU" smtClean="0"/>
              <a:pPr/>
              <a:t>14.05.2019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03C190-28C7-4B9D-9652-CDACF389158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sdr.abbyy.r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arregion.r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olidFill>
                  <a:schemeClr val="bg1"/>
                </a:solidFill>
              </a:rPr>
              <a:t>Порядок проведения ОГЭ-2019</a:t>
            </a:r>
            <a:endParaRPr lang="ru-RU" dirty="0">
              <a:solidFill>
                <a:schemeClr val="bg1"/>
              </a:solidFill>
            </a:endParaRP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xmlns="" val="1540877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4. Сроки проведения </a:t>
            </a:r>
            <a:r>
              <a:rPr lang="ru-RU" dirty="0" smtClean="0"/>
              <a:t>ГИА-9</a:t>
            </a:r>
            <a:endParaRPr lang="ru-RU" dirty="0"/>
          </a:p>
        </p:txBody>
      </p:sp>
      <p:sp>
        <p:nvSpPr>
          <p:cNvPr id="3" name="Объект 2"/>
          <p:cNvSpPr>
            <a:spLocks noGrp="1"/>
          </p:cNvSpPr>
          <p:nvPr>
            <p:ph idx="1"/>
          </p:nvPr>
        </p:nvSpPr>
        <p:spPr/>
        <p:txBody>
          <a:bodyPr/>
          <a:lstStyle/>
          <a:p>
            <a:pPr marL="0" indent="0">
              <a:buNone/>
            </a:pPr>
            <a:r>
              <a:rPr lang="ru-RU" dirty="0"/>
              <a:t>ГИА-9 проводится в досрочный, основной и дополнительный периоды.</a:t>
            </a:r>
          </a:p>
          <a:p>
            <a:pPr marL="0" indent="0">
              <a:buNone/>
            </a:pPr>
            <a:r>
              <a:rPr lang="ru-RU" dirty="0"/>
              <a:t>В каждом из периодов проведения ГИА-9 предусматриваются резервные сроки. </a:t>
            </a:r>
          </a:p>
          <a:p>
            <a:pPr marL="0" indent="0">
              <a:buNone/>
            </a:pPr>
            <a:endParaRPr lang="ru-RU" dirty="0"/>
          </a:p>
        </p:txBody>
      </p:sp>
    </p:spTree>
    <p:extLst>
      <p:ext uri="{BB962C8B-B14F-4D97-AF65-F5344CB8AC3E}">
        <p14:creationId xmlns:p14="http://schemas.microsoft.com/office/powerpoint/2010/main" xmlns="" val="4046645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4. Сроки проведения </a:t>
            </a:r>
            <a:r>
              <a:rPr lang="ru-RU" dirty="0" smtClean="0"/>
              <a:t>ГИА-9</a:t>
            </a:r>
            <a:endParaRPr lang="ru-RU" dirty="0"/>
          </a:p>
        </p:txBody>
      </p:sp>
      <p:sp>
        <p:nvSpPr>
          <p:cNvPr id="4" name="Объект 3"/>
          <p:cNvSpPr>
            <a:spLocks noGrp="1"/>
          </p:cNvSpPr>
          <p:nvPr>
            <p:ph idx="1"/>
          </p:nvPr>
        </p:nvSpPr>
        <p:spPr/>
        <p:txBody>
          <a:bodyPr>
            <a:normAutofit fontScale="85000" lnSpcReduction="20000"/>
          </a:bodyPr>
          <a:lstStyle/>
          <a:p>
            <a:pPr marL="0" indent="0">
              <a:buNone/>
            </a:pPr>
            <a:r>
              <a:rPr lang="ru-RU" b="1" dirty="0"/>
              <a:t>В дополнительный период</a:t>
            </a:r>
            <a:r>
              <a:rPr lang="ru-RU" dirty="0"/>
              <a:t>, но не ранее 1 сентября текущего года,  предоставляется право пройти ГИА-9 по соответствующим учебным предметам:</a:t>
            </a:r>
          </a:p>
          <a:p>
            <a:pPr marL="0" indent="0">
              <a:buNone/>
            </a:pPr>
            <a:r>
              <a:rPr lang="ru-RU" dirty="0"/>
              <a:t>- обучающимся не прошедшим ГИА-9;</a:t>
            </a:r>
          </a:p>
          <a:p>
            <a:pPr marL="0" indent="0">
              <a:buNone/>
            </a:pPr>
            <a:r>
              <a:rPr lang="ru-RU" dirty="0"/>
              <a:t>- обучающимся, получившим на ГИА-9 неудовлетворительные результаты более чем по двум учебным предметам, либо получившим повторно неудовлетворительный результат по одному или двум учебным предметам на ГИА-9 в резервные сроки;</a:t>
            </a:r>
          </a:p>
          <a:p>
            <a:pPr marL="0" indent="0">
              <a:buNone/>
            </a:pPr>
            <a:r>
              <a:rPr lang="ru-RU" dirty="0"/>
              <a:t>- участникам ГИА-9 по обязательным учебным предметам, получившим на ГИА-9 неудовлетворительные результаты более чем по одному обязательному учебному предмету, либо получившим повторно неудовлетворительный результат по одному из этих предметов на ГИА-9 в резервные сроки.</a:t>
            </a:r>
          </a:p>
          <a:p>
            <a:pPr marL="0" indent="0">
              <a:buNone/>
            </a:pPr>
            <a:endParaRPr lang="ru-RU" dirty="0"/>
          </a:p>
        </p:txBody>
      </p:sp>
    </p:spTree>
    <p:extLst>
      <p:ext uri="{BB962C8B-B14F-4D97-AF65-F5344CB8AC3E}">
        <p14:creationId xmlns:p14="http://schemas.microsoft.com/office/powerpoint/2010/main" xmlns="" val="4028294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4. Сроки проведения </a:t>
            </a:r>
            <a:r>
              <a:rPr lang="ru-RU" dirty="0" smtClean="0"/>
              <a:t>ГИА-9</a:t>
            </a:r>
            <a:endParaRPr lang="ru-RU" dirty="0"/>
          </a:p>
        </p:txBody>
      </p:sp>
      <p:sp>
        <p:nvSpPr>
          <p:cNvPr id="3" name="Объект 2"/>
          <p:cNvSpPr>
            <a:spLocks noGrp="1"/>
          </p:cNvSpPr>
          <p:nvPr>
            <p:ph idx="1"/>
          </p:nvPr>
        </p:nvSpPr>
        <p:spPr/>
        <p:txBody>
          <a:bodyPr>
            <a:normAutofit/>
          </a:bodyPr>
          <a:lstStyle/>
          <a:p>
            <a:pPr marL="0" indent="0">
              <a:buNone/>
            </a:pPr>
            <a:r>
              <a:rPr lang="ru-RU" dirty="0"/>
              <a:t>Заявления на участие в ГИА-9 в дополнительный период не позднее, чем за две недели до начала указанного периода подаются указанными лицами лично на основании документа, удостоверяющего их личность, или их родителями (законными представителями) на основании документов, удостоверяющих их личность, в образовательные организации, которыми указанные лица были допущены к прохождению ГИА-9</a:t>
            </a:r>
            <a:r>
              <a:rPr lang="ru-RU" dirty="0" smtClean="0"/>
              <a:t>.</a:t>
            </a:r>
            <a:endParaRPr lang="ru-RU" dirty="0"/>
          </a:p>
        </p:txBody>
      </p:sp>
    </p:spTree>
    <p:extLst>
      <p:ext uri="{BB962C8B-B14F-4D97-AF65-F5344CB8AC3E}">
        <p14:creationId xmlns:p14="http://schemas.microsoft.com/office/powerpoint/2010/main" xmlns="" val="3676180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4. Сроки проведения </a:t>
            </a:r>
            <a:r>
              <a:rPr lang="ru-RU" dirty="0" smtClean="0"/>
              <a:t>ГИА-9</a:t>
            </a:r>
            <a:endParaRPr lang="ru-RU" dirty="0"/>
          </a:p>
        </p:txBody>
      </p:sp>
      <p:sp>
        <p:nvSpPr>
          <p:cNvPr id="4" name="Объект 3"/>
          <p:cNvSpPr>
            <a:spLocks noGrp="1"/>
          </p:cNvSpPr>
          <p:nvPr>
            <p:ph idx="1"/>
          </p:nvPr>
        </p:nvSpPr>
        <p:spPr/>
        <p:txBody>
          <a:bodyPr/>
          <a:lstStyle/>
          <a:p>
            <a:pPr marL="0" indent="0">
              <a:buNone/>
            </a:pPr>
            <a:r>
              <a:rPr lang="ru-RU" b="1" dirty="0"/>
              <a:t>В резервные сроки</a:t>
            </a:r>
            <a:r>
              <a:rPr lang="ru-RU" dirty="0"/>
              <a:t> в экзаменах участвуют:</a:t>
            </a:r>
          </a:p>
          <a:p>
            <a:pPr marL="0" indent="0">
              <a:buNone/>
            </a:pPr>
            <a:r>
              <a:rPr lang="ru-RU" dirty="0"/>
              <a:t>- обучающиеся, </a:t>
            </a:r>
            <a:r>
              <a:rPr lang="ru-RU" b="1" dirty="0"/>
              <a:t>повторно</a:t>
            </a:r>
            <a:r>
              <a:rPr lang="ru-RU" dirty="0"/>
              <a:t> допущенные к ГИА-9 в текущем учебном году по соответствующим учебным предметам; </a:t>
            </a:r>
          </a:p>
          <a:p>
            <a:pPr marL="0" indent="0">
              <a:buNone/>
            </a:pPr>
            <a:r>
              <a:rPr lang="ru-RU" dirty="0"/>
              <a:t>- обучающиеся, у которых </a:t>
            </a:r>
            <a:r>
              <a:rPr lang="ru-RU" b="1" dirty="0"/>
              <a:t>совпали сроки</a:t>
            </a:r>
            <a:r>
              <a:rPr lang="ru-RU" dirty="0"/>
              <a:t> проведения экзаменов по отдельным учебным предметам.</a:t>
            </a:r>
          </a:p>
          <a:p>
            <a:pPr marL="0" indent="0">
              <a:buNone/>
            </a:pPr>
            <a:endParaRPr lang="ru-RU" dirty="0"/>
          </a:p>
        </p:txBody>
      </p:sp>
    </p:spTree>
    <p:extLst>
      <p:ext uri="{BB962C8B-B14F-4D97-AF65-F5344CB8AC3E}">
        <p14:creationId xmlns:p14="http://schemas.microsoft.com/office/powerpoint/2010/main" xmlns="" val="263969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spAutoFit/>
          </a:bodyPr>
          <a:lstStyle/>
          <a:p>
            <a:pPr algn="ctr" fontAlgn="auto">
              <a:spcBef>
                <a:spcPts val="0"/>
              </a:spcBef>
              <a:spcAft>
                <a:spcPts val="0"/>
              </a:spcAft>
              <a:defRPr/>
            </a:pPr>
            <a:r>
              <a:rPr lang="ru-RU" sz="2400" b="1" dirty="0">
                <a:solidFill>
                  <a:schemeClr val="tx2">
                    <a:lumMod val="75000"/>
                  </a:schemeClr>
                </a:solidFill>
                <a:latin typeface="+mn-lt"/>
                <a:cs typeface="+mn-cs"/>
              </a:rPr>
              <a:t>Повторное прохождение ГИА-9</a:t>
            </a:r>
          </a:p>
        </p:txBody>
      </p:sp>
      <p:graphicFrame>
        <p:nvGraphicFramePr>
          <p:cNvPr id="4" name="Таблица 3"/>
          <p:cNvGraphicFramePr>
            <a:graphicFrameLocks noGrp="1"/>
          </p:cNvGraphicFramePr>
          <p:nvPr/>
        </p:nvGraphicFramePr>
        <p:xfrm>
          <a:off x="71438" y="1052513"/>
          <a:ext cx="9000999" cy="5148574"/>
        </p:xfrm>
        <a:graphic>
          <a:graphicData uri="http://schemas.openxmlformats.org/drawingml/2006/table">
            <a:tbl>
              <a:tblPr firstRow="1" firstCol="1" bandRow="1">
                <a:tableStyleId>{5C22544A-7EE6-4342-B048-85BDC9FD1C3A}</a:tableStyleId>
              </a:tblPr>
              <a:tblGrid>
                <a:gridCol w="2249544"/>
                <a:gridCol w="2250485"/>
                <a:gridCol w="2250485"/>
                <a:gridCol w="2250485"/>
              </a:tblGrid>
              <a:tr h="1464702">
                <a:tc>
                  <a:txBody>
                    <a:bodyPr/>
                    <a:lstStyle/>
                    <a:p>
                      <a:pPr algn="ctr">
                        <a:lnSpc>
                          <a:spcPct val="115000"/>
                        </a:lnSpc>
                        <a:spcAft>
                          <a:spcPts val="0"/>
                        </a:spcAft>
                      </a:pPr>
                      <a:r>
                        <a:rPr lang="ru-RU" sz="2000" dirty="0">
                          <a:solidFill>
                            <a:schemeClr val="tx2">
                              <a:lumMod val="75000"/>
                            </a:schemeClr>
                          </a:solidFill>
                          <a:effectLst/>
                        </a:rPr>
                        <a:t>Количество сдаваемых предметов</a:t>
                      </a:r>
                      <a:endParaRPr lang="ru-RU" sz="2000" dirty="0">
                        <a:solidFill>
                          <a:schemeClr val="tx2">
                            <a:lumMod val="75000"/>
                          </a:schemeClr>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2000" dirty="0">
                          <a:solidFill>
                            <a:schemeClr val="tx2">
                              <a:lumMod val="75000"/>
                            </a:schemeClr>
                          </a:solidFill>
                          <a:effectLst/>
                        </a:rPr>
                        <a:t>Резервные дни основного период</a:t>
                      </a:r>
                      <a:endParaRPr lang="ru-RU" sz="2000" dirty="0">
                        <a:solidFill>
                          <a:schemeClr val="tx2">
                            <a:lumMod val="75000"/>
                          </a:schemeClr>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ct val="115000"/>
                        </a:lnSpc>
                        <a:spcAft>
                          <a:spcPts val="0"/>
                        </a:spcAft>
                      </a:pPr>
                      <a:r>
                        <a:rPr lang="ru-RU" sz="2000" dirty="0">
                          <a:solidFill>
                            <a:srgbClr val="C00000"/>
                          </a:solidFill>
                          <a:effectLst/>
                        </a:rPr>
                        <a:t>Дополнительный период (сентябрь)</a:t>
                      </a:r>
                      <a:endParaRPr lang="ru-RU" sz="2000" dirty="0">
                        <a:solidFill>
                          <a:srgbClr val="C0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r>
              <a:tr h="1464702">
                <a:tc>
                  <a:txBody>
                    <a:bodyPr/>
                    <a:lstStyle/>
                    <a:p>
                      <a:pPr algn="ctr">
                        <a:lnSpc>
                          <a:spcPct val="115000"/>
                        </a:lnSpc>
                        <a:spcAft>
                          <a:spcPts val="0"/>
                        </a:spcAft>
                      </a:pPr>
                      <a:r>
                        <a:rPr lang="ru-RU" sz="3200" dirty="0">
                          <a:solidFill>
                            <a:schemeClr val="tx2">
                              <a:lumMod val="75000"/>
                            </a:schemeClr>
                          </a:solidFill>
                          <a:effectLst/>
                        </a:rPr>
                        <a:t>4</a:t>
                      </a:r>
                    </a:p>
                    <a:p>
                      <a:pPr algn="ctr">
                        <a:lnSpc>
                          <a:spcPct val="115000"/>
                        </a:lnSpc>
                        <a:spcAft>
                          <a:spcPts val="0"/>
                        </a:spcAft>
                      </a:pPr>
                      <a:r>
                        <a:rPr lang="ru-RU" sz="2000" dirty="0">
                          <a:solidFill>
                            <a:schemeClr val="tx2">
                              <a:lumMod val="75000"/>
                            </a:schemeClr>
                          </a:solidFill>
                          <a:effectLst/>
                        </a:rPr>
                        <a:t>предмета</a:t>
                      </a:r>
                      <a:endParaRPr lang="ru-RU" sz="2000" dirty="0">
                        <a:solidFill>
                          <a:schemeClr val="tx2">
                            <a:lumMod val="75000"/>
                          </a:schemeClr>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3200" b="1" dirty="0" smtClean="0">
                          <a:solidFill>
                            <a:schemeClr val="tx2">
                              <a:lumMod val="75000"/>
                            </a:schemeClr>
                          </a:solidFill>
                          <a:effectLst/>
                        </a:rPr>
                        <a:t>2≤</a:t>
                      </a:r>
                      <a:endParaRPr lang="ru-RU" sz="3200" b="1" dirty="0">
                        <a:solidFill>
                          <a:schemeClr val="tx2">
                            <a:lumMod val="75000"/>
                          </a:schemeClr>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3200" b="1" dirty="0">
                          <a:solidFill>
                            <a:srgbClr val="C00000"/>
                          </a:solidFill>
                          <a:effectLst/>
                          <a:sym typeface="Symbol"/>
                        </a:rPr>
                        <a:t></a:t>
                      </a:r>
                      <a:r>
                        <a:rPr lang="ru-RU" sz="3200" b="1" dirty="0">
                          <a:solidFill>
                            <a:srgbClr val="C00000"/>
                          </a:solidFill>
                          <a:effectLst/>
                        </a:rPr>
                        <a:t> 2</a:t>
                      </a:r>
                      <a:endParaRPr lang="ru-RU" sz="3200" b="1" dirty="0">
                        <a:solidFill>
                          <a:srgbClr val="C0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ct val="115000"/>
                        </a:lnSpc>
                        <a:spcAft>
                          <a:spcPts val="0"/>
                        </a:spcAft>
                      </a:pPr>
                      <a:r>
                        <a:rPr lang="ru-RU" sz="2400" b="1" dirty="0">
                          <a:solidFill>
                            <a:srgbClr val="C00000"/>
                          </a:solidFill>
                          <a:effectLst/>
                        </a:rPr>
                        <a:t>Аннулирование результатов за нарушение Порядка</a:t>
                      </a:r>
                      <a:endParaRPr lang="ru-RU" sz="2400" b="1" dirty="0">
                        <a:solidFill>
                          <a:srgbClr val="C0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19170">
                <a:tc>
                  <a:txBody>
                    <a:bodyPr/>
                    <a:lstStyle/>
                    <a:p>
                      <a:pPr algn="ctr">
                        <a:lnSpc>
                          <a:spcPct val="115000"/>
                        </a:lnSpc>
                        <a:spcAft>
                          <a:spcPts val="0"/>
                        </a:spcAft>
                      </a:pPr>
                      <a:endParaRPr lang="ru-RU" sz="2000" dirty="0" smtClean="0">
                        <a:solidFill>
                          <a:schemeClr val="tx2">
                            <a:lumMod val="75000"/>
                          </a:schemeClr>
                        </a:solidFill>
                        <a:effectLst/>
                      </a:endParaRPr>
                    </a:p>
                    <a:p>
                      <a:pPr algn="ctr">
                        <a:lnSpc>
                          <a:spcPct val="115000"/>
                        </a:lnSpc>
                        <a:spcAft>
                          <a:spcPts val="0"/>
                        </a:spcAft>
                      </a:pPr>
                      <a:r>
                        <a:rPr lang="ru-RU" sz="3200" dirty="0" smtClean="0">
                          <a:solidFill>
                            <a:schemeClr val="tx2">
                              <a:lumMod val="75000"/>
                            </a:schemeClr>
                          </a:solidFill>
                          <a:effectLst/>
                        </a:rPr>
                        <a:t>2 </a:t>
                      </a:r>
                      <a:endParaRPr lang="ru-RU" sz="3200" dirty="0">
                        <a:solidFill>
                          <a:schemeClr val="tx2">
                            <a:lumMod val="75000"/>
                          </a:schemeClr>
                        </a:solidFill>
                        <a:effectLst/>
                      </a:endParaRPr>
                    </a:p>
                    <a:p>
                      <a:pPr algn="ctr">
                        <a:lnSpc>
                          <a:spcPct val="115000"/>
                        </a:lnSpc>
                        <a:spcAft>
                          <a:spcPts val="0"/>
                        </a:spcAft>
                      </a:pPr>
                      <a:r>
                        <a:rPr lang="ru-RU" sz="2000" dirty="0">
                          <a:solidFill>
                            <a:schemeClr val="tx2">
                              <a:lumMod val="75000"/>
                            </a:schemeClr>
                          </a:solidFill>
                          <a:effectLst/>
                        </a:rPr>
                        <a:t>обязательных предмета</a:t>
                      </a:r>
                      <a:endParaRPr lang="ru-RU" sz="2000" dirty="0">
                        <a:solidFill>
                          <a:schemeClr val="tx2">
                            <a:lumMod val="75000"/>
                          </a:schemeClr>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3200" b="1" dirty="0" smtClean="0">
                          <a:solidFill>
                            <a:schemeClr val="tx2">
                              <a:lumMod val="75000"/>
                            </a:schemeClr>
                          </a:solidFill>
                          <a:effectLst/>
                        </a:rPr>
                        <a:t>1≤</a:t>
                      </a:r>
                      <a:endParaRPr lang="ru-RU" sz="3200" b="1" dirty="0">
                        <a:solidFill>
                          <a:schemeClr val="tx2">
                            <a:lumMod val="75000"/>
                          </a:schemeClr>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3200" b="1" dirty="0">
                          <a:solidFill>
                            <a:srgbClr val="C00000"/>
                          </a:solidFill>
                          <a:effectLst/>
                          <a:sym typeface="Symbol"/>
                        </a:rPr>
                        <a:t></a:t>
                      </a:r>
                      <a:r>
                        <a:rPr lang="ru-RU" sz="3200" b="1" dirty="0">
                          <a:solidFill>
                            <a:srgbClr val="C00000"/>
                          </a:solidFill>
                          <a:effectLst/>
                        </a:rPr>
                        <a:t> 1</a:t>
                      </a:r>
                      <a:endParaRPr lang="ru-RU" sz="3200" b="1" dirty="0">
                        <a:solidFill>
                          <a:srgbClr val="C0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884046"/>
          </a:xfrm>
        </p:spPr>
        <p:txBody>
          <a:bodyPr>
            <a:normAutofit/>
          </a:bodyPr>
          <a:lstStyle/>
          <a:p>
            <a:pPr algn="ctr"/>
            <a:r>
              <a:rPr lang="ru-RU" dirty="0"/>
              <a:t>4. </a:t>
            </a:r>
            <a:r>
              <a:rPr lang="ru-RU" sz="4800" dirty="0"/>
              <a:t>Сроки проведения </a:t>
            </a:r>
            <a:r>
              <a:rPr lang="ru-RU" sz="4800" dirty="0" smtClean="0"/>
              <a:t>ГИА-9</a:t>
            </a:r>
            <a:endParaRPr lang="ru-RU" sz="4800" dirty="0"/>
          </a:p>
        </p:txBody>
      </p:sp>
      <p:sp>
        <p:nvSpPr>
          <p:cNvPr id="3" name="Объект 2"/>
          <p:cNvSpPr>
            <a:spLocks noGrp="1"/>
          </p:cNvSpPr>
          <p:nvPr>
            <p:ph idx="1"/>
          </p:nvPr>
        </p:nvSpPr>
        <p:spPr>
          <a:xfrm>
            <a:off x="457200" y="908720"/>
            <a:ext cx="8229600" cy="4525963"/>
          </a:xfrm>
        </p:spPr>
        <p:txBody>
          <a:bodyPr>
            <a:noAutofit/>
          </a:bodyPr>
          <a:lstStyle/>
          <a:p>
            <a:pPr marL="0" indent="0">
              <a:lnSpc>
                <a:spcPct val="150000"/>
              </a:lnSpc>
              <a:buNone/>
            </a:pPr>
            <a:r>
              <a:rPr lang="ru-RU" sz="2000" b="1" dirty="0"/>
              <a:t>Повторно</a:t>
            </a:r>
            <a:r>
              <a:rPr lang="ru-RU" sz="2000" dirty="0"/>
              <a:t> допускаются к сдаче ГИА-9  по соответствующему учебному предмету (соответствующим учебным предметам): </a:t>
            </a:r>
          </a:p>
          <a:p>
            <a:pPr>
              <a:lnSpc>
                <a:spcPct val="150000"/>
              </a:lnSpc>
            </a:pPr>
            <a:r>
              <a:rPr lang="ru-RU" sz="2000" dirty="0" smtClean="0"/>
              <a:t>обучающиеся</a:t>
            </a:r>
            <a:r>
              <a:rPr lang="ru-RU" sz="2000" dirty="0"/>
              <a:t>, не завершившие выполнение экзаменационной работы по уважительным причинам (болезнь или иные обстоятельства), подтвержденным документально;</a:t>
            </a:r>
          </a:p>
          <a:p>
            <a:pPr>
              <a:lnSpc>
                <a:spcPct val="150000"/>
              </a:lnSpc>
            </a:pPr>
            <a:r>
              <a:rPr lang="ru-RU" sz="2000" dirty="0"/>
              <a:t>обучающиеся, которым конфликтная комиссия удовлетворила апелляцию о нарушении порядка проведения ГИА-9;</a:t>
            </a:r>
          </a:p>
          <a:p>
            <a:pPr>
              <a:lnSpc>
                <a:spcPct val="150000"/>
              </a:lnSpc>
            </a:pPr>
            <a:r>
              <a:rPr lang="ru-RU" sz="2000" dirty="0"/>
              <a:t>обучающиеся, чьи результаты были аннулированы по решению председателя ГЭК в случае выявления фактов нарушений порядка проведения ГИА-9, совершенных лицами, присутствующими в пункте проведения экзаменов (далее – ППЭ) в день экзамена, или иными (неустановленными) лицами.</a:t>
            </a:r>
          </a:p>
          <a:p>
            <a:pPr>
              <a:lnSpc>
                <a:spcPct val="150000"/>
              </a:lnSpc>
            </a:pPr>
            <a:r>
              <a:rPr lang="ru-RU" sz="2000" dirty="0"/>
              <a:t> </a:t>
            </a:r>
          </a:p>
          <a:p>
            <a:pPr marL="0" indent="0">
              <a:buNone/>
            </a:pPr>
            <a:endParaRPr lang="ru-RU" sz="2400" dirty="0"/>
          </a:p>
        </p:txBody>
      </p:sp>
    </p:spTree>
    <p:extLst>
      <p:ext uri="{BB962C8B-B14F-4D97-AF65-F5344CB8AC3E}">
        <p14:creationId xmlns:p14="http://schemas.microsoft.com/office/powerpoint/2010/main" xmlns="" val="2839299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5. Проведение </a:t>
            </a:r>
            <a:r>
              <a:rPr lang="ru-RU" dirty="0" smtClean="0"/>
              <a:t>ГИА-9</a:t>
            </a:r>
            <a:endParaRPr lang="ru-RU" dirty="0"/>
          </a:p>
        </p:txBody>
      </p:sp>
      <p:sp>
        <p:nvSpPr>
          <p:cNvPr id="3" name="Объект 2"/>
          <p:cNvSpPr>
            <a:spLocks noGrp="1"/>
          </p:cNvSpPr>
          <p:nvPr>
            <p:ph idx="1"/>
          </p:nvPr>
        </p:nvSpPr>
        <p:spPr/>
        <p:txBody>
          <a:bodyPr/>
          <a:lstStyle/>
          <a:p>
            <a:pPr marL="0" indent="0">
              <a:buNone/>
            </a:pPr>
            <a:r>
              <a:rPr lang="ru-RU" dirty="0"/>
              <a:t>Экзамены по всем учебным предметам начинаются в 10.00 по местному времени (первая часть инструктажа начинается в 09.50). </a:t>
            </a:r>
          </a:p>
          <a:p>
            <a:pPr marL="0" indent="0">
              <a:buNone/>
            </a:pPr>
            <a:r>
              <a:rPr lang="ru-RU" dirty="0"/>
              <a:t>В день экзамена участникам ГИА-9 необходимо прибыть в ППЭ не позднее 09.00. </a:t>
            </a:r>
          </a:p>
          <a:p>
            <a:pPr marL="0" indent="0">
              <a:buNone/>
            </a:pPr>
            <a:endParaRPr lang="ru-RU" dirty="0"/>
          </a:p>
        </p:txBody>
      </p:sp>
    </p:spTree>
    <p:extLst>
      <p:ext uri="{BB962C8B-B14F-4D97-AF65-F5344CB8AC3E}">
        <p14:creationId xmlns:p14="http://schemas.microsoft.com/office/powerpoint/2010/main" xmlns="" val="2881573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5. Проведение </a:t>
            </a:r>
            <a:r>
              <a:rPr lang="ru-RU" dirty="0" smtClean="0"/>
              <a:t>ГИА-9</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a:t>В день проведения экзамена (в период с момента входа в ППЭ и до окончания экзамена) в ППЭ обучающимся запрещается иметь при себе: средства связи, электронно-вычислительную технику, фото-, аудио- и видеоаппаратуру, справочные материалы, письменные заметки и иные средства хранения и передачи информации, а так же уведомление о регистрации на экзамены. Кроме этого нельзя выносить из аудитории и ППЭ экзаменационные материалы на бумажном или электронном носителях, фотографировать экзаменационные материалы.</a:t>
            </a:r>
          </a:p>
          <a:p>
            <a:pPr marL="0" indent="0">
              <a:buNone/>
            </a:pPr>
            <a:endParaRPr lang="ru-RU" dirty="0"/>
          </a:p>
        </p:txBody>
      </p:sp>
    </p:spTree>
    <p:extLst>
      <p:ext uri="{BB962C8B-B14F-4D97-AF65-F5344CB8AC3E}">
        <p14:creationId xmlns:p14="http://schemas.microsoft.com/office/powerpoint/2010/main" xmlns="" val="3148152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5. Проведение </a:t>
            </a:r>
            <a:r>
              <a:rPr lang="ru-RU" dirty="0" smtClean="0"/>
              <a:t>ГИА-9</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a:t>Личные вещи обучающиеся обязаны оставить в специально выделенном помещении, которое находится в здании, где расположен ППЭ, до входа в ППЭ. Входом в ППЭ является место проведения проверки организаторами документов, удостоверяющих личность участников ГИА-9.</a:t>
            </a:r>
          </a:p>
          <a:p>
            <a:pPr marL="0" indent="0">
              <a:buNone/>
            </a:pPr>
            <a:r>
              <a:rPr lang="ru-RU" dirty="0"/>
              <a:t>В случае использования стационарных и (или) переносных металлоискателей входом в ППЭ является место проведения уполномоченными лицами работ с использованием указанных металлоискателей.</a:t>
            </a:r>
          </a:p>
          <a:p>
            <a:pPr marL="0" indent="0">
              <a:buNone/>
            </a:pPr>
            <a:r>
              <a:rPr lang="ru-RU" dirty="0"/>
              <a:t>В случае отказа обучающегося от сдачи запрещенного средства он не допускается на экзамен.</a:t>
            </a:r>
          </a:p>
          <a:p>
            <a:pPr marL="0" indent="0">
              <a:buNone/>
            </a:pPr>
            <a:endParaRPr lang="ru-RU" dirty="0"/>
          </a:p>
        </p:txBody>
      </p:sp>
    </p:spTree>
    <p:extLst>
      <p:ext uri="{BB962C8B-B14F-4D97-AF65-F5344CB8AC3E}">
        <p14:creationId xmlns:p14="http://schemas.microsoft.com/office/powerpoint/2010/main" xmlns="" val="3148152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5. Проведение </a:t>
            </a:r>
            <a:r>
              <a:rPr lang="ru-RU" dirty="0" smtClean="0"/>
              <a:t>ГИА-9</a:t>
            </a:r>
            <a:endParaRPr lang="ru-RU" dirty="0"/>
          </a:p>
        </p:txBody>
      </p:sp>
      <p:sp>
        <p:nvSpPr>
          <p:cNvPr id="3" name="Объект 2"/>
          <p:cNvSpPr>
            <a:spLocks noGrp="1"/>
          </p:cNvSpPr>
          <p:nvPr>
            <p:ph idx="1"/>
          </p:nvPr>
        </p:nvSpPr>
        <p:spPr/>
        <p:txBody>
          <a:bodyPr>
            <a:normAutofit/>
          </a:bodyPr>
          <a:lstStyle/>
          <a:p>
            <a:pPr marL="0" indent="0">
              <a:buNone/>
            </a:pPr>
            <a:r>
              <a:rPr lang="ru-RU" dirty="0"/>
              <a:t>Допуск участников ГИА-9 в ППЭ осуществляется при наличии у них документов, удостоверяющих их личность, и при наличии их в списках распределения в данный ППЭ. В случае отсутствия у обучающегося документа, удостоверяющего личность,  при наличии его в списках распределения в данный ППЭ, он допускается в ППЭ после письменного подтверждения его личности сопровождающим от образовательной организации.</a:t>
            </a:r>
          </a:p>
          <a:p>
            <a:pPr marL="0" indent="0">
              <a:buNone/>
            </a:pPr>
            <a:endParaRPr lang="ru-RU" dirty="0"/>
          </a:p>
        </p:txBody>
      </p:sp>
    </p:spTree>
    <p:extLst>
      <p:ext uri="{BB962C8B-B14F-4D97-AF65-F5344CB8AC3E}">
        <p14:creationId xmlns:p14="http://schemas.microsoft.com/office/powerpoint/2010/main" xmlns="" val="3148152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1. Общие </a:t>
            </a:r>
            <a:r>
              <a:rPr lang="ru-RU" dirty="0" smtClean="0"/>
              <a:t>сведения</a:t>
            </a:r>
            <a:endParaRPr lang="ru-RU" dirty="0"/>
          </a:p>
        </p:txBody>
      </p:sp>
      <p:sp>
        <p:nvSpPr>
          <p:cNvPr id="3" name="Объект 2"/>
          <p:cNvSpPr>
            <a:spLocks noGrp="1"/>
          </p:cNvSpPr>
          <p:nvPr>
            <p:ph idx="1"/>
          </p:nvPr>
        </p:nvSpPr>
        <p:spPr/>
        <p:txBody>
          <a:bodyPr/>
          <a:lstStyle/>
          <a:p>
            <a:pPr marL="0" indent="0">
              <a:buNone/>
            </a:pPr>
            <a:r>
              <a:rPr lang="ru-RU" dirty="0"/>
              <a:t>Государственная итоговая аттестация по образовательным программам основного общего образования (далее – ГИА-9) является обязательной. </a:t>
            </a:r>
          </a:p>
          <a:p>
            <a:pPr marL="0" indent="0">
              <a:buNone/>
            </a:pPr>
            <a:r>
              <a:rPr lang="ru-RU" dirty="0"/>
              <a:t>ГИА-9 проводится в форме основного государственного экзамена (далее – ОГЭ) и (или) в форме государственного выпускного экзамена (далее – ГВЭ). </a:t>
            </a:r>
          </a:p>
          <a:p>
            <a:pPr marL="0" indent="0">
              <a:buNone/>
            </a:pPr>
            <a:endParaRPr lang="ru-RU" dirty="0"/>
          </a:p>
        </p:txBody>
      </p:sp>
    </p:spTree>
    <p:extLst>
      <p:ext uri="{BB962C8B-B14F-4D97-AF65-F5344CB8AC3E}">
        <p14:creationId xmlns:p14="http://schemas.microsoft.com/office/powerpoint/2010/main" xmlns="" val="3023539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5. Проведение </a:t>
            </a:r>
            <a:r>
              <a:rPr lang="ru-RU" dirty="0" smtClean="0"/>
              <a:t>ГИА-9</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a:t>В случае опоздания обучающегося на экзамен он допускается в ППЭ при этом время окончания экзамена не продлевается. </a:t>
            </a:r>
          </a:p>
          <a:p>
            <a:pPr marL="0" indent="0">
              <a:buNone/>
            </a:pPr>
            <a:r>
              <a:rPr lang="ru-RU" dirty="0"/>
              <a:t>В случае проведения ОГЭ по русскому языку (прослушивание текста изложения) и иностранному языку (письменная часть) опоздавшие обучающиеся допускаются в аудиторию только после завершения прослушивания аудиозаписи текста участниками в аудитории. Персональное  </a:t>
            </a:r>
            <a:r>
              <a:rPr lang="ru-RU" dirty="0" err="1"/>
              <a:t>аудирование</a:t>
            </a:r>
            <a:r>
              <a:rPr lang="ru-RU" dirty="0"/>
              <a:t> для опоздавших участников экзамена не проводится (за исключением случаев отсутствия в аудитории других участников экзамена).</a:t>
            </a:r>
          </a:p>
          <a:p>
            <a:pPr marL="0" indent="0">
              <a:buNone/>
            </a:pPr>
            <a:endParaRPr lang="ru-RU" dirty="0"/>
          </a:p>
        </p:txBody>
      </p:sp>
    </p:spTree>
    <p:extLst>
      <p:ext uri="{BB962C8B-B14F-4D97-AF65-F5344CB8AC3E}">
        <p14:creationId xmlns:p14="http://schemas.microsoft.com/office/powerpoint/2010/main" xmlns="" val="3148152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5. Проведение </a:t>
            </a:r>
            <a:r>
              <a:rPr lang="ru-RU" dirty="0" smtClean="0"/>
              <a:t>ГИА-9</a:t>
            </a:r>
            <a:endParaRPr lang="ru-RU" dirty="0"/>
          </a:p>
        </p:txBody>
      </p:sp>
      <p:sp>
        <p:nvSpPr>
          <p:cNvPr id="3" name="Объект 2"/>
          <p:cNvSpPr>
            <a:spLocks noGrp="1"/>
          </p:cNvSpPr>
          <p:nvPr>
            <p:ph idx="1"/>
          </p:nvPr>
        </p:nvSpPr>
        <p:spPr/>
        <p:txBody>
          <a:bodyPr/>
          <a:lstStyle/>
          <a:p>
            <a:pPr marL="0" indent="0">
              <a:buNone/>
            </a:pPr>
            <a:r>
              <a:rPr lang="ru-RU" dirty="0"/>
              <a:t>С собой в аудиторию обучающийся должен взять документ, удостоверяющий личность, </a:t>
            </a:r>
            <a:r>
              <a:rPr lang="ru-RU" dirty="0" err="1"/>
              <a:t>гелевую</a:t>
            </a:r>
            <a:r>
              <a:rPr lang="ru-RU" dirty="0"/>
              <a:t> или капиллярной ручку с чернилами черного цвета.</a:t>
            </a:r>
          </a:p>
          <a:p>
            <a:pPr marL="0" indent="0">
              <a:buNone/>
            </a:pPr>
            <a:endParaRPr lang="ru-RU" dirty="0"/>
          </a:p>
        </p:txBody>
      </p:sp>
    </p:spTree>
    <p:extLst>
      <p:ext uri="{BB962C8B-B14F-4D97-AF65-F5344CB8AC3E}">
        <p14:creationId xmlns:p14="http://schemas.microsoft.com/office/powerpoint/2010/main" xmlns="" val="3148152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81772"/>
          </a:xfrm>
        </p:spPr>
        <p:txBody>
          <a:bodyPr>
            <a:normAutofit fontScale="90000"/>
          </a:bodyPr>
          <a:lstStyle/>
          <a:p>
            <a:r>
              <a:rPr lang="ru-RU" dirty="0"/>
              <a:t>5. Проведение </a:t>
            </a:r>
            <a:r>
              <a:rPr lang="ru-RU" dirty="0" smtClean="0"/>
              <a:t>ГИА-9</a:t>
            </a:r>
            <a:endParaRPr lang="ru-RU" dirty="0"/>
          </a:p>
        </p:txBody>
      </p:sp>
      <p:sp>
        <p:nvSpPr>
          <p:cNvPr id="3" name="Объект 2"/>
          <p:cNvSpPr>
            <a:spLocks noGrp="1"/>
          </p:cNvSpPr>
          <p:nvPr>
            <p:ph idx="1"/>
          </p:nvPr>
        </p:nvSpPr>
        <p:spPr>
          <a:xfrm>
            <a:off x="457200" y="1428736"/>
            <a:ext cx="8229600" cy="4437995"/>
          </a:xfrm>
        </p:spPr>
        <p:txBody>
          <a:bodyPr>
            <a:noAutofit/>
          </a:bodyPr>
          <a:lstStyle/>
          <a:p>
            <a:pPr marL="0" indent="0">
              <a:buNone/>
            </a:pPr>
            <a:r>
              <a:rPr lang="ru-RU" sz="2000" dirty="0"/>
              <a:t>Кроме этого обучающийся может взять с собой на экзамен:</a:t>
            </a:r>
          </a:p>
          <a:p>
            <a:r>
              <a:rPr lang="ru-RU" sz="2000" dirty="0" smtClean="0"/>
              <a:t>лекарства </a:t>
            </a:r>
            <a:r>
              <a:rPr lang="ru-RU" sz="2000" dirty="0"/>
              <a:t>и питание (при необходимости);</a:t>
            </a:r>
          </a:p>
          <a:p>
            <a:r>
              <a:rPr lang="ru-RU" sz="2000" dirty="0" smtClean="0"/>
              <a:t>средства </a:t>
            </a:r>
            <a:r>
              <a:rPr lang="ru-RU" sz="2000" dirty="0"/>
              <a:t>обучения и воспитания, разрешенные для использования на экзамене в форме ОГЭ: </a:t>
            </a:r>
          </a:p>
          <a:p>
            <a:pPr lvl="1"/>
            <a:r>
              <a:rPr lang="ru-RU" sz="2000" dirty="0"/>
              <a:t>по русскому языку – орфографический словарь (предоставляется в ППЭ);</a:t>
            </a:r>
          </a:p>
          <a:p>
            <a:pPr lvl="1"/>
            <a:r>
              <a:rPr lang="ru-RU" sz="2000" dirty="0"/>
              <a:t>по математике – линейка, не содержащая справочной информации (далее – линейка) (справочные материалы, содержащие основные формулы курса математики образовательной программы основного общего образования участник экзамена получит вместе с экзаменационными материалами); </a:t>
            </a:r>
            <a:endParaRPr lang="ru-RU" sz="2000" dirty="0" smtClean="0"/>
          </a:p>
          <a:p>
            <a:pPr lvl="1"/>
            <a:r>
              <a:rPr lang="ru-RU" sz="2000" dirty="0"/>
              <a:t>по биологии – линейка и непрограммируемый калькулятор;</a:t>
            </a:r>
          </a:p>
          <a:p>
            <a:pPr lvl="1"/>
            <a:r>
              <a:rPr lang="ru-RU" sz="2000" dirty="0"/>
              <a:t>по литературе – полные тексты художественных произведений и сборники лирики (предоставляются в ППЭ).</a:t>
            </a:r>
          </a:p>
          <a:p>
            <a:pPr lvl="1"/>
            <a:endParaRPr lang="ru-RU" sz="2000" dirty="0"/>
          </a:p>
        </p:txBody>
      </p:sp>
    </p:spTree>
    <p:extLst>
      <p:ext uri="{BB962C8B-B14F-4D97-AF65-F5344CB8AC3E}">
        <p14:creationId xmlns:p14="http://schemas.microsoft.com/office/powerpoint/2010/main" xmlns="" val="3148152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143000"/>
          </a:xfrm>
        </p:spPr>
        <p:txBody>
          <a:bodyPr>
            <a:normAutofit/>
          </a:bodyPr>
          <a:lstStyle/>
          <a:p>
            <a:r>
              <a:rPr lang="ru-RU" dirty="0"/>
              <a:t>5</a:t>
            </a:r>
            <a:r>
              <a:rPr lang="ru-RU" sz="4800" dirty="0"/>
              <a:t>. Проведение </a:t>
            </a:r>
            <a:r>
              <a:rPr lang="ru-RU" sz="4800" dirty="0" smtClean="0"/>
              <a:t>ГИА-9</a:t>
            </a:r>
            <a:endParaRPr lang="ru-RU" sz="4800" dirty="0"/>
          </a:p>
        </p:txBody>
      </p:sp>
      <p:sp>
        <p:nvSpPr>
          <p:cNvPr id="3" name="Объект 2"/>
          <p:cNvSpPr>
            <a:spLocks noGrp="1"/>
          </p:cNvSpPr>
          <p:nvPr>
            <p:ph idx="1"/>
          </p:nvPr>
        </p:nvSpPr>
        <p:spPr>
          <a:xfrm>
            <a:off x="457200" y="1000108"/>
            <a:ext cx="8229600" cy="4290559"/>
          </a:xfrm>
        </p:spPr>
        <p:txBody>
          <a:bodyPr>
            <a:noAutofit/>
          </a:bodyPr>
          <a:lstStyle/>
          <a:p>
            <a:pPr marL="0" indent="0">
              <a:buNone/>
            </a:pPr>
            <a:r>
              <a:rPr lang="ru-RU" sz="2200" dirty="0"/>
              <a:t>Кроме этого обучающийся может взять с собой на </a:t>
            </a:r>
            <a:r>
              <a:rPr lang="ru-RU" sz="2200" dirty="0" smtClean="0"/>
              <a:t>экзамен </a:t>
            </a:r>
            <a:r>
              <a:rPr lang="ru-RU" sz="2200" dirty="0"/>
              <a:t>средства обучения и воспитания, разрешенные для использования на экзамене в форме ОГЭ: </a:t>
            </a:r>
          </a:p>
          <a:p>
            <a:r>
              <a:rPr lang="ru-RU" sz="2200" dirty="0" smtClean="0"/>
              <a:t>по </a:t>
            </a:r>
            <a:r>
              <a:rPr lang="ru-RU" sz="2200" dirty="0"/>
              <a:t>химии – непрограммируемый калькулятор (периодическую систему химических элементов Д.И Менделеева, таблицу растворимости солей, кислот и оснований в воде и электрохимический ряд напряжений металлов участник экзамена получит вместе с экзаменационными материалами);</a:t>
            </a:r>
          </a:p>
          <a:p>
            <a:r>
              <a:rPr lang="ru-RU" sz="2200" dirty="0"/>
              <a:t>по физике – линейка, непрограммируемый калькулятор (необходимое лабораторное оборудование предоставляется в ППЭ);</a:t>
            </a:r>
          </a:p>
          <a:p>
            <a:r>
              <a:rPr lang="ru-RU" sz="2200" dirty="0"/>
              <a:t>по географии – линейка, непрограммируемый калькулятор  (географические атласы для 7- 9 классов, предоставляются в ППЭ);</a:t>
            </a:r>
          </a:p>
          <a:p>
            <a:pPr marL="0" indent="0">
              <a:buNone/>
            </a:pPr>
            <a:endParaRPr lang="ru-RU" sz="2200" dirty="0"/>
          </a:p>
        </p:txBody>
      </p:sp>
    </p:spTree>
    <p:extLst>
      <p:ext uri="{BB962C8B-B14F-4D97-AF65-F5344CB8AC3E}">
        <p14:creationId xmlns:p14="http://schemas.microsoft.com/office/powerpoint/2010/main" xmlns="" val="595057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1857364"/>
            <a:ext cx="8464579" cy="4268799"/>
          </a:xfrm>
        </p:spPr>
        <p:txBody>
          <a:bodyPr rtlCol="0">
            <a:normAutofit fontScale="92500" lnSpcReduction="10000"/>
          </a:bodyPr>
          <a:lstStyle/>
          <a:p>
            <a:pPr marL="0" indent="0" fontAlgn="auto">
              <a:spcAft>
                <a:spcPts val="0"/>
              </a:spcAft>
              <a:buFont typeface="Arial" panose="020B0604020202020204" pitchFamily="34" charset="0"/>
              <a:buNone/>
              <a:defRPr/>
            </a:pPr>
            <a:r>
              <a:rPr lang="ru-RU" sz="3600" b="1" i="1" u="sng" dirty="0" smtClean="0">
                <a:latin typeface="Times New Roman" panose="02020603050405020304" pitchFamily="18" charset="0"/>
                <a:cs typeface="Times New Roman" panose="02020603050405020304" pitchFamily="18" charset="0"/>
              </a:rPr>
              <a:t>А)</a:t>
            </a:r>
            <a:r>
              <a:rPr lang="ru-RU" sz="3600" i="1" u="sng" dirty="0" smtClean="0">
                <a:latin typeface="Times New Roman" panose="02020603050405020304" pitchFamily="18" charset="0"/>
                <a:cs typeface="Times New Roman" panose="02020603050405020304" pitchFamily="18" charset="0"/>
              </a:rPr>
              <a:t>обеспечивает выполнение    арифметических</a:t>
            </a:r>
            <a:r>
              <a:rPr lang="ru-RU" sz="3600" i="1" dirty="0" smtClean="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вычислений (сложение, вычитание, умножение, деление, извлечение корня) и вычисление тригонометрических функций (</a:t>
            </a:r>
            <a:r>
              <a:rPr lang="en-US" sz="3600" dirty="0" smtClean="0">
                <a:latin typeface="Times New Roman" panose="02020603050405020304" pitchFamily="18" charset="0"/>
                <a:cs typeface="Times New Roman" panose="02020603050405020304" pitchFamily="18" charset="0"/>
              </a:rPr>
              <a:t>sin, cos, </a:t>
            </a:r>
            <a:r>
              <a:rPr lang="en-US" sz="3600" dirty="0" err="1" smtClean="0">
                <a:latin typeface="Times New Roman" panose="02020603050405020304" pitchFamily="18" charset="0"/>
                <a:cs typeface="Times New Roman" panose="02020603050405020304" pitchFamily="18" charset="0"/>
              </a:rPr>
              <a:t>tg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ctg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arcsin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arccos</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arctg</a:t>
            </a:r>
            <a:r>
              <a:rPr lang="en-US" sz="3600" dirty="0" smtClean="0">
                <a:latin typeface="Times New Roman" panose="02020603050405020304" pitchFamily="18" charset="0"/>
                <a:cs typeface="Times New Roman" panose="02020603050405020304" pitchFamily="18" charset="0"/>
              </a:rPr>
              <a:t>)</a:t>
            </a:r>
            <a:r>
              <a:rPr lang="ru-RU" sz="3600" dirty="0">
                <a:latin typeface="Times New Roman" panose="02020603050405020304" pitchFamily="18" charset="0"/>
                <a:cs typeface="Times New Roman" panose="02020603050405020304" pitchFamily="18" charset="0"/>
              </a:rPr>
              <a:t>;</a:t>
            </a:r>
            <a:endParaRPr lang="en-US" sz="3600" dirty="0" smtClean="0">
              <a:latin typeface="Times New Roman" panose="02020603050405020304" pitchFamily="18" charset="0"/>
              <a:cs typeface="Times New Roman" panose="02020603050405020304" pitchFamily="18" charset="0"/>
            </a:endParaRPr>
          </a:p>
          <a:p>
            <a:pPr marL="0" indent="0" algn="just" fontAlgn="auto">
              <a:spcAft>
                <a:spcPts val="0"/>
              </a:spcAft>
              <a:buFont typeface="Arial" panose="020B0604020202020204" pitchFamily="34" charset="0"/>
              <a:buNone/>
              <a:defRPr/>
            </a:pPr>
            <a:r>
              <a:rPr lang="ru-RU" sz="3600" dirty="0" smtClean="0">
                <a:latin typeface="Times New Roman" panose="02020603050405020304" pitchFamily="18" charset="0"/>
                <a:cs typeface="Times New Roman" panose="02020603050405020304" pitchFamily="18" charset="0"/>
              </a:rPr>
              <a:t>Б) </a:t>
            </a:r>
            <a:r>
              <a:rPr lang="ru-RU" sz="3600" i="1" u="sng" dirty="0" smtClean="0">
                <a:latin typeface="Times New Roman" panose="02020603050405020304" pitchFamily="18" charset="0"/>
                <a:cs typeface="Times New Roman" panose="02020603050405020304" pitchFamily="18" charset="0"/>
              </a:rPr>
              <a:t>не осуществляет функции средства связи, хранилища базы данных</a:t>
            </a:r>
            <a:r>
              <a:rPr lang="ru-RU" sz="3600" dirty="0" smtClean="0">
                <a:latin typeface="Times New Roman" panose="02020603050405020304" pitchFamily="18" charset="0"/>
                <a:cs typeface="Times New Roman" panose="02020603050405020304" pitchFamily="18" charset="0"/>
              </a:rPr>
              <a:t> и не имеет доступа к сетям передачи данных (в том числе к сети «Интернет»)</a:t>
            </a:r>
            <a:endParaRPr lang="ru-RU" sz="36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704088"/>
            <a:ext cx="8229600" cy="724648"/>
          </a:xfrm>
        </p:spPr>
        <p:txBody>
          <a:bodyPr>
            <a:normAutofit/>
          </a:bodyPr>
          <a:lstStyle/>
          <a:p>
            <a:pPr algn="ctr" fontAlgn="auto">
              <a:spcAft>
                <a:spcPts val="0"/>
              </a:spcAft>
              <a:defRPr/>
            </a:pPr>
            <a:r>
              <a:rPr lang="ru-RU" sz="4000" dirty="0" smtClean="0">
                <a:latin typeface="Times New Roman" panose="02020603050405020304" pitchFamily="18" charset="0"/>
                <a:cs typeface="Times New Roman" panose="02020603050405020304" pitchFamily="18" charset="0"/>
              </a:rPr>
              <a:t>Непрограммируемый калькулятор</a:t>
            </a:r>
            <a:endParaRPr lang="ru-RU" sz="4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500042"/>
            <a:ext cx="7829576" cy="928694"/>
          </a:xfrm>
        </p:spPr>
        <p:txBody>
          <a:bodyPr>
            <a:normAutofit/>
          </a:bodyPr>
          <a:lstStyle/>
          <a:p>
            <a:r>
              <a:rPr lang="ru-RU" dirty="0"/>
              <a:t>5. Проведение </a:t>
            </a:r>
            <a:r>
              <a:rPr lang="ru-RU" dirty="0" smtClean="0"/>
              <a:t>ГИА-9</a:t>
            </a:r>
            <a:endParaRPr lang="ru-RU" dirty="0"/>
          </a:p>
        </p:txBody>
      </p:sp>
      <p:sp>
        <p:nvSpPr>
          <p:cNvPr id="4" name="Объект 3"/>
          <p:cNvSpPr>
            <a:spLocks noGrp="1"/>
          </p:cNvSpPr>
          <p:nvPr>
            <p:ph idx="1"/>
          </p:nvPr>
        </p:nvSpPr>
        <p:spPr/>
        <p:txBody>
          <a:bodyPr>
            <a:normAutofit/>
          </a:bodyPr>
          <a:lstStyle/>
          <a:p>
            <a:pPr marL="0" indent="0">
              <a:buNone/>
            </a:pPr>
            <a:r>
              <a:rPr lang="ru-RU" dirty="0"/>
              <a:t>В день проведения экзамена на средствах обучения и воспитания нельзя делать пометки, относящиеся к содержанию заданий экзаменационных материалов по учебным предметам.</a:t>
            </a:r>
          </a:p>
          <a:p>
            <a:pPr marL="0" indent="0">
              <a:buNone/>
            </a:pPr>
            <a:r>
              <a:rPr lang="ru-RU" dirty="0"/>
              <a:t>В случае если обучающемуся необходимо пронести лекарственное средство, он должен предъявить организатору вне аудитории – дежурному на входе соответствующую медицинскую справку (на справке должны стоять штамп и печать медицинской организации, а также подпись и печать врача). </a:t>
            </a:r>
          </a:p>
          <a:p>
            <a:pPr marL="0" indent="0">
              <a:buNone/>
            </a:pPr>
            <a:endParaRPr lang="ru-RU" dirty="0"/>
          </a:p>
        </p:txBody>
      </p:sp>
    </p:spTree>
    <p:extLst>
      <p:ext uri="{BB962C8B-B14F-4D97-AF65-F5344CB8AC3E}">
        <p14:creationId xmlns:p14="http://schemas.microsoft.com/office/powerpoint/2010/main" xmlns="" val="13058840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9776"/>
            <a:ext cx="8229600" cy="1143000"/>
          </a:xfrm>
        </p:spPr>
        <p:txBody>
          <a:bodyPr>
            <a:normAutofit/>
          </a:bodyPr>
          <a:lstStyle/>
          <a:p>
            <a:r>
              <a:rPr lang="ru-RU" dirty="0"/>
              <a:t>5. Проведение </a:t>
            </a:r>
            <a:r>
              <a:rPr lang="ru-RU" dirty="0" smtClean="0"/>
              <a:t>ГИА-9</a:t>
            </a:r>
            <a:endParaRPr lang="ru-RU" dirty="0"/>
          </a:p>
        </p:txBody>
      </p:sp>
      <p:sp>
        <p:nvSpPr>
          <p:cNvPr id="4" name="Объект 3"/>
          <p:cNvSpPr>
            <a:spLocks noGrp="1"/>
          </p:cNvSpPr>
          <p:nvPr>
            <p:ph idx="1"/>
          </p:nvPr>
        </p:nvSpPr>
        <p:spPr/>
        <p:txBody>
          <a:bodyPr>
            <a:normAutofit/>
          </a:bodyPr>
          <a:lstStyle/>
          <a:p>
            <a:pPr marL="0" indent="0">
              <a:buNone/>
            </a:pPr>
            <a:r>
              <a:rPr lang="ru-RU" dirty="0"/>
              <a:t>После входа в ППЭ обучающиеся проходят в аудитории в соответствии с проведенным распределением (списки распределения участников ГИА-9 по аудиториям вывешиваются на информационном стенде при входе в ППЭ). В аудитории обучающиеся занимают рабочие места в соответствии со списками распределения, которые вывешиваются при входе в аудиторию. Изменение рабочего места запрещено</a:t>
            </a:r>
            <a:r>
              <a:rPr lang="ru-RU" dirty="0" smtClean="0"/>
              <a:t>.</a:t>
            </a:r>
            <a:endParaRPr lang="ru-RU" dirty="0"/>
          </a:p>
        </p:txBody>
      </p:sp>
    </p:spTree>
    <p:extLst>
      <p:ext uri="{BB962C8B-B14F-4D97-AF65-F5344CB8AC3E}">
        <p14:creationId xmlns:p14="http://schemas.microsoft.com/office/powerpoint/2010/main" xmlns="" val="13058840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96086"/>
          </a:xfrm>
        </p:spPr>
        <p:txBody>
          <a:bodyPr>
            <a:normAutofit fontScale="90000"/>
          </a:bodyPr>
          <a:lstStyle/>
          <a:p>
            <a:r>
              <a:rPr lang="ru-RU" dirty="0" smtClean="0"/>
              <a:t>5. Проведение ГИА-9</a:t>
            </a:r>
            <a:endParaRPr lang="ru-RU" dirty="0"/>
          </a:p>
        </p:txBody>
      </p:sp>
      <p:sp>
        <p:nvSpPr>
          <p:cNvPr id="3" name="Объект 2"/>
          <p:cNvSpPr>
            <a:spLocks noGrp="1"/>
          </p:cNvSpPr>
          <p:nvPr>
            <p:ph idx="1"/>
          </p:nvPr>
        </p:nvSpPr>
        <p:spPr>
          <a:xfrm>
            <a:off x="457200" y="1495325"/>
            <a:ext cx="8229600" cy="4525963"/>
          </a:xfrm>
        </p:spPr>
        <p:txBody>
          <a:bodyPr>
            <a:noAutofit/>
          </a:bodyPr>
          <a:lstStyle/>
          <a:p>
            <a:pPr marL="0" indent="0">
              <a:buNone/>
            </a:pPr>
            <a:r>
              <a:rPr lang="ru-RU" sz="2000" dirty="0"/>
              <a:t>До начала выполнения экзаменационной работы обучающиеся проходят инструктаж, в процессе проведения которого:</a:t>
            </a:r>
          </a:p>
          <a:p>
            <a:r>
              <a:rPr lang="ru-RU" sz="2000" dirty="0" smtClean="0"/>
              <a:t>прослушивают </a:t>
            </a:r>
            <a:r>
              <a:rPr lang="ru-RU" sz="2000" dirty="0"/>
              <a:t>информацию о порядке проведения экзамена, правилах оформления экзаменационной работы, продолжительности экзамена, порядке подачи апелляций о нарушении установленного порядка проведения ГИА-9 и о несогласии с выставленными баллами, о случаях удаления с экзамена, а также о времени и месте ознакомления с результатами ГИА-9;</a:t>
            </a:r>
          </a:p>
          <a:p>
            <a:r>
              <a:rPr lang="ru-RU" sz="2000" dirty="0" smtClean="0"/>
              <a:t>проверяют </a:t>
            </a:r>
            <a:r>
              <a:rPr lang="ru-RU" sz="2000" dirty="0"/>
              <a:t>комплектность и качество печати, выданных организаторами экзаменационных материалов. При обнаружении брака или некомплектности экзаменационных материалов, обучающийся должен обратиться к организаторам для получения нового комплекта экзаменационных материалов;</a:t>
            </a:r>
          </a:p>
          <a:p>
            <a:r>
              <a:rPr lang="ru-RU" sz="2000" dirty="0" smtClean="0"/>
              <a:t>по </a:t>
            </a:r>
            <a:r>
              <a:rPr lang="ru-RU" sz="2000" dirty="0"/>
              <a:t>указанию организаторов заполняют регистрационные поля бланков.</a:t>
            </a:r>
          </a:p>
          <a:p>
            <a:pPr marL="0" indent="0">
              <a:buNone/>
            </a:pPr>
            <a:endParaRPr lang="ru-RU" sz="2000" dirty="0"/>
          </a:p>
        </p:txBody>
      </p:sp>
    </p:spTree>
    <p:extLst>
      <p:ext uri="{BB962C8B-B14F-4D97-AF65-F5344CB8AC3E}">
        <p14:creationId xmlns:p14="http://schemas.microsoft.com/office/powerpoint/2010/main" xmlns="" val="27174877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Проведение ГИА-9</a:t>
            </a:r>
            <a:endParaRPr lang="ru-RU" dirty="0"/>
          </a:p>
        </p:txBody>
      </p:sp>
      <p:sp>
        <p:nvSpPr>
          <p:cNvPr id="4" name="Объект 3"/>
          <p:cNvSpPr>
            <a:spLocks noGrp="1"/>
          </p:cNvSpPr>
          <p:nvPr>
            <p:ph idx="1"/>
          </p:nvPr>
        </p:nvSpPr>
        <p:spPr/>
        <p:txBody>
          <a:bodyPr/>
          <a:lstStyle/>
          <a:p>
            <a:pPr marL="0" indent="0">
              <a:buNone/>
            </a:pPr>
            <a:r>
              <a:rPr lang="ru-RU" dirty="0"/>
              <a:t>Во время экзамена участники ГИА-9 соблюдают требования порядка проведения ГИА-9 и следуют указаниям организаторов.</a:t>
            </a:r>
          </a:p>
          <a:p>
            <a:pPr marL="0" indent="0">
              <a:buNone/>
            </a:pPr>
            <a:r>
              <a:rPr lang="ru-RU" dirty="0"/>
              <a:t>Обучающиеся должны выполнять экзаменационную работу самостоятельно, без помощи посторонних лиц. </a:t>
            </a:r>
          </a:p>
          <a:p>
            <a:pPr marL="0" indent="0">
              <a:buNone/>
            </a:pPr>
            <a:endParaRPr lang="ru-RU" dirty="0"/>
          </a:p>
        </p:txBody>
      </p:sp>
    </p:spTree>
    <p:extLst>
      <p:ext uri="{BB962C8B-B14F-4D97-AF65-F5344CB8AC3E}">
        <p14:creationId xmlns:p14="http://schemas.microsoft.com/office/powerpoint/2010/main" xmlns="" val="3699063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Проведение ГИА-9</a:t>
            </a:r>
            <a:endParaRPr lang="ru-RU" dirty="0"/>
          </a:p>
        </p:txBody>
      </p:sp>
      <p:sp>
        <p:nvSpPr>
          <p:cNvPr id="3" name="Объект 2"/>
          <p:cNvSpPr>
            <a:spLocks noGrp="1"/>
          </p:cNvSpPr>
          <p:nvPr>
            <p:ph idx="1"/>
          </p:nvPr>
        </p:nvSpPr>
        <p:spPr/>
        <p:txBody>
          <a:bodyPr>
            <a:normAutofit/>
          </a:bodyPr>
          <a:lstStyle/>
          <a:p>
            <a:pPr marL="0" indent="0">
              <a:buNone/>
            </a:pPr>
            <a:r>
              <a:rPr lang="ru-RU" dirty="0"/>
              <a:t>Во время экзамена участникам ГИА-9 запрещается общаться друг с другом, свободно перемещаться по аудитории и ППЭ, выходить из аудитории без разрешения организатора. При выходе из аудитории во время экзамена участники ГИА-9 должны оставить экзаменационные материалы,  листы бумаги для черновиков, письменные принадлежности на рабочем столе. </a:t>
            </a:r>
          </a:p>
          <a:p>
            <a:pPr marL="0" indent="0">
              <a:buNone/>
            </a:pPr>
            <a:endParaRPr lang="ru-RU" dirty="0"/>
          </a:p>
        </p:txBody>
      </p:sp>
    </p:spTree>
    <p:extLst>
      <p:ext uri="{BB962C8B-B14F-4D97-AF65-F5344CB8AC3E}">
        <p14:creationId xmlns:p14="http://schemas.microsoft.com/office/powerpoint/2010/main" xmlns="" val="2895446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1. Общие </a:t>
            </a:r>
            <a:r>
              <a:rPr lang="ru-RU" dirty="0" smtClean="0"/>
              <a:t>сведения</a:t>
            </a:r>
            <a:endParaRPr lang="ru-RU" dirty="0"/>
          </a:p>
        </p:txBody>
      </p:sp>
      <p:sp>
        <p:nvSpPr>
          <p:cNvPr id="4" name="Объект 3"/>
          <p:cNvSpPr>
            <a:spLocks noGrp="1"/>
          </p:cNvSpPr>
          <p:nvPr>
            <p:ph idx="1"/>
          </p:nvPr>
        </p:nvSpPr>
        <p:spPr/>
        <p:txBody>
          <a:bodyPr>
            <a:normAutofit fontScale="92500" lnSpcReduction="20000"/>
          </a:bodyPr>
          <a:lstStyle/>
          <a:p>
            <a:pPr marL="0" indent="0">
              <a:buNone/>
            </a:pPr>
            <a:r>
              <a:rPr lang="ru-RU" dirty="0"/>
              <a:t>При проведении ОГЭ используются контрольные измерительные материалы (далее – КИМ) стандартизированной формы. </a:t>
            </a:r>
          </a:p>
          <a:p>
            <a:pPr marL="0" indent="0">
              <a:buNone/>
            </a:pPr>
            <a:r>
              <a:rPr lang="ru-RU" dirty="0"/>
              <a:t>ГВЭ проводится с использованием текстов, тем, заданий, билетов. </a:t>
            </a:r>
          </a:p>
          <a:p>
            <a:pPr marL="0" indent="0">
              <a:buNone/>
            </a:pPr>
            <a:r>
              <a:rPr lang="ru-RU" dirty="0"/>
              <a:t>Сдавать экзамены в форме ГВЭ могут только:</a:t>
            </a:r>
          </a:p>
          <a:p>
            <a:pPr marL="0" indent="0">
              <a:buNone/>
            </a:pPr>
            <a:r>
              <a:rPr lang="ru-RU" dirty="0"/>
              <a:t>- обучающиеся учреждений, исполняющих наказание в виде лишения свободы;</a:t>
            </a:r>
          </a:p>
          <a:p>
            <a:pPr marL="0" indent="0">
              <a:buNone/>
            </a:pPr>
            <a:r>
              <a:rPr lang="ru-RU" dirty="0"/>
              <a:t>- обучающиеся с ограниченными возможностями, обучающиеся дети-инвалиды и инвалиды. Данные обучающиеся при желании могут проходить ГИА-9 по отдельным учебным предметам, как в форме ГВЭ, так и в форме ОГЭ. </a:t>
            </a:r>
          </a:p>
          <a:p>
            <a:pPr marL="0" indent="0">
              <a:buNone/>
            </a:pPr>
            <a:endParaRPr lang="ru-RU" dirty="0"/>
          </a:p>
        </p:txBody>
      </p:sp>
    </p:spTree>
    <p:extLst>
      <p:ext uri="{BB962C8B-B14F-4D97-AF65-F5344CB8AC3E}">
        <p14:creationId xmlns:p14="http://schemas.microsoft.com/office/powerpoint/2010/main" xmlns="" val="752496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Проведение ГИА-9</a:t>
            </a:r>
            <a:endParaRPr lang="ru-RU" dirty="0"/>
          </a:p>
        </p:txBody>
      </p:sp>
      <p:sp>
        <p:nvSpPr>
          <p:cNvPr id="4" name="Объект 3"/>
          <p:cNvSpPr>
            <a:spLocks noGrp="1"/>
          </p:cNvSpPr>
          <p:nvPr>
            <p:ph idx="1"/>
          </p:nvPr>
        </p:nvSpPr>
        <p:spPr/>
        <p:txBody>
          <a:bodyPr>
            <a:normAutofit fontScale="92500"/>
          </a:bodyPr>
          <a:lstStyle/>
          <a:p>
            <a:pPr marL="0" indent="0">
              <a:buNone/>
            </a:pPr>
            <a:r>
              <a:rPr lang="ru-RU" dirty="0"/>
              <a:t>Участники ГИА-9, допустившие нарушение порядка проведения экзамена, удаляются с экзамена. По данному факту лицами, ответственными </a:t>
            </a:r>
          </a:p>
          <a:p>
            <a:pPr marL="0" indent="0">
              <a:buNone/>
            </a:pPr>
            <a:r>
              <a:rPr lang="ru-RU" dirty="0"/>
              <a:t>за проведение ГИА-9 в ППЭ, составляется акт об удалении с экзамена, который передаётся на рассмотрение председателю ГЭК. Если факт нарушения обучающимся порядка подтверждается, председатель ГЭК принимает решение об аннулировании результатов участника ГИА-9 по соответствующему учебному предмету. Пересдача экзамена возможна только в дополнительный период (сентябрь).</a:t>
            </a:r>
          </a:p>
          <a:p>
            <a:pPr marL="0" indent="0">
              <a:buNone/>
            </a:pPr>
            <a:endParaRPr lang="ru-RU" dirty="0"/>
          </a:p>
        </p:txBody>
      </p:sp>
    </p:spTree>
    <p:extLst>
      <p:ext uri="{BB962C8B-B14F-4D97-AF65-F5344CB8AC3E}">
        <p14:creationId xmlns:p14="http://schemas.microsoft.com/office/powerpoint/2010/main" xmlns="" val="21169109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Проведение ГИА-9</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a:t>Если участник ГИА-9 по состоянию здоровья или другим объективным причинам не может завершить выполнение экзаменационной работы, то он досрочно покидает аудиторию. </a:t>
            </a:r>
            <a:endParaRPr lang="ru-RU" dirty="0" smtClean="0"/>
          </a:p>
          <a:p>
            <a:pPr marL="0" indent="0">
              <a:buNone/>
            </a:pPr>
            <a:r>
              <a:rPr lang="ru-RU" dirty="0" smtClean="0"/>
              <a:t>В </a:t>
            </a:r>
            <a:r>
              <a:rPr lang="ru-RU" dirty="0"/>
              <a:t>таком случае организаторы сопровождают обучающегося к медицинскому работнику и приглашают члена ГЭК. При согласии участника ГИА-9 досрочно завершить экзамен член ГЭК и медицинский работник составляют акт о досрочном завершении экзамена по объективным причинам</a:t>
            </a:r>
            <a:r>
              <a:rPr lang="ru-RU" dirty="0" smtClean="0"/>
              <a:t>.</a:t>
            </a:r>
          </a:p>
          <a:p>
            <a:pPr marL="0" indent="0">
              <a:buNone/>
            </a:pPr>
            <a:r>
              <a:rPr lang="ru-RU" dirty="0" smtClean="0"/>
              <a:t> </a:t>
            </a:r>
            <a:r>
              <a:rPr lang="ru-RU" dirty="0"/>
              <a:t>В дальнейшем участник ГИА-9 подает заявление для повторного прохождения ГИА  и по решению председателя ГЭК имеет право сдать экзамен по данному предмету в резервные сроки.</a:t>
            </a:r>
          </a:p>
          <a:p>
            <a:pPr marL="0" indent="0">
              <a:buNone/>
            </a:pPr>
            <a:endParaRPr lang="ru-RU" dirty="0"/>
          </a:p>
        </p:txBody>
      </p:sp>
    </p:spTree>
    <p:extLst>
      <p:ext uri="{BB962C8B-B14F-4D97-AF65-F5344CB8AC3E}">
        <p14:creationId xmlns:p14="http://schemas.microsoft.com/office/powerpoint/2010/main" xmlns="" val="38488960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Проведение ГИА-9</a:t>
            </a:r>
            <a:endParaRPr lang="ru-RU" dirty="0"/>
          </a:p>
        </p:txBody>
      </p:sp>
      <p:sp>
        <p:nvSpPr>
          <p:cNvPr id="4" name="Объект 3"/>
          <p:cNvSpPr>
            <a:spLocks noGrp="1"/>
          </p:cNvSpPr>
          <p:nvPr>
            <p:ph idx="1"/>
          </p:nvPr>
        </p:nvSpPr>
        <p:spPr/>
        <p:txBody>
          <a:bodyPr/>
          <a:lstStyle/>
          <a:p>
            <a:pPr marL="0" indent="0">
              <a:buNone/>
            </a:pPr>
            <a:r>
              <a:rPr lang="ru-RU" dirty="0"/>
              <a:t>Акты об удалении с экзамена и о досрочном завершении экзамена по объективным причинам составляются в двух экземплярах. Первый экземпляр акта выдается обучающемуся, нарушившему порядок проведения экзамена, или обучающемуся, досрочно завершившему экзамен по объективным причинам, второй экземпляр в тот же день направляется в ГЭК. </a:t>
            </a:r>
          </a:p>
          <a:p>
            <a:pPr marL="0" indent="0">
              <a:buNone/>
            </a:pPr>
            <a:endParaRPr lang="ru-RU" dirty="0"/>
          </a:p>
        </p:txBody>
      </p:sp>
    </p:spTree>
    <p:extLst>
      <p:ext uri="{BB962C8B-B14F-4D97-AF65-F5344CB8AC3E}">
        <p14:creationId xmlns:p14="http://schemas.microsoft.com/office/powerpoint/2010/main" xmlns="" val="38007259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Проведение ГИА-9</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a:t>За 30 минут и за 5 минут до окончания экзамена организаторы сообщают обучающимся о скором завершении экзамена и напоминают о необходимости перенести ответы из черновиков, КИМ ОГЭ, текстов ГВЭ в бланки ответов. </a:t>
            </a:r>
          </a:p>
          <a:p>
            <a:pPr marL="0" indent="0">
              <a:buNone/>
            </a:pPr>
            <a:r>
              <a:rPr lang="ru-RU" dirty="0"/>
              <a:t>По истечении времени экзамена организаторы объявляют об окончании экзамена и собирают экзаменационные материалы.</a:t>
            </a:r>
          </a:p>
          <a:p>
            <a:pPr marL="0" indent="0">
              <a:buNone/>
            </a:pPr>
            <a:r>
              <a:rPr lang="ru-RU" dirty="0"/>
              <a:t>Участники ГИА-9, завершившие выполнение экзаменационной работы до объявления об окончании экзамена, имеют право сдать экзаменационные материалы организаторам и покинуть ППЭ.</a:t>
            </a:r>
          </a:p>
          <a:p>
            <a:pPr marL="0" indent="0">
              <a:buNone/>
            </a:pPr>
            <a:endParaRPr lang="ru-RU" dirty="0"/>
          </a:p>
        </p:txBody>
      </p:sp>
    </p:spTree>
    <p:extLst>
      <p:ext uri="{BB962C8B-B14F-4D97-AF65-F5344CB8AC3E}">
        <p14:creationId xmlns:p14="http://schemas.microsoft.com/office/powerpoint/2010/main" xmlns="" val="11801171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6. </a:t>
            </a:r>
            <a:r>
              <a:rPr lang="ru-RU" sz="3600" dirty="0"/>
              <a:t>Ознакомление участников ГИА-9 с результатами экзаменов</a:t>
            </a:r>
          </a:p>
        </p:txBody>
      </p:sp>
      <p:sp>
        <p:nvSpPr>
          <p:cNvPr id="3" name="Объект 2"/>
          <p:cNvSpPr>
            <a:spLocks noGrp="1"/>
          </p:cNvSpPr>
          <p:nvPr>
            <p:ph idx="1"/>
          </p:nvPr>
        </p:nvSpPr>
        <p:spPr/>
        <p:txBody>
          <a:bodyPr/>
          <a:lstStyle/>
          <a:p>
            <a:pPr marL="0" indent="0">
              <a:buNone/>
            </a:pPr>
            <a:r>
              <a:rPr lang="ru-RU" dirty="0"/>
              <a:t>Ознакомление обучающихся с утвержденными ГЭК результатами ГИА-9 по учебному предмету осуществляется в течение одного рабочего дня со дня их передачи в образовательные организации. </a:t>
            </a:r>
            <a:endParaRPr lang="ru-RU" dirty="0" smtClean="0"/>
          </a:p>
          <a:p>
            <a:pPr marL="0" indent="0">
              <a:buNone/>
            </a:pPr>
            <a:r>
              <a:rPr lang="ru-RU" dirty="0" smtClean="0"/>
              <a:t>Указанный </a:t>
            </a:r>
            <a:r>
              <a:rPr lang="ru-RU" dirty="0"/>
              <a:t>день считается официальным днем объявления результатов ГИА-9.</a:t>
            </a:r>
          </a:p>
          <a:p>
            <a:pPr marL="0" indent="0">
              <a:buNone/>
            </a:pPr>
            <a:endParaRPr lang="ru-RU" dirty="0"/>
          </a:p>
        </p:txBody>
      </p:sp>
    </p:spTree>
    <p:extLst>
      <p:ext uri="{BB962C8B-B14F-4D97-AF65-F5344CB8AC3E}">
        <p14:creationId xmlns:p14="http://schemas.microsoft.com/office/powerpoint/2010/main" xmlns="" val="8928846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7. </a:t>
            </a:r>
            <a:r>
              <a:rPr lang="ru-RU" dirty="0"/>
              <a:t>Прием и рассмотрение </a:t>
            </a:r>
            <a:r>
              <a:rPr lang="ru-RU" dirty="0" smtClean="0"/>
              <a:t>апелляций</a:t>
            </a:r>
            <a:endParaRPr lang="ru-RU" dirty="0"/>
          </a:p>
        </p:txBody>
      </p:sp>
      <p:sp>
        <p:nvSpPr>
          <p:cNvPr id="3" name="Объект 2"/>
          <p:cNvSpPr>
            <a:spLocks noGrp="1"/>
          </p:cNvSpPr>
          <p:nvPr>
            <p:ph idx="1"/>
          </p:nvPr>
        </p:nvSpPr>
        <p:spPr/>
        <p:txBody>
          <a:bodyPr>
            <a:normAutofit/>
          </a:bodyPr>
          <a:lstStyle/>
          <a:p>
            <a:pPr marL="0" indent="0">
              <a:buNone/>
            </a:pPr>
            <a:r>
              <a:rPr lang="ru-RU" dirty="0"/>
              <a:t>Участник ГИА-9 имеет право подать в письменной форме апелляцию о нарушении Порядка проведения ГИА-9 и (или) о несогласии с выставленными баллами, в том числе по результатам перепроверки, в конфликтную комиссию.</a:t>
            </a:r>
          </a:p>
          <a:p>
            <a:pPr marL="0" indent="0">
              <a:buNone/>
            </a:pPr>
            <a:r>
              <a:rPr lang="ru-RU" dirty="0"/>
              <a:t>Апелляцию о нарушении Порядка проведения экзамена участник ГИА-9 подает в день проведения члену ГЭК, не покидая ППЭ. </a:t>
            </a:r>
          </a:p>
          <a:p>
            <a:pPr marL="0" indent="0">
              <a:buNone/>
            </a:pPr>
            <a:endParaRPr lang="ru-RU" dirty="0"/>
          </a:p>
        </p:txBody>
      </p:sp>
    </p:spTree>
    <p:extLst>
      <p:ext uri="{BB962C8B-B14F-4D97-AF65-F5344CB8AC3E}">
        <p14:creationId xmlns:p14="http://schemas.microsoft.com/office/powerpoint/2010/main" xmlns="" val="8876260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143000"/>
          </a:xfrm>
        </p:spPr>
        <p:txBody>
          <a:bodyPr>
            <a:normAutofit/>
          </a:bodyPr>
          <a:lstStyle/>
          <a:p>
            <a:r>
              <a:rPr lang="ru-RU" sz="4400" dirty="0" smtClean="0"/>
              <a:t>Расписание ОГЭ 2019</a:t>
            </a:r>
            <a:endParaRPr lang="ru-RU" sz="4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25611588"/>
              </p:ext>
            </p:extLst>
          </p:nvPr>
        </p:nvGraphicFramePr>
        <p:xfrm>
          <a:off x="857224" y="1357298"/>
          <a:ext cx="7829576" cy="5406392"/>
        </p:xfrm>
        <a:graphic>
          <a:graphicData uri="http://schemas.openxmlformats.org/drawingml/2006/table">
            <a:tbl>
              <a:tblPr firstRow="1" bandRow="1">
                <a:tableStyleId>{5C22544A-7EE6-4342-B048-85BDC9FD1C3A}</a:tableStyleId>
              </a:tblPr>
              <a:tblGrid>
                <a:gridCol w="1957394"/>
                <a:gridCol w="1957394"/>
                <a:gridCol w="1957394"/>
                <a:gridCol w="1957394"/>
              </a:tblGrid>
              <a:tr h="353990">
                <a:tc>
                  <a:txBody>
                    <a:bodyPr/>
                    <a:lstStyle/>
                    <a:p>
                      <a:r>
                        <a:rPr lang="ru-RU" sz="1600" dirty="0" smtClean="0"/>
                        <a:t>дата</a:t>
                      </a:r>
                      <a:endParaRPr lang="ru-RU" sz="1600" dirty="0"/>
                    </a:p>
                  </a:txBody>
                  <a:tcPr/>
                </a:tc>
                <a:tc>
                  <a:txBody>
                    <a:bodyPr/>
                    <a:lstStyle/>
                    <a:p>
                      <a:r>
                        <a:rPr lang="ru-RU" sz="1600" dirty="0" smtClean="0"/>
                        <a:t>предмет</a:t>
                      </a:r>
                      <a:endParaRPr lang="ru-RU" sz="1600" dirty="0"/>
                    </a:p>
                  </a:txBody>
                  <a:tcPr/>
                </a:tc>
                <a:tc>
                  <a:txBody>
                    <a:bodyPr/>
                    <a:lstStyle/>
                    <a:p>
                      <a:r>
                        <a:rPr lang="ru-RU" sz="1600" dirty="0" smtClean="0"/>
                        <a:t>дата</a:t>
                      </a:r>
                      <a:endParaRPr lang="ru-RU" sz="1600" dirty="0"/>
                    </a:p>
                  </a:txBody>
                  <a:tcPr/>
                </a:tc>
                <a:tc>
                  <a:txBody>
                    <a:bodyPr/>
                    <a:lstStyle/>
                    <a:p>
                      <a:r>
                        <a:rPr lang="ru-RU" sz="1600" dirty="0" smtClean="0"/>
                        <a:t>предмет</a:t>
                      </a:r>
                      <a:endParaRPr lang="ru-RU" sz="1600" dirty="0"/>
                    </a:p>
                  </a:txBody>
                  <a:tcPr/>
                </a:tc>
              </a:tr>
              <a:tr h="353990">
                <a:tc>
                  <a:txBody>
                    <a:bodyPr/>
                    <a:lstStyle/>
                    <a:p>
                      <a:r>
                        <a:rPr lang="ru-RU" sz="1600" dirty="0" smtClean="0"/>
                        <a:t>24.05, 25.05</a:t>
                      </a:r>
                      <a:endParaRPr lang="ru-RU" sz="1600" dirty="0"/>
                    </a:p>
                  </a:txBody>
                  <a:tcPr/>
                </a:tc>
                <a:tc>
                  <a:txBody>
                    <a:bodyPr/>
                    <a:lstStyle/>
                    <a:p>
                      <a:r>
                        <a:rPr lang="ru-RU" sz="1600" dirty="0" err="1" smtClean="0"/>
                        <a:t>Англ.язык</a:t>
                      </a:r>
                      <a:endParaRPr lang="ru-RU" sz="1600" dirty="0"/>
                    </a:p>
                  </a:txBody>
                  <a:tcPr/>
                </a:tc>
                <a:tc>
                  <a:txBody>
                    <a:bodyPr/>
                    <a:lstStyle/>
                    <a:p>
                      <a:r>
                        <a:rPr lang="ru-RU" sz="1600" dirty="0" smtClean="0"/>
                        <a:t>25 июня (резерв)</a:t>
                      </a:r>
                      <a:endParaRPr lang="ru-RU" sz="1600" dirty="0"/>
                    </a:p>
                  </a:txBody>
                  <a:tcPr/>
                </a:tc>
                <a:tc>
                  <a:txBody>
                    <a:bodyPr/>
                    <a:lstStyle/>
                    <a:p>
                      <a:r>
                        <a:rPr lang="ru-RU" sz="1600" dirty="0" smtClean="0"/>
                        <a:t>Русский язык</a:t>
                      </a:r>
                      <a:endParaRPr lang="ru-RU" sz="1600" dirty="0"/>
                    </a:p>
                  </a:txBody>
                  <a:tcPr/>
                </a:tc>
              </a:tr>
              <a:tr h="1126332">
                <a:tc>
                  <a:txBody>
                    <a:bodyPr/>
                    <a:lstStyle/>
                    <a:p>
                      <a:r>
                        <a:rPr lang="ru-RU" sz="1600" dirty="0" smtClean="0"/>
                        <a:t>28 мая</a:t>
                      </a:r>
                      <a:endParaRPr lang="ru-RU" sz="1600" dirty="0"/>
                    </a:p>
                  </a:txBody>
                  <a:tcPr/>
                </a:tc>
                <a:tc>
                  <a:txBody>
                    <a:bodyPr/>
                    <a:lstStyle/>
                    <a:p>
                      <a:r>
                        <a:rPr lang="ru-RU" sz="1600" dirty="0" smtClean="0"/>
                        <a:t>Русский язык</a:t>
                      </a:r>
                      <a:endParaRPr lang="ru-RU" sz="1600" dirty="0"/>
                    </a:p>
                  </a:txBody>
                  <a:tcPr/>
                </a:tc>
                <a:tc>
                  <a:txBody>
                    <a:bodyPr/>
                    <a:lstStyle/>
                    <a:p>
                      <a:r>
                        <a:rPr lang="ru-RU" sz="1600" dirty="0" smtClean="0"/>
                        <a:t>26 июня</a:t>
                      </a:r>
                      <a:endParaRPr lang="ru-RU" sz="1600" dirty="0"/>
                    </a:p>
                  </a:txBody>
                  <a:tcPr/>
                </a:tc>
                <a:tc>
                  <a:txBody>
                    <a:bodyPr/>
                    <a:lstStyle/>
                    <a:p>
                      <a:r>
                        <a:rPr lang="ru-RU" sz="1600" dirty="0" smtClean="0"/>
                        <a:t>Обществознание, физика, информатика, биология</a:t>
                      </a:r>
                      <a:endParaRPr lang="ru-RU" sz="1600" dirty="0"/>
                    </a:p>
                  </a:txBody>
                  <a:tcPr/>
                </a:tc>
              </a:tr>
              <a:tr h="353990">
                <a:tc>
                  <a:txBody>
                    <a:bodyPr/>
                    <a:lstStyle/>
                    <a:p>
                      <a:r>
                        <a:rPr lang="ru-RU" sz="1600" dirty="0" smtClean="0"/>
                        <a:t>30 мая</a:t>
                      </a:r>
                      <a:endParaRPr lang="ru-RU" sz="1600" dirty="0"/>
                    </a:p>
                  </a:txBody>
                  <a:tcPr/>
                </a:tc>
                <a:tc>
                  <a:txBody>
                    <a:bodyPr/>
                    <a:lstStyle/>
                    <a:p>
                      <a:r>
                        <a:rPr lang="ru-RU" sz="1600" dirty="0" smtClean="0"/>
                        <a:t>обществознание</a:t>
                      </a:r>
                      <a:endParaRPr lang="ru-RU" sz="1600" dirty="0"/>
                    </a:p>
                  </a:txBody>
                  <a:tcPr/>
                </a:tc>
                <a:tc>
                  <a:txBody>
                    <a:bodyPr/>
                    <a:lstStyle/>
                    <a:p>
                      <a:r>
                        <a:rPr lang="ru-RU" sz="1600" dirty="0" smtClean="0"/>
                        <a:t>27 июня</a:t>
                      </a:r>
                      <a:endParaRPr lang="ru-RU" sz="1600" dirty="0"/>
                    </a:p>
                  </a:txBody>
                  <a:tcPr/>
                </a:tc>
                <a:tc>
                  <a:txBody>
                    <a:bodyPr/>
                    <a:lstStyle/>
                    <a:p>
                      <a:r>
                        <a:rPr lang="ru-RU" sz="1600" dirty="0" smtClean="0"/>
                        <a:t>математика</a:t>
                      </a:r>
                      <a:endParaRPr lang="ru-RU" sz="1600" dirty="0"/>
                    </a:p>
                  </a:txBody>
                  <a:tcPr/>
                </a:tc>
              </a:tr>
              <a:tr h="868884">
                <a:tc>
                  <a:txBody>
                    <a:bodyPr/>
                    <a:lstStyle/>
                    <a:p>
                      <a:r>
                        <a:rPr lang="ru-RU" sz="1600" dirty="0" smtClean="0"/>
                        <a:t>4 июня</a:t>
                      </a:r>
                      <a:endParaRPr lang="ru-RU" sz="1600" dirty="0"/>
                    </a:p>
                  </a:txBody>
                  <a:tcPr/>
                </a:tc>
                <a:tc>
                  <a:txBody>
                    <a:bodyPr/>
                    <a:lstStyle/>
                    <a:p>
                      <a:r>
                        <a:rPr lang="ru-RU" sz="1600" dirty="0" smtClean="0"/>
                        <a:t>Обществознание, информатика, география, химия</a:t>
                      </a:r>
                      <a:endParaRPr lang="ru-RU" sz="1600" dirty="0"/>
                    </a:p>
                  </a:txBody>
                  <a:tcPr/>
                </a:tc>
                <a:tc>
                  <a:txBody>
                    <a:bodyPr/>
                    <a:lstStyle/>
                    <a:p>
                      <a:r>
                        <a:rPr lang="ru-RU" sz="1600" dirty="0" smtClean="0"/>
                        <a:t>28 июня</a:t>
                      </a:r>
                      <a:endParaRPr lang="ru-RU" sz="1600" dirty="0"/>
                    </a:p>
                  </a:txBody>
                  <a:tcPr/>
                </a:tc>
                <a:tc>
                  <a:txBody>
                    <a:bodyPr/>
                    <a:lstStyle/>
                    <a:p>
                      <a:r>
                        <a:rPr lang="ru-RU" sz="1600" dirty="0" smtClean="0"/>
                        <a:t>География, история, химия, литература</a:t>
                      </a:r>
                      <a:endParaRPr lang="ru-RU" sz="1600" dirty="0"/>
                    </a:p>
                  </a:txBody>
                  <a:tcPr/>
                </a:tc>
              </a:tr>
              <a:tr h="611437">
                <a:tc>
                  <a:txBody>
                    <a:bodyPr/>
                    <a:lstStyle/>
                    <a:p>
                      <a:r>
                        <a:rPr lang="ru-RU" sz="1600" dirty="0" smtClean="0"/>
                        <a:t>6 июня</a:t>
                      </a:r>
                      <a:endParaRPr lang="ru-RU" sz="1600" dirty="0"/>
                    </a:p>
                  </a:txBody>
                  <a:tcPr/>
                </a:tc>
                <a:tc>
                  <a:txBody>
                    <a:bodyPr/>
                    <a:lstStyle/>
                    <a:p>
                      <a:r>
                        <a:rPr lang="ru-RU" sz="1600" dirty="0" smtClean="0"/>
                        <a:t>математика</a:t>
                      </a:r>
                      <a:endParaRPr lang="ru-RU" sz="1600" dirty="0"/>
                    </a:p>
                  </a:txBody>
                  <a:tcPr/>
                </a:tc>
                <a:tc>
                  <a:txBody>
                    <a:bodyPr/>
                    <a:lstStyle/>
                    <a:p>
                      <a:r>
                        <a:rPr lang="ru-RU" sz="1600" dirty="0" smtClean="0"/>
                        <a:t>29 июня</a:t>
                      </a:r>
                      <a:endParaRPr lang="ru-RU" sz="1600" dirty="0"/>
                    </a:p>
                  </a:txBody>
                  <a:tcPr/>
                </a:tc>
                <a:tc>
                  <a:txBody>
                    <a:bodyPr/>
                    <a:lstStyle/>
                    <a:p>
                      <a:r>
                        <a:rPr lang="ru-RU" sz="1600" dirty="0" smtClean="0"/>
                        <a:t>Иностранные языки</a:t>
                      </a:r>
                      <a:endParaRPr lang="ru-RU" sz="1600" dirty="0"/>
                    </a:p>
                  </a:txBody>
                  <a:tcPr/>
                </a:tc>
              </a:tr>
              <a:tr h="1126332">
                <a:tc>
                  <a:txBody>
                    <a:bodyPr/>
                    <a:lstStyle/>
                    <a:p>
                      <a:r>
                        <a:rPr lang="ru-RU" sz="1600" dirty="0" smtClean="0"/>
                        <a:t>11 июня</a:t>
                      </a:r>
                      <a:endParaRPr lang="ru-RU" sz="1600" dirty="0"/>
                    </a:p>
                  </a:txBody>
                  <a:tcPr/>
                </a:tc>
                <a:tc>
                  <a:txBody>
                    <a:bodyPr/>
                    <a:lstStyle/>
                    <a:p>
                      <a:r>
                        <a:rPr lang="ru-RU" sz="1600" dirty="0" smtClean="0"/>
                        <a:t>Литература, физика, информатика,</a:t>
                      </a:r>
                      <a:r>
                        <a:rPr lang="ru-RU" sz="1600" baseline="0" dirty="0" smtClean="0"/>
                        <a:t> биология</a:t>
                      </a:r>
                      <a:endParaRPr lang="ru-RU" sz="1600" dirty="0"/>
                    </a:p>
                  </a:txBody>
                  <a:tcPr/>
                </a:tc>
                <a:tc>
                  <a:txBody>
                    <a:bodyPr/>
                    <a:lstStyle/>
                    <a:p>
                      <a:r>
                        <a:rPr lang="ru-RU" sz="1600" dirty="0" smtClean="0"/>
                        <a:t>1 июля</a:t>
                      </a:r>
                      <a:endParaRPr lang="ru-RU" sz="1600" dirty="0"/>
                    </a:p>
                  </a:txBody>
                  <a:tcPr/>
                </a:tc>
                <a:tc>
                  <a:txBody>
                    <a:bodyPr/>
                    <a:lstStyle/>
                    <a:p>
                      <a:r>
                        <a:rPr lang="ru-RU" sz="1600" dirty="0" smtClean="0"/>
                        <a:t>Все предметы</a:t>
                      </a:r>
                      <a:endParaRPr lang="ru-RU" sz="1600" dirty="0"/>
                    </a:p>
                  </a:txBody>
                  <a:tcPr/>
                </a:tc>
              </a:tr>
              <a:tr h="611437">
                <a:tc>
                  <a:txBody>
                    <a:bodyPr/>
                    <a:lstStyle/>
                    <a:p>
                      <a:r>
                        <a:rPr lang="ru-RU" sz="1600" dirty="0" smtClean="0"/>
                        <a:t>14 июня</a:t>
                      </a:r>
                      <a:endParaRPr lang="ru-RU" sz="1600" dirty="0"/>
                    </a:p>
                  </a:txBody>
                  <a:tcPr/>
                </a:tc>
                <a:tc>
                  <a:txBody>
                    <a:bodyPr/>
                    <a:lstStyle/>
                    <a:p>
                      <a:r>
                        <a:rPr lang="ru-RU" sz="1600" dirty="0" smtClean="0"/>
                        <a:t>История, физика, география</a:t>
                      </a:r>
                      <a:endParaRPr lang="ru-RU" sz="1600" dirty="0"/>
                    </a:p>
                  </a:txBody>
                  <a:tcPr/>
                </a:tc>
                <a:tc>
                  <a:txBody>
                    <a:bodyPr/>
                    <a:lstStyle/>
                    <a:p>
                      <a:r>
                        <a:rPr lang="ru-RU" sz="1600" dirty="0" smtClean="0"/>
                        <a:t>2 июля</a:t>
                      </a:r>
                      <a:endParaRPr lang="ru-RU" sz="1600" dirty="0"/>
                    </a:p>
                  </a:txBody>
                  <a:tcPr/>
                </a:tc>
                <a:tc>
                  <a:txBody>
                    <a:bodyPr/>
                    <a:lstStyle/>
                    <a:p>
                      <a:r>
                        <a:rPr lang="ru-RU" sz="1600" dirty="0" smtClean="0"/>
                        <a:t>Все предметы</a:t>
                      </a:r>
                      <a:endParaRPr lang="ru-RU" sz="1600" dirty="0"/>
                    </a:p>
                  </a:txBody>
                  <a:tcPr/>
                </a:tc>
              </a:tr>
            </a:tbl>
          </a:graphicData>
        </a:graphic>
      </p:graphicFrame>
    </p:spTree>
    <p:extLst>
      <p:ext uri="{BB962C8B-B14F-4D97-AF65-F5344CB8AC3E}">
        <p14:creationId xmlns:p14="http://schemas.microsoft.com/office/powerpoint/2010/main" xmlns="" val="23050459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115328" cy="1071570"/>
          </a:xfrm>
        </p:spPr>
        <p:txBody>
          <a:bodyPr rtlCol="0">
            <a:normAutofit fontScale="90000"/>
          </a:bodyPr>
          <a:lstStyle/>
          <a:p>
            <a:pPr eaLnBrk="1" fontAlgn="auto" hangingPunct="1">
              <a:spcAft>
                <a:spcPts val="0"/>
              </a:spcAft>
              <a:defRPr/>
            </a:pPr>
            <a:r>
              <a:rPr lang="ru-RU" b="1" dirty="0" smtClean="0"/>
              <a:t>Минимальное количество первичных баллов ОГЭ</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3252129052"/>
              </p:ext>
            </p:extLst>
          </p:nvPr>
        </p:nvGraphicFramePr>
        <p:xfrm>
          <a:off x="457200" y="1600200"/>
          <a:ext cx="8435280" cy="5020962"/>
        </p:xfrm>
        <a:graphic>
          <a:graphicData uri="http://schemas.openxmlformats.org/drawingml/2006/table">
            <a:tbl>
              <a:tblPr firstRow="1" bandRow="1">
                <a:tableStyleId>{5C22544A-7EE6-4342-B048-85BDC9FD1C3A}</a:tableStyleId>
              </a:tblPr>
              <a:tblGrid>
                <a:gridCol w="2743200"/>
                <a:gridCol w="5692080"/>
              </a:tblGrid>
              <a:tr h="388640">
                <a:tc>
                  <a:txBody>
                    <a:bodyPr/>
                    <a:lstStyle/>
                    <a:p>
                      <a:pPr algn="ctr"/>
                      <a:r>
                        <a:rPr lang="ru-RU" sz="1800" dirty="0" smtClean="0"/>
                        <a:t>предмет</a:t>
                      </a:r>
                      <a:endParaRPr lang="ru-RU" sz="1800" dirty="0"/>
                    </a:p>
                  </a:txBody>
                  <a:tcPr marT="45705" marB="45705"/>
                </a:tc>
                <a:tc>
                  <a:txBody>
                    <a:bodyPr/>
                    <a:lstStyle/>
                    <a:p>
                      <a:pPr algn="ctr"/>
                      <a:r>
                        <a:rPr lang="ru-RU" sz="1800" dirty="0" smtClean="0"/>
                        <a:t>Минимальное количество первичных баллов</a:t>
                      </a:r>
                      <a:endParaRPr lang="ru-RU" sz="1800" dirty="0"/>
                    </a:p>
                  </a:txBody>
                  <a:tcPr marT="45705" marB="45705"/>
                </a:tc>
              </a:tr>
              <a:tr h="396182">
                <a:tc>
                  <a:txBody>
                    <a:bodyPr/>
                    <a:lstStyle/>
                    <a:p>
                      <a:pPr algn="ctr"/>
                      <a:r>
                        <a:rPr lang="ru-RU" sz="1800" dirty="0" smtClean="0"/>
                        <a:t>Русский язык</a:t>
                      </a:r>
                      <a:endParaRPr lang="ru-RU" sz="1800" dirty="0"/>
                    </a:p>
                  </a:txBody>
                  <a:tcPr marT="45705" marB="45705"/>
                </a:tc>
                <a:tc>
                  <a:txBody>
                    <a:bodyPr/>
                    <a:lstStyle/>
                    <a:p>
                      <a:pPr algn="ctr"/>
                      <a:r>
                        <a:rPr lang="ru-RU" sz="1800" dirty="0" smtClean="0"/>
                        <a:t>15</a:t>
                      </a:r>
                      <a:endParaRPr lang="ru-RU" sz="1800" dirty="0"/>
                    </a:p>
                  </a:txBody>
                  <a:tcPr marT="45705" marB="45705"/>
                </a:tc>
              </a:tr>
              <a:tr h="396182">
                <a:tc>
                  <a:txBody>
                    <a:bodyPr/>
                    <a:lstStyle/>
                    <a:p>
                      <a:pPr algn="ctr"/>
                      <a:r>
                        <a:rPr lang="ru-RU" sz="1800" dirty="0" smtClean="0"/>
                        <a:t>Математика</a:t>
                      </a:r>
                      <a:endParaRPr lang="ru-RU" sz="1800" dirty="0"/>
                    </a:p>
                  </a:txBody>
                  <a:tcPr marT="45705" marB="45705"/>
                </a:tc>
                <a:tc>
                  <a:txBody>
                    <a:bodyPr/>
                    <a:lstStyle/>
                    <a:p>
                      <a:pPr algn="ctr"/>
                      <a:r>
                        <a:rPr lang="ru-RU" sz="1800" dirty="0" smtClean="0"/>
                        <a:t>6</a:t>
                      </a:r>
                      <a:r>
                        <a:rPr lang="ru-RU" sz="1800" baseline="0" dirty="0" smtClean="0"/>
                        <a:t> (не менее 1 б за геометрию)</a:t>
                      </a:r>
                      <a:endParaRPr lang="ru-RU" sz="1800" dirty="0"/>
                    </a:p>
                  </a:txBody>
                  <a:tcPr marT="45705" marB="45705"/>
                </a:tc>
              </a:tr>
              <a:tr h="700954">
                <a:tc>
                  <a:txBody>
                    <a:bodyPr/>
                    <a:lstStyle/>
                    <a:p>
                      <a:pPr algn="ctr"/>
                      <a:r>
                        <a:rPr lang="ru-RU" sz="1800" dirty="0" smtClean="0"/>
                        <a:t>физика</a:t>
                      </a:r>
                      <a:endParaRPr lang="ru-RU" sz="1800" dirty="0"/>
                    </a:p>
                  </a:txBody>
                  <a:tcPr marT="45705" marB="45705"/>
                </a:tc>
                <a:tc>
                  <a:txBody>
                    <a:bodyPr/>
                    <a:lstStyle/>
                    <a:p>
                      <a:pPr algn="ctr"/>
                      <a:r>
                        <a:rPr lang="ru-RU" sz="1800" dirty="0" smtClean="0"/>
                        <a:t>10</a:t>
                      </a:r>
                      <a:endParaRPr lang="ru-RU" sz="1800" dirty="0"/>
                    </a:p>
                  </a:txBody>
                  <a:tcPr marT="45705" marB="45705"/>
                </a:tc>
              </a:tr>
              <a:tr h="134482">
                <a:tc>
                  <a:txBody>
                    <a:bodyPr/>
                    <a:lstStyle/>
                    <a:p>
                      <a:pPr algn="ctr"/>
                      <a:r>
                        <a:rPr lang="ru-RU" sz="1800" dirty="0" smtClean="0"/>
                        <a:t>химия</a:t>
                      </a:r>
                      <a:endParaRPr lang="ru-RU" sz="1800" dirty="0"/>
                    </a:p>
                  </a:txBody>
                  <a:tcPr marT="45705" marB="45705"/>
                </a:tc>
                <a:tc>
                  <a:txBody>
                    <a:bodyPr/>
                    <a:lstStyle/>
                    <a:p>
                      <a:pPr algn="ctr"/>
                      <a:r>
                        <a:rPr lang="ru-RU" sz="1800" dirty="0" smtClean="0"/>
                        <a:t>9</a:t>
                      </a:r>
                      <a:endParaRPr lang="ru-RU" sz="1800" dirty="0"/>
                    </a:p>
                  </a:txBody>
                  <a:tcPr marT="45705" marB="45705"/>
                </a:tc>
              </a:tr>
              <a:tr h="396182">
                <a:tc>
                  <a:txBody>
                    <a:bodyPr/>
                    <a:lstStyle/>
                    <a:p>
                      <a:pPr algn="ctr"/>
                      <a:r>
                        <a:rPr lang="ru-RU" sz="1800" dirty="0" smtClean="0"/>
                        <a:t>биология</a:t>
                      </a:r>
                      <a:endParaRPr lang="ru-RU" sz="1800" dirty="0"/>
                    </a:p>
                  </a:txBody>
                  <a:tcPr marT="45705" marB="45705"/>
                </a:tc>
                <a:tc>
                  <a:txBody>
                    <a:bodyPr/>
                    <a:lstStyle/>
                    <a:p>
                      <a:pPr algn="ctr"/>
                      <a:r>
                        <a:rPr lang="ru-RU" sz="1800" dirty="0" smtClean="0"/>
                        <a:t>13</a:t>
                      </a:r>
                      <a:endParaRPr lang="ru-RU" sz="1800" dirty="0"/>
                    </a:p>
                  </a:txBody>
                  <a:tcPr marT="45705" marB="45705"/>
                </a:tc>
              </a:tr>
              <a:tr h="396182">
                <a:tc>
                  <a:txBody>
                    <a:bodyPr/>
                    <a:lstStyle/>
                    <a:p>
                      <a:pPr algn="ctr"/>
                      <a:r>
                        <a:rPr lang="ru-RU" sz="1800" dirty="0" smtClean="0"/>
                        <a:t>география</a:t>
                      </a:r>
                      <a:endParaRPr lang="ru-RU" sz="1800" dirty="0"/>
                    </a:p>
                  </a:txBody>
                  <a:tcPr marT="45705" marB="45705"/>
                </a:tc>
                <a:tc>
                  <a:txBody>
                    <a:bodyPr/>
                    <a:lstStyle/>
                    <a:p>
                      <a:pPr algn="ctr"/>
                      <a:r>
                        <a:rPr lang="ru-RU" sz="1800" dirty="0" smtClean="0"/>
                        <a:t>12</a:t>
                      </a:r>
                      <a:endParaRPr lang="ru-RU" sz="1800" dirty="0"/>
                    </a:p>
                  </a:txBody>
                  <a:tcPr marT="45705" marB="45705"/>
                </a:tc>
              </a:tr>
              <a:tr h="396182">
                <a:tc>
                  <a:txBody>
                    <a:bodyPr/>
                    <a:lstStyle/>
                    <a:p>
                      <a:pPr algn="ctr"/>
                      <a:r>
                        <a:rPr lang="ru-RU" sz="1800" dirty="0" smtClean="0"/>
                        <a:t>обществознание</a:t>
                      </a:r>
                      <a:endParaRPr lang="ru-RU" sz="1800" dirty="0"/>
                    </a:p>
                  </a:txBody>
                  <a:tcPr marT="45705" marB="45705"/>
                </a:tc>
                <a:tc>
                  <a:txBody>
                    <a:bodyPr/>
                    <a:lstStyle/>
                    <a:p>
                      <a:pPr algn="ctr"/>
                      <a:r>
                        <a:rPr lang="ru-RU" sz="1800" dirty="0" smtClean="0"/>
                        <a:t>15</a:t>
                      </a:r>
                      <a:endParaRPr lang="ru-RU" sz="1800" dirty="0"/>
                    </a:p>
                  </a:txBody>
                  <a:tcPr marT="45705" marB="45705"/>
                </a:tc>
              </a:tr>
              <a:tr h="396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t>история</a:t>
                      </a:r>
                    </a:p>
                  </a:txBody>
                  <a:tcPr marT="45705" marB="45705"/>
                </a:tc>
                <a:tc>
                  <a:txBody>
                    <a:bodyPr/>
                    <a:lstStyle/>
                    <a:p>
                      <a:pPr algn="ctr"/>
                      <a:r>
                        <a:rPr lang="ru-RU" sz="1800" dirty="0" smtClean="0"/>
                        <a:t>13</a:t>
                      </a:r>
                      <a:endParaRPr lang="ru-RU" sz="1800" dirty="0"/>
                    </a:p>
                  </a:txBody>
                  <a:tcPr marT="45705" marB="45705"/>
                </a:tc>
              </a:tr>
              <a:tr h="396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t>литература</a:t>
                      </a:r>
                    </a:p>
                  </a:txBody>
                  <a:tcPr marT="45705" marB="45705"/>
                </a:tc>
                <a:tc>
                  <a:txBody>
                    <a:bodyPr/>
                    <a:lstStyle/>
                    <a:p>
                      <a:pPr algn="ctr"/>
                      <a:r>
                        <a:rPr lang="ru-RU" sz="1800" dirty="0" smtClean="0"/>
                        <a:t>12</a:t>
                      </a:r>
                      <a:endParaRPr lang="ru-RU" sz="1800" dirty="0"/>
                    </a:p>
                  </a:txBody>
                  <a:tcPr marT="45705" marB="45705"/>
                </a:tc>
              </a:tr>
              <a:tr h="396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t>информатика</a:t>
                      </a:r>
                    </a:p>
                  </a:txBody>
                  <a:tcPr marT="45705" marB="45705"/>
                </a:tc>
                <a:tc>
                  <a:txBody>
                    <a:bodyPr/>
                    <a:lstStyle/>
                    <a:p>
                      <a:pPr algn="ctr"/>
                      <a:r>
                        <a:rPr lang="ru-RU" sz="1800" dirty="0" smtClean="0"/>
                        <a:t>5</a:t>
                      </a:r>
                      <a:endParaRPr lang="ru-RU" sz="1800" dirty="0"/>
                    </a:p>
                  </a:txBody>
                  <a:tcPr marT="45705" marB="45705"/>
                </a:tc>
              </a:tr>
              <a:tr h="396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err="1" smtClean="0"/>
                        <a:t>Англ.язык</a:t>
                      </a:r>
                      <a:endParaRPr lang="ru-RU" sz="1800" dirty="0" smtClean="0"/>
                    </a:p>
                  </a:txBody>
                  <a:tcPr marT="45705" marB="45705"/>
                </a:tc>
                <a:tc>
                  <a:txBody>
                    <a:bodyPr/>
                    <a:lstStyle/>
                    <a:p>
                      <a:pPr algn="ctr"/>
                      <a:r>
                        <a:rPr lang="ru-RU" sz="1800" dirty="0" smtClean="0"/>
                        <a:t>29</a:t>
                      </a:r>
                      <a:endParaRPr lang="ru-RU" sz="1800" dirty="0"/>
                    </a:p>
                  </a:txBody>
                  <a:tcPr marT="45705" marB="45705"/>
                </a:tc>
              </a:tr>
            </a:tbl>
          </a:graphicData>
        </a:graphic>
      </p:graphicFrame>
    </p:spTree>
    <p:extLst>
      <p:ext uri="{BB962C8B-B14F-4D97-AF65-F5344CB8AC3E}">
        <p14:creationId xmlns:p14="http://schemas.microsoft.com/office/powerpoint/2010/main" xmlns="" val="7053499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b="1" dirty="0" smtClean="0"/>
              <a:t>Продолжительность ОГЭ в 2019 </a:t>
            </a:r>
            <a:r>
              <a:rPr lang="ru-RU" b="1" dirty="0"/>
              <a:t>году</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797086601"/>
              </p:ext>
            </p:extLst>
          </p:nvPr>
        </p:nvGraphicFramePr>
        <p:xfrm>
          <a:off x="1000100" y="2071678"/>
          <a:ext cx="7572428" cy="4206288"/>
        </p:xfrm>
        <a:graphic>
          <a:graphicData uri="http://schemas.openxmlformats.org/drawingml/2006/table">
            <a:tbl>
              <a:tblPr firstRow="1" bandRow="1">
                <a:tableStyleId>{5C22544A-7EE6-4342-B048-85BDC9FD1C3A}</a:tableStyleId>
              </a:tblPr>
              <a:tblGrid>
                <a:gridCol w="4165834"/>
                <a:gridCol w="3406594"/>
              </a:tblGrid>
              <a:tr h="434842">
                <a:tc>
                  <a:txBody>
                    <a:bodyPr/>
                    <a:lstStyle/>
                    <a:p>
                      <a:r>
                        <a:rPr lang="ru-RU" sz="2400" dirty="0" smtClean="0"/>
                        <a:t>предмет</a:t>
                      </a:r>
                      <a:endParaRPr lang="ru-RU" sz="2400" dirty="0"/>
                    </a:p>
                  </a:txBody>
                  <a:tcPr marL="91433" marR="91433"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t>продолжительность</a:t>
                      </a:r>
                    </a:p>
                  </a:txBody>
                  <a:tcPr marL="91433" marR="91433" marT="45724" marB="45724"/>
                </a:tc>
              </a:tr>
              <a:tr h="782711">
                <a:tc>
                  <a:txBody>
                    <a:bodyPr/>
                    <a:lstStyle/>
                    <a:p>
                      <a:r>
                        <a:rPr lang="ru-RU" sz="2400" dirty="0" smtClean="0"/>
                        <a:t>Русский язык, математика</a:t>
                      </a:r>
                      <a:r>
                        <a:rPr lang="ru-RU" sz="2400" smtClean="0"/>
                        <a:t>, литература</a:t>
                      </a:r>
                      <a:endParaRPr lang="ru-RU" sz="2400" dirty="0"/>
                    </a:p>
                  </a:txBody>
                  <a:tcPr marL="91433" marR="91433" marT="45724" marB="45724"/>
                </a:tc>
                <a:tc>
                  <a:txBody>
                    <a:bodyPr/>
                    <a:lstStyle/>
                    <a:p>
                      <a:r>
                        <a:rPr lang="ru-RU" sz="2400" dirty="0" smtClean="0"/>
                        <a:t>3 часа 55 минут</a:t>
                      </a:r>
                      <a:endParaRPr lang="ru-RU" sz="2400" dirty="0"/>
                    </a:p>
                  </a:txBody>
                  <a:tcPr marL="91433" marR="91433" marT="45724" marB="45724"/>
                </a:tc>
              </a:tr>
              <a:tr h="782711">
                <a:tc>
                  <a:txBody>
                    <a:bodyPr/>
                    <a:lstStyle/>
                    <a:p>
                      <a:r>
                        <a:rPr lang="ru-RU" sz="2400" dirty="0" smtClean="0"/>
                        <a:t>физика, биология, </a:t>
                      </a:r>
                      <a:r>
                        <a:rPr lang="ru-RU" sz="2400" baseline="0" dirty="0" smtClean="0"/>
                        <a:t>обществознание, история</a:t>
                      </a:r>
                      <a:endParaRPr lang="ru-RU" sz="2400" dirty="0"/>
                    </a:p>
                  </a:txBody>
                  <a:tcPr marL="91433" marR="91433" marT="45724" marB="45724"/>
                </a:tc>
                <a:tc>
                  <a:txBody>
                    <a:bodyPr/>
                    <a:lstStyle/>
                    <a:p>
                      <a:r>
                        <a:rPr lang="ru-RU" sz="2400" dirty="0" smtClean="0"/>
                        <a:t>3 часа</a:t>
                      </a:r>
                      <a:endParaRPr lang="ru-RU" sz="2400" dirty="0"/>
                    </a:p>
                  </a:txBody>
                  <a:tcPr marL="91433" marR="91433" marT="45724" marB="45724"/>
                </a:tc>
              </a:tr>
              <a:tr h="434842">
                <a:tc>
                  <a:txBody>
                    <a:bodyPr/>
                    <a:lstStyle/>
                    <a:p>
                      <a:r>
                        <a:rPr lang="ru-RU" sz="2400" dirty="0" smtClean="0"/>
                        <a:t>информатика</a:t>
                      </a:r>
                      <a:endParaRPr lang="ru-RU" sz="2400" dirty="0"/>
                    </a:p>
                  </a:txBody>
                  <a:tcPr marL="91433" marR="91433" marT="45724" marB="45724"/>
                </a:tc>
                <a:tc>
                  <a:txBody>
                    <a:bodyPr/>
                    <a:lstStyle/>
                    <a:p>
                      <a:r>
                        <a:rPr lang="ru-RU" sz="2400" dirty="0" smtClean="0"/>
                        <a:t>2 часа 30 минут</a:t>
                      </a:r>
                      <a:endParaRPr lang="ru-RU" sz="2400" dirty="0"/>
                    </a:p>
                  </a:txBody>
                  <a:tcPr marL="91433" marR="91433" marT="45724" marB="45724"/>
                </a:tc>
              </a:tr>
              <a:tr h="782711">
                <a:tc>
                  <a:txBody>
                    <a:bodyPr/>
                    <a:lstStyle/>
                    <a:p>
                      <a:r>
                        <a:rPr lang="ru-RU" sz="2400" dirty="0" smtClean="0"/>
                        <a:t>География, химия, </a:t>
                      </a:r>
                      <a:r>
                        <a:rPr lang="ru-RU" sz="2400" dirty="0" err="1" smtClean="0"/>
                        <a:t>иностран.язык</a:t>
                      </a:r>
                      <a:endParaRPr lang="ru-RU" sz="2400" dirty="0"/>
                    </a:p>
                  </a:txBody>
                  <a:tcPr marL="91433" marR="91433" marT="45724" marB="45724"/>
                </a:tc>
                <a:tc>
                  <a:txBody>
                    <a:bodyPr/>
                    <a:lstStyle/>
                    <a:p>
                      <a:r>
                        <a:rPr lang="ru-RU" sz="2400" dirty="0" smtClean="0"/>
                        <a:t>2 часа</a:t>
                      </a:r>
                      <a:endParaRPr lang="ru-RU" sz="2400" dirty="0"/>
                    </a:p>
                  </a:txBody>
                  <a:tcPr marL="91433" marR="91433" marT="45724" marB="45724"/>
                </a:tc>
              </a:tr>
              <a:tr h="782711">
                <a:tc>
                  <a:txBody>
                    <a:bodyPr/>
                    <a:lstStyle/>
                    <a:p>
                      <a:r>
                        <a:rPr lang="ru-RU" sz="2400" dirty="0" smtClean="0"/>
                        <a:t>Иностранный язык («говорение»)</a:t>
                      </a:r>
                      <a:endParaRPr lang="ru-RU" sz="2400" dirty="0"/>
                    </a:p>
                  </a:txBody>
                  <a:tcPr marL="91433" marR="91433" marT="45724" marB="45724"/>
                </a:tc>
                <a:tc>
                  <a:txBody>
                    <a:bodyPr/>
                    <a:lstStyle/>
                    <a:p>
                      <a:r>
                        <a:rPr lang="ru-RU" sz="2400" dirty="0" smtClean="0"/>
                        <a:t>15 минут</a:t>
                      </a:r>
                      <a:endParaRPr lang="ru-RU" sz="2400" dirty="0"/>
                    </a:p>
                  </a:txBody>
                  <a:tcPr marL="91433" marR="91433" marT="45724" marB="45724"/>
                </a:tc>
              </a:tr>
            </a:tbl>
          </a:graphicData>
        </a:graphic>
      </p:graphicFrame>
    </p:spTree>
    <p:extLst>
      <p:ext uri="{BB962C8B-B14F-4D97-AF65-F5344CB8AC3E}">
        <p14:creationId xmlns:p14="http://schemas.microsoft.com/office/powerpoint/2010/main" xmlns="" val="25683253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14348" y="1071546"/>
            <a:ext cx="7929618" cy="3785652"/>
          </a:xfrm>
          <a:prstGeom prst="rect">
            <a:avLst/>
          </a:prstGeom>
        </p:spPr>
        <p:txBody>
          <a:bodyPr wrap="square">
            <a:spAutoFit/>
          </a:bodyPr>
          <a:lstStyle/>
          <a:p>
            <a:pPr lvl="0" indent="450850" algn="just" fontAlgn="base">
              <a:spcBef>
                <a:spcPct val="0"/>
              </a:spcBef>
              <a:spcAft>
                <a:spcPct val="0"/>
              </a:spcAft>
            </a:pPr>
            <a:r>
              <a:rPr lang="ru-RU" sz="2400" dirty="0" smtClean="0">
                <a:latin typeface="Arial" pitchFamily="34" charset="0"/>
                <a:ea typeface="Times New Roman" pitchFamily="18" charset="0"/>
                <a:cs typeface="Arial" pitchFamily="34" charset="0"/>
              </a:rPr>
              <a:t>Департамент информирует о начале работы сервиса ознакомления с результатами государственной итоговой аттестации по образовательным программам основного общего образования. Данный сервис также позволяет ознакомиться со </a:t>
            </a:r>
            <a:r>
              <a:rPr lang="ru-RU" sz="2400" dirty="0" err="1" smtClean="0">
                <a:latin typeface="Arial" pitchFamily="34" charset="0"/>
                <a:ea typeface="Times New Roman" pitchFamily="18" charset="0"/>
                <a:cs typeface="Arial" pitchFamily="34" charset="0"/>
              </a:rPr>
              <a:t>скан-копией</a:t>
            </a:r>
            <a:r>
              <a:rPr lang="ru-RU" sz="2400" dirty="0" smtClean="0">
                <a:latin typeface="Arial" pitchFamily="34" charset="0"/>
                <a:ea typeface="Times New Roman" pitchFamily="18" charset="0"/>
                <a:cs typeface="Arial" pitchFamily="34" charset="0"/>
              </a:rPr>
              <a:t> бланков экзаменационной работы.</a:t>
            </a:r>
            <a:endParaRPr lang="ru-RU" sz="2400" dirty="0" smtClean="0">
              <a:latin typeface="Arial" pitchFamily="34" charset="0"/>
              <a:cs typeface="Arial" pitchFamily="34" charset="0"/>
            </a:endParaRPr>
          </a:p>
          <a:p>
            <a:pPr lvl="0" indent="450850" algn="just" eaLnBrk="0" fontAlgn="base" hangingPunct="0">
              <a:spcBef>
                <a:spcPct val="0"/>
              </a:spcBef>
              <a:spcAft>
                <a:spcPct val="0"/>
              </a:spcAft>
            </a:pPr>
            <a:r>
              <a:rPr lang="ru-RU" sz="2400" dirty="0" smtClean="0">
                <a:latin typeface="Arial" pitchFamily="34" charset="0"/>
                <a:ea typeface="Times New Roman" pitchFamily="18" charset="0"/>
                <a:cs typeface="Arial" pitchFamily="34" charset="0"/>
              </a:rPr>
              <a:t>Для доступа к сервису необходимо перейти по ссылке</a:t>
            </a:r>
            <a:r>
              <a:rPr lang="ru-RU" sz="2400" dirty="0" smtClean="0">
                <a:latin typeface="Courier New" pitchFamily="49" charset="0"/>
                <a:ea typeface="Times New Roman" pitchFamily="18" charset="0"/>
                <a:cs typeface="Courier New" pitchFamily="49" charset="0"/>
              </a:rPr>
              <a:t> </a:t>
            </a:r>
            <a:r>
              <a:rPr lang="ru-RU" sz="2400" dirty="0" smtClean="0">
                <a:solidFill>
                  <a:schemeClr val="tx1">
                    <a:lumMod val="85000"/>
                    <a:lumOff val="15000"/>
                  </a:schemeClr>
                </a:solidFill>
                <a:latin typeface="Arial" pitchFamily="34" charset="0"/>
                <a:ea typeface="Times New Roman" pitchFamily="18" charset="0"/>
                <a:cs typeface="Arial" pitchFamily="34" charset="0"/>
                <a:hlinkClick r:id="rId2"/>
              </a:rPr>
              <a:t>https://sdr.abbyy.ru/</a:t>
            </a:r>
            <a:r>
              <a:rPr lang="ru-RU" sz="2400" dirty="0" smtClean="0">
                <a:solidFill>
                  <a:schemeClr val="tx1">
                    <a:lumMod val="85000"/>
                    <a:lumOff val="15000"/>
                  </a:schemeClr>
                </a:solidFill>
                <a:latin typeface="Arial" pitchFamily="34" charset="0"/>
                <a:ea typeface="Times New Roman" pitchFamily="18" charset="0"/>
                <a:cs typeface="Arial" pitchFamily="34" charset="0"/>
              </a:rPr>
              <a:t> </a:t>
            </a:r>
            <a:r>
              <a:rPr lang="ru-RU" sz="2400" dirty="0" smtClean="0">
                <a:latin typeface="Arial" pitchFamily="34" charset="0"/>
                <a:ea typeface="Times New Roman" pitchFamily="18" charset="0"/>
                <a:cs typeface="Arial" pitchFamily="34" charset="0"/>
              </a:rPr>
              <a:t>и ввести персональные данные участника.</a:t>
            </a:r>
            <a:endParaRPr lang="ru-RU" sz="2400" dirty="0" smtClean="0">
              <a:latin typeface="Arial" pitchFamily="34" charset="0"/>
              <a:cs typeface="Arial" pitchFamily="34" charset="0"/>
            </a:endParaRPr>
          </a:p>
        </p:txBody>
      </p:sp>
    </p:spTree>
    <p:extLst>
      <p:ext uri="{BB962C8B-B14F-4D97-AF65-F5344CB8AC3E}">
        <p14:creationId xmlns:p14="http://schemas.microsoft.com/office/powerpoint/2010/main" xmlns="" val="3808580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1. Общие </a:t>
            </a:r>
            <a:r>
              <a:rPr lang="ru-RU" dirty="0" smtClean="0"/>
              <a:t>сведения</a:t>
            </a:r>
            <a:endParaRPr lang="ru-RU" dirty="0"/>
          </a:p>
        </p:txBody>
      </p:sp>
      <p:sp>
        <p:nvSpPr>
          <p:cNvPr id="3" name="Объект 2"/>
          <p:cNvSpPr>
            <a:spLocks noGrp="1"/>
          </p:cNvSpPr>
          <p:nvPr>
            <p:ph idx="1"/>
          </p:nvPr>
        </p:nvSpPr>
        <p:spPr/>
        <p:txBody>
          <a:bodyPr>
            <a:normAutofit/>
          </a:bodyPr>
          <a:lstStyle/>
          <a:p>
            <a:pPr marL="0" indent="0">
              <a:buNone/>
            </a:pPr>
            <a:r>
              <a:rPr lang="ru-RU" dirty="0"/>
              <a:t>ГИА-9 включает в себя четыре экзамена: обязательные экзамены по русскому языку и математике, а также экзамены по выбору обучающегося по двум учебным предметам из числа учебных предметов: физика, химия, биология, литература, география, история, обществознание, иностранные языки (английский, французский, немецкий и испанский языки), информатика и информационно-коммуникационные технологии (ИКТ</a:t>
            </a:r>
            <a:r>
              <a:rPr lang="ru-RU" dirty="0" smtClean="0"/>
              <a:t>).</a:t>
            </a:r>
            <a:endParaRPr lang="ru-RU" dirty="0"/>
          </a:p>
        </p:txBody>
      </p:sp>
    </p:spTree>
    <p:extLst>
      <p:ext uri="{BB962C8B-B14F-4D97-AF65-F5344CB8AC3E}">
        <p14:creationId xmlns:p14="http://schemas.microsoft.com/office/powerpoint/2010/main" xmlns="" val="24056078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85852" y="785794"/>
            <a:ext cx="6786610" cy="3108543"/>
          </a:xfrm>
          <a:prstGeom prst="rect">
            <a:avLst/>
          </a:prstGeom>
        </p:spPr>
        <p:txBody>
          <a:bodyPr wrap="square">
            <a:spAutoFit/>
          </a:bodyPr>
          <a:lstStyle/>
          <a:p>
            <a:r>
              <a:rPr lang="ru-RU" sz="2800" b="1" dirty="0" smtClean="0"/>
              <a:t>Навигатор абитуриента колледжи России 2019 2019</a:t>
            </a:r>
          </a:p>
          <a:p>
            <a:endParaRPr lang="ru-RU" sz="2800" dirty="0" smtClean="0"/>
          </a:p>
          <a:p>
            <a:endParaRPr lang="ru-RU" sz="2800" dirty="0" smtClean="0"/>
          </a:p>
          <a:p>
            <a:r>
              <a:rPr lang="ru-RU" sz="2800" dirty="0" smtClean="0"/>
              <a:t>В Навигатор вошли 1099 учреждений среднего профессионального образования из 64 регионов России</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1. Общие </a:t>
            </a:r>
            <a:r>
              <a:rPr lang="ru-RU" dirty="0" smtClean="0"/>
              <a:t>сведения</a:t>
            </a:r>
            <a:endParaRPr lang="ru-RU" dirty="0"/>
          </a:p>
        </p:txBody>
      </p:sp>
      <p:sp>
        <p:nvSpPr>
          <p:cNvPr id="4" name="Объект 3"/>
          <p:cNvSpPr>
            <a:spLocks noGrp="1"/>
          </p:cNvSpPr>
          <p:nvPr>
            <p:ph idx="1"/>
          </p:nvPr>
        </p:nvSpPr>
        <p:spPr/>
        <p:txBody>
          <a:bodyPr/>
          <a:lstStyle/>
          <a:p>
            <a:pPr marL="0" indent="0">
              <a:buNone/>
            </a:pPr>
            <a:r>
              <a:rPr lang="ru-RU" dirty="0"/>
              <a:t>Демонстрационные варианты КИМ ОГЭ, открытый банк заданий ОГЭ, тренировочные сборники для обучающихся, сдающих экзамены в форме ГВЭ, размещены на сайте Федерального государственного бюджетного  научного учреждения «Федеральный институт педагогических измерений» </a:t>
            </a:r>
            <a:r>
              <a:rPr lang="ru-RU" b="1" dirty="0"/>
              <a:t>(</a:t>
            </a:r>
            <a:r>
              <a:rPr lang="ru-RU" dirty="0"/>
              <a:t>http://fipi.ru).</a:t>
            </a:r>
          </a:p>
          <a:p>
            <a:pPr marL="0" indent="0">
              <a:buNone/>
            </a:pPr>
            <a:endParaRPr lang="ru-RU" dirty="0"/>
          </a:p>
        </p:txBody>
      </p:sp>
    </p:spTree>
    <p:extLst>
      <p:ext uri="{BB962C8B-B14F-4D97-AF65-F5344CB8AC3E}">
        <p14:creationId xmlns:p14="http://schemas.microsoft.com/office/powerpoint/2010/main" xmlns="" val="2857044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1. Общие </a:t>
            </a:r>
            <a:r>
              <a:rPr lang="ru-RU" dirty="0" smtClean="0"/>
              <a:t>сведения</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a:t>Необходимая информация о порядке проведения ГИА-9 публикуется на официальных сайтах: </a:t>
            </a:r>
          </a:p>
          <a:p>
            <a:pPr marL="0" indent="0">
              <a:buNone/>
            </a:pPr>
            <a:r>
              <a:rPr lang="ru-RU" dirty="0"/>
              <a:t>информационного портала государственной итоговой аттестации (http://gia.edu.ru);</a:t>
            </a:r>
          </a:p>
          <a:p>
            <a:pPr marL="0" indent="0">
              <a:buNone/>
            </a:pPr>
            <a:r>
              <a:rPr lang="ru-RU" dirty="0"/>
              <a:t>Федеральной службы по надзору в сфере образования и науки (далее – </a:t>
            </a:r>
            <a:r>
              <a:rPr lang="ru-RU" dirty="0" err="1"/>
              <a:t>Рособрнадзор</a:t>
            </a:r>
            <a:r>
              <a:rPr lang="ru-RU" dirty="0"/>
              <a:t>) (http://obrnadzor.gov.ru);</a:t>
            </a:r>
          </a:p>
          <a:p>
            <a:pPr marL="0" indent="0">
              <a:buNone/>
            </a:pPr>
            <a:r>
              <a:rPr lang="ru-RU" dirty="0"/>
              <a:t>департамента образования Ярославской области (далее – департамент образования) (http://www.yarregion.ru/depts/dobr/default.aspx</a:t>
            </a:r>
            <a:r>
              <a:rPr lang="ru-RU" dirty="0">
                <a:hlinkClick r:id="rId2"/>
              </a:rPr>
              <a:t>)</a:t>
            </a:r>
            <a:r>
              <a:rPr lang="ru-RU" dirty="0"/>
              <a:t>; </a:t>
            </a:r>
          </a:p>
          <a:p>
            <a:pPr marL="0" indent="0">
              <a:buNone/>
            </a:pPr>
            <a:r>
              <a:rPr lang="ru-RU" dirty="0"/>
              <a:t>государственного учреждения Ярославской области «Центр оценки и контроля качества образования» (http://</a:t>
            </a:r>
            <a:r>
              <a:rPr lang="en-US" dirty="0" err="1"/>
              <a:t>coikko</a:t>
            </a:r>
            <a:r>
              <a:rPr lang="ru-RU" dirty="0"/>
              <a:t>.</a:t>
            </a:r>
            <a:r>
              <a:rPr lang="en-US" dirty="0" err="1"/>
              <a:t>ru</a:t>
            </a:r>
            <a:r>
              <a:rPr lang="ru-RU" dirty="0"/>
              <a:t>). </a:t>
            </a:r>
          </a:p>
          <a:p>
            <a:pPr marL="0" indent="0">
              <a:buNone/>
            </a:pPr>
            <a:endParaRPr lang="ru-RU" dirty="0"/>
          </a:p>
        </p:txBody>
      </p:sp>
    </p:spTree>
    <p:extLst>
      <p:ext uri="{BB962C8B-B14F-4D97-AF65-F5344CB8AC3E}">
        <p14:creationId xmlns:p14="http://schemas.microsoft.com/office/powerpoint/2010/main" xmlns="" val="1501972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2. Допуск к </a:t>
            </a:r>
            <a:r>
              <a:rPr lang="ru-RU" dirty="0" smtClean="0"/>
              <a:t>ГИА-9</a:t>
            </a:r>
            <a:endParaRPr lang="ru-RU" dirty="0"/>
          </a:p>
        </p:txBody>
      </p:sp>
      <p:sp>
        <p:nvSpPr>
          <p:cNvPr id="3" name="Объект 2"/>
          <p:cNvSpPr>
            <a:spLocks noGrp="1"/>
          </p:cNvSpPr>
          <p:nvPr>
            <p:ph idx="1"/>
          </p:nvPr>
        </p:nvSpPr>
        <p:spPr/>
        <p:txBody>
          <a:bodyPr/>
          <a:lstStyle/>
          <a:p>
            <a:pPr marL="0" indent="0">
              <a:buNone/>
            </a:pPr>
            <a:r>
              <a:rPr lang="ru-RU" dirty="0"/>
              <a:t>К ГИА-9 допускаются обучающиеся, не имеющие академической задолженности, в полном объеме выполнившие учебный план или индивидуальный учебный план (имеющие годовые отметки по всем учебным предметам учебного плана за IX класс не ниже удовлетворительных), а также имеющие результат «зачет» за итоговое собеседование по русскому языку.</a:t>
            </a:r>
          </a:p>
          <a:p>
            <a:pPr marL="0" indent="0">
              <a:buNone/>
            </a:pPr>
            <a:endParaRPr lang="ru-RU" dirty="0"/>
          </a:p>
        </p:txBody>
      </p:sp>
    </p:spTree>
    <p:extLst>
      <p:ext uri="{BB962C8B-B14F-4D97-AF65-F5344CB8AC3E}">
        <p14:creationId xmlns:p14="http://schemas.microsoft.com/office/powerpoint/2010/main" xmlns="" val="3532516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3. Регистрация на участие</a:t>
            </a:r>
          </a:p>
        </p:txBody>
      </p:sp>
      <p:sp>
        <p:nvSpPr>
          <p:cNvPr id="3" name="Объект 2"/>
          <p:cNvSpPr>
            <a:spLocks noGrp="1"/>
          </p:cNvSpPr>
          <p:nvPr>
            <p:ph idx="1"/>
          </p:nvPr>
        </p:nvSpPr>
        <p:spPr/>
        <p:txBody>
          <a:bodyPr>
            <a:normAutofit/>
          </a:bodyPr>
          <a:lstStyle/>
          <a:p>
            <a:pPr marL="0" indent="0">
              <a:buNone/>
            </a:pPr>
            <a:r>
              <a:rPr lang="ru-RU" dirty="0"/>
              <a:t>Для участия в ГИА-9 обучающиеся подают заявление в образовательные организации, в которых они осваивают образовательные программы основного общего образования.</a:t>
            </a:r>
          </a:p>
          <a:p>
            <a:pPr marL="0" indent="0">
              <a:buNone/>
            </a:pPr>
            <a:r>
              <a:rPr lang="ru-RU" dirty="0"/>
              <a:t>Заявления подаются до 1 марта 2019 года включительно.</a:t>
            </a:r>
          </a:p>
          <a:p>
            <a:pPr marL="0" indent="0">
              <a:buNone/>
            </a:pPr>
            <a:r>
              <a:rPr lang="ru-RU" dirty="0"/>
              <a:t>В заявлении указываются выбранные учебные предметы, форма  (формы) ГИА-9, а также сроки участия в ГИА-9. </a:t>
            </a:r>
          </a:p>
          <a:p>
            <a:pPr marL="0" indent="0">
              <a:buNone/>
            </a:pPr>
            <a:endParaRPr lang="ru-RU" dirty="0"/>
          </a:p>
        </p:txBody>
      </p:sp>
    </p:spTree>
    <p:extLst>
      <p:ext uri="{BB962C8B-B14F-4D97-AF65-F5344CB8AC3E}">
        <p14:creationId xmlns:p14="http://schemas.microsoft.com/office/powerpoint/2010/main" xmlns="" val="1855924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3. Регистрация на участие</a:t>
            </a:r>
          </a:p>
        </p:txBody>
      </p:sp>
      <p:sp>
        <p:nvSpPr>
          <p:cNvPr id="3" name="Объект 2"/>
          <p:cNvSpPr>
            <a:spLocks noGrp="1"/>
          </p:cNvSpPr>
          <p:nvPr>
            <p:ph idx="1"/>
          </p:nvPr>
        </p:nvSpPr>
        <p:spPr/>
        <p:txBody>
          <a:bodyPr>
            <a:normAutofit/>
          </a:bodyPr>
          <a:lstStyle/>
          <a:p>
            <a:pPr marL="0" indent="0">
              <a:buNone/>
            </a:pPr>
            <a:r>
              <a:rPr lang="ru-RU" dirty="0"/>
              <a:t>После 1 марта обучающиеся вправе изменить перечень указанных в заявлении экзаменов, а также форму ГИА-9 и сроки участия в ГИА-9  только при наличии у них уважительных причин (болезни или иных обстоятельств), подтвержденных документально</a:t>
            </a:r>
            <a:r>
              <a:rPr lang="ru-RU" dirty="0" smtClean="0"/>
              <a:t>.</a:t>
            </a:r>
          </a:p>
          <a:p>
            <a:pPr marL="0" indent="0">
              <a:buNone/>
            </a:pPr>
            <a:r>
              <a:rPr lang="ru-RU" dirty="0"/>
              <a:t>Указанные заявления подаются не позднее, чем за две недели до начала соответствующего экзамена (соответствующих экзаменов</a:t>
            </a:r>
            <a:r>
              <a:rPr lang="ru-RU" dirty="0" smtClean="0"/>
              <a:t>).</a:t>
            </a:r>
            <a:endParaRPr lang="ru-RU" dirty="0"/>
          </a:p>
          <a:p>
            <a:pPr marL="0" indent="0">
              <a:buNone/>
            </a:pPr>
            <a:endParaRPr lang="ru-RU" dirty="0"/>
          </a:p>
        </p:txBody>
      </p:sp>
    </p:spTree>
    <p:extLst>
      <p:ext uri="{BB962C8B-B14F-4D97-AF65-F5344CB8AC3E}">
        <p14:creationId xmlns:p14="http://schemas.microsoft.com/office/powerpoint/2010/main" xmlns="" val="32354059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TotalTime>
  <Words>2422</Words>
  <Application>Microsoft Office PowerPoint</Application>
  <PresentationFormat>Экран (4:3)</PresentationFormat>
  <Paragraphs>207</Paragraphs>
  <Slides>40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Поток</vt:lpstr>
      <vt:lpstr>Порядок проведения ОГЭ-2019</vt:lpstr>
      <vt:lpstr>1. Общие сведения</vt:lpstr>
      <vt:lpstr>1. Общие сведения</vt:lpstr>
      <vt:lpstr>1. Общие сведения</vt:lpstr>
      <vt:lpstr>1. Общие сведения</vt:lpstr>
      <vt:lpstr>1. Общие сведения</vt:lpstr>
      <vt:lpstr>2. Допуск к ГИА-9</vt:lpstr>
      <vt:lpstr>3. Регистрация на участие</vt:lpstr>
      <vt:lpstr>3. Регистрация на участие</vt:lpstr>
      <vt:lpstr>4. Сроки проведения ГИА-9</vt:lpstr>
      <vt:lpstr>4. Сроки проведения ГИА-9</vt:lpstr>
      <vt:lpstr>4. Сроки проведения ГИА-9</vt:lpstr>
      <vt:lpstr>4. Сроки проведения ГИА-9</vt:lpstr>
      <vt:lpstr>Слайд 14</vt:lpstr>
      <vt:lpstr>4. Сроки проведения ГИА-9</vt:lpstr>
      <vt:lpstr>5. Проведение ГИА-9</vt:lpstr>
      <vt:lpstr>5. Проведение ГИА-9</vt:lpstr>
      <vt:lpstr>5. Проведение ГИА-9</vt:lpstr>
      <vt:lpstr>5. Проведение ГИА-9</vt:lpstr>
      <vt:lpstr>5. Проведение ГИА-9</vt:lpstr>
      <vt:lpstr>5. Проведение ГИА-9</vt:lpstr>
      <vt:lpstr>5. Проведение ГИА-9</vt:lpstr>
      <vt:lpstr>5. Проведение ГИА-9</vt:lpstr>
      <vt:lpstr>Непрограммируемый калькулятор</vt:lpstr>
      <vt:lpstr>5. Проведение ГИА-9</vt:lpstr>
      <vt:lpstr>5. Проведение ГИА-9</vt:lpstr>
      <vt:lpstr>5. Проведение ГИА-9</vt:lpstr>
      <vt:lpstr>5. Проведение ГИА-9</vt:lpstr>
      <vt:lpstr>5. Проведение ГИА-9</vt:lpstr>
      <vt:lpstr>5. Проведение ГИА-9</vt:lpstr>
      <vt:lpstr>5. Проведение ГИА-9</vt:lpstr>
      <vt:lpstr>5. Проведение ГИА-9</vt:lpstr>
      <vt:lpstr>5. Проведение ГИА-9</vt:lpstr>
      <vt:lpstr>6. Ознакомление участников ГИА-9 с результатами экзаменов</vt:lpstr>
      <vt:lpstr>7. Прием и рассмотрение апелляций</vt:lpstr>
      <vt:lpstr>Расписание ОГЭ 2019</vt:lpstr>
      <vt:lpstr>Минимальное количество первичных баллов ОГЭ</vt:lpstr>
      <vt:lpstr>Продолжительность ОГЭ в 2019 году</vt:lpstr>
      <vt:lpstr>Слайд 39</vt:lpstr>
      <vt:lpstr>Слайд 40</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проведения ОГЭ-2019</dc:title>
  <dc:creator>1</dc:creator>
  <cp:lastModifiedBy>760510</cp:lastModifiedBy>
  <cp:revision>15</cp:revision>
  <dcterms:created xsi:type="dcterms:W3CDTF">2019-04-26T19:02:38Z</dcterms:created>
  <dcterms:modified xsi:type="dcterms:W3CDTF">2019-05-14T13:52:00Z</dcterms:modified>
</cp:coreProperties>
</file>