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80" r:id="rId28"/>
    <p:sldId id="282" r:id="rId29"/>
    <p:sldId id="290" r:id="rId30"/>
    <p:sldId id="283" r:id="rId31"/>
    <p:sldId id="292" r:id="rId32"/>
    <p:sldId id="285" r:id="rId33"/>
    <p:sldId id="288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7FFB-11FC-43AB-91F5-CAC80C352148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70CE-0702-4B41-89D3-7570FD008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C543A9-FC0E-4A63-8B51-5BFA133EC60D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9BBC6B-EA83-4DFB-A5B2-38858E3A947D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D73128F-D070-41C1-9F50-86906F7A6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ЕГЭ-2019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814393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effectLst/>
              </a:rPr>
              <a:t>4. </a:t>
            </a:r>
            <a:r>
              <a:rPr lang="ru-RU" sz="2000" dirty="0" smtClean="0">
                <a:effectLst/>
              </a:rPr>
              <a:t>В день проведения экзамена (в период с момента входа в ППЭ и до окончания экзамена) в ППЭ участникам </a:t>
            </a:r>
            <a:r>
              <a:rPr lang="ru-RU" sz="2000" dirty="0"/>
              <a:t>экзамена </a:t>
            </a:r>
            <a:r>
              <a:rPr lang="ru-RU" sz="2000" b="1" dirty="0" smtClean="0">
                <a:effectLst/>
              </a:rPr>
              <a:t>запрещается</a:t>
            </a:r>
            <a:r>
              <a:rPr lang="ru-RU" sz="2000" dirty="0" smtClean="0">
                <a:effectLst/>
              </a:rPr>
              <a:t> 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 организации),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аудиторий письменные заметки и иные средства хранения и передачи информации, из ППЭ и аудиторий ППЭ запрещается выносить экзаменационные материалы, в том числе КИМ и листы бумаги для черновиков на бумажном или электронном носителях, фотографировать экзаменационные материалы</a:t>
            </a:r>
            <a:r>
              <a:rPr lang="ru-RU" sz="2200" dirty="0" smtClean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4. Рекомендуется взять с собой на экзамен только необходимые вещи. Иные личные вещи участники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обязаны оставить в специально выделенном в здании (комплексе зданий), где расположен ППЭ, до входа в ППЭ месте (помещении) для хранения личных вещей участников </a:t>
            </a:r>
            <a:r>
              <a:rPr lang="ru-RU" dirty="0"/>
              <a:t>экзамена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Указанное </a:t>
            </a:r>
            <a:r>
              <a:rPr lang="ru-RU" b="1" dirty="0" smtClean="0">
                <a:effectLst/>
              </a:rPr>
              <a:t>место для личных вещей </a:t>
            </a:r>
            <a:r>
              <a:rPr lang="ru-RU" dirty="0" smtClean="0">
                <a:effectLst/>
              </a:rPr>
              <a:t>участников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9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5. Участники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6. Во время экзамена участникам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При выходе из аудитории во время экзамена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должен оставить экзаменационные материалы, листы бумаги для черновиков и письменные принадлежности на рабочем столе.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0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 smtClean="0">
                <a:effectLst/>
              </a:rPr>
              <a:t>7. Участники </a:t>
            </a:r>
            <a:r>
              <a:rPr lang="ru-RU" sz="2200" dirty="0"/>
              <a:t>экзамена</a:t>
            </a:r>
            <a:r>
              <a:rPr lang="ru-RU" sz="2200" dirty="0" smtClean="0">
                <a:effectLst/>
              </a:rPr>
              <a:t>, допустившие нарушение указанных требований или иные нарушения Порядка, удаляются с экзамена. По данному факту лицами, ответственными за проведение ЕГЭ в ППЭ, составляется акт, который передается на рассмотрение председателю ГЭК. Если факт нарушения участником </a:t>
            </a:r>
            <a:r>
              <a:rPr lang="ru-RU" sz="2200" dirty="0"/>
              <a:t>экзамена </a:t>
            </a:r>
            <a:r>
              <a:rPr lang="ru-RU" sz="2200" dirty="0" smtClean="0">
                <a:effectLst/>
              </a:rPr>
              <a:t>Порядка подтверждается, председатель ГЭК принимает решение об аннулировании результатов участника </a:t>
            </a:r>
            <a:r>
              <a:rPr lang="ru-RU" sz="2200" dirty="0"/>
              <a:t>экзамена </a:t>
            </a:r>
            <a:r>
              <a:rPr lang="ru-RU" sz="2200" dirty="0" smtClean="0">
                <a:effectLst/>
              </a:rPr>
              <a:t>по соответствующему учебному предмету. </a:t>
            </a:r>
          </a:p>
          <a:p>
            <a:pPr marL="0" indent="0">
              <a:buNone/>
            </a:pPr>
            <a:r>
              <a:rPr lang="ru-RU" sz="2200" dirty="0" smtClean="0">
                <a:effectLst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ч. 4 ст. 19.30. Кодекса Российской Федерации об административных правонарушениях от 30.12.2001 № 195-ФЗ.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767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8. Экзаменационная работа выполняется </a:t>
            </a:r>
            <a:r>
              <a:rPr lang="ru-RU" dirty="0" err="1" smtClean="0">
                <a:effectLst/>
              </a:rPr>
              <a:t>гелевой</a:t>
            </a:r>
            <a:r>
              <a:rPr lang="ru-RU" dirty="0" smtClean="0">
                <a:effectLst/>
              </a:rPr>
              <a:t>, капиллярной ручкой с чернилами черного цвета. </a:t>
            </a:r>
            <a:r>
              <a:rPr lang="ru-RU" b="1" dirty="0" smtClean="0">
                <a:effectLst/>
              </a:rPr>
              <a:t>Экзаменационные работы, выполненные другими письменными принадлежностями, не обрабатываются и не проверяются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3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может при выполнении работы использовать листы бумаги для черновиков со штампом образовательной организации, на базе которой организован ППЭ, и делать пометки в КИМ (в случае проведения ЕГЭ по иностранным языкам (раздел «Говорение») листы бумаги для черновиков не выдаются).</a:t>
            </a:r>
          </a:p>
          <a:p>
            <a:pPr marL="0" indent="0">
              <a:buNone/>
            </a:pPr>
            <a:r>
              <a:rPr lang="ru-RU" b="1" dirty="0" smtClean="0">
                <a:effectLst/>
              </a:rPr>
              <a:t>Внимание!</a:t>
            </a:r>
            <a:r>
              <a:rPr lang="ru-RU" dirty="0" smtClean="0">
                <a:effectLst/>
              </a:rPr>
              <a:t> Листы бумаги для черновиков и КИМ не проверяются и записи в них не учитываются при обработке.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9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2. Участник </a:t>
            </a:r>
            <a:r>
              <a:rPr lang="ru-RU" dirty="0"/>
              <a:t>экзамена</a:t>
            </a:r>
            <a:r>
              <a:rPr lang="ru-RU" dirty="0" smtClean="0">
                <a:effectLst/>
              </a:rPr>
              <a:t>, который по состоянию здоровья или другим объективным причинам не может завершить выполнение экзаменационной работы, имеет право досрочно сдать экзаменационные материалы и покинуть аудиторию. В этом случае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в сопровождении организатора проходит в медицинский кабинет, куда приглашается член ГЭК. В случае подтверждения медицинским работником ухудшения состояния здоровья участника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и при согласии участника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досрочно завершить экзамен составляется Акт о досрочном завершении экзамена по объективным причинам. В дальнейшем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по решению председателя ГЭК сможет сдать экзамен по данному предмету в дополнительные сроки.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3. Участники </a:t>
            </a:r>
            <a:r>
              <a:rPr lang="ru-RU" dirty="0"/>
              <a:t>экзамена</a:t>
            </a:r>
            <a:r>
              <a:rPr lang="ru-RU" dirty="0" smtClean="0">
                <a:effectLst/>
              </a:rPr>
              <a:t>, досрочно завершившие выполнение экзаменационной работы, могут покинуть ППЭ. Организаторы принимают у них все экзаменационные материалы.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4. В случае если участник ГИА получил неудовлетворительные результаты по одному из обязательных учебных предметов (русский язык или математика), он допускается повторно к ГИА по данному учебному предмету в текущем учебном году в дополнительные сроки (не более одного раза).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4. Участникам ГИА, получившим в текущем году неудовлетворительный результат ЕГЭ по учебным предметам по выбору, предоставляется право пройти экзамены по соответствующим учебным предметам в следующем году в сроки и формах, установленных Порядком.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Участникам ЕГЭ, получившим в текущем году неудовлетворительный результат ЕГЭ по учебным предметам, предоставляется право пройти экзамены по соответствующим учебным предметам в следующем году в сроки и формах, установленных Порядком.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15370" cy="9397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4876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smtClean="0">
                <a:effectLst/>
              </a:rPr>
              <a:t>5. Участникам ГИА, не прошедшим ГИА или получившим на ГИА неудовлетворительные результаты более чем по одному обязательному учебному предмету, либо получившим повторно неудовлетворительный результат по одному из этих предметов на ГИА в дополнительные сроки, предоставляется право пройти ГИА по соответствующим учебным предметам не ранее 1 сентября текущего года в сроки и в формах, установленных Порядком. Для прохождения повторной ГИА обучающиеся восстанавливаются в организации, осуществляющей образовательную деятельность, на срок, необходимый для прохождения ГИА.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3541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1525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Нормативные правовые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58138" cy="48768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i="1" dirty="0" smtClean="0">
                <a:effectLst/>
              </a:rPr>
              <a:t>Федеральный закон от 29.12.2012 № 273-ФЗ «Об образовании в Российской Федерации».</a:t>
            </a:r>
            <a:endParaRPr lang="ru-RU" sz="1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>
                <a:effectLst/>
              </a:rPr>
              <a:t>Постановление Правительства Российской Федерации от 31.08.2013 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образования».</a:t>
            </a:r>
            <a:endParaRPr lang="ru-RU" sz="1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i="1" dirty="0" smtClean="0">
                <a:effectLst/>
              </a:rPr>
              <a:t>Приказ </a:t>
            </a:r>
            <a:r>
              <a:rPr lang="ru-RU" sz="1800" i="1" dirty="0" err="1" smtClean="0">
                <a:effectLst/>
              </a:rPr>
              <a:t>Минпросвещения</a:t>
            </a:r>
            <a:r>
              <a:rPr lang="ru-RU" sz="1800" i="1" dirty="0" smtClean="0">
                <a:effectLst/>
              </a:rPr>
              <a:t> России и </a:t>
            </a:r>
            <a:r>
              <a:rPr lang="ru-RU" sz="1800" i="1" dirty="0" err="1" smtClean="0">
                <a:effectLst/>
              </a:rPr>
              <a:t>Рособрнадзора</a:t>
            </a:r>
            <a:r>
              <a:rPr lang="ru-RU" sz="1800" i="1" dirty="0" smtClean="0">
                <a:effectLst/>
              </a:rPr>
              <a:t> от 07.11.2018 № 190/1512 «Об утверждении Порядка проведения государственной итоговой аттестации по образовательным программам среднего общего образования» (зарегистрирован Минюстом России 10.12.2018, регистрационный № 52952).</a:t>
            </a:r>
            <a:endParaRPr lang="ru-RU" sz="1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4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6.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имеет право подать апелляцию о нарушении установленного Порядка проведения ГИА и (или) о несогласии с выставленными баллами в конфликтную комиссию.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Конфликтная комиссия не рассматривает апелляции по вопросам содержания и структуры заданий по учебным предметам, а также по вопросам, связанным с оцениванием результатов выполнения заданий экзаменационной работы с кратким ответом, нарушением участниками экзамена требований настоящего Порядка и неправильным оформлением экзаменационной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Участники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заблаговременно информируются о времени, месте и порядке рассмотрения апелляций.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Участник экзамена и (или) его родители (законные представители) при желании присутствуют при рассмотрении апелляции.</a:t>
            </a:r>
          </a:p>
          <a:p>
            <a:pPr marL="0" indent="0">
              <a:buNone/>
            </a:pPr>
            <a:r>
              <a:rPr lang="ru-RU" b="1" dirty="0" smtClean="0">
                <a:effectLst/>
              </a:rPr>
              <a:t>Апелляцию о нарушении установленного Порядка проведения ГИА</a:t>
            </a:r>
            <a:r>
              <a:rPr lang="ru-RU" dirty="0" smtClean="0">
                <a:effectLst/>
              </a:rPr>
              <a:t>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подает в день проведения экзамена члену ГЭК, не покидая ППЭ.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4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При рассмотрении апелляции о нарушении установленного Порядка проведения ГИА конфликтная комиссия рассматривает апелляцию и заключение о результатах проверки и выносит одно из решений: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об отклонении апелляции;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об удовлетворении апелляции.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При удовлетворении апелляции результат ЕГЭ, по процедуре которого участником ЕГЭ была подана апелляция, аннулируется и участнику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4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effectLst/>
              </a:rPr>
              <a:t>Апелляция о несогласии с выставленными баллами</a:t>
            </a:r>
            <a:r>
              <a:rPr lang="ru-RU" sz="2000" dirty="0" smtClean="0">
                <a:effectLst/>
              </a:rPr>
              <a:t> подается в течение двух рабочих дней после официального дня объявления результатов экзамена по соответствующему учебному предмету. Участники ГИА подают апелляцию о несогласии с выставленными баллами в образовательную </a:t>
            </a:r>
            <a:r>
              <a:rPr lang="ru-RU" sz="2000" dirty="0"/>
              <a:t>организацию, </a:t>
            </a:r>
            <a:r>
              <a:rPr lang="ru-RU" sz="2000" dirty="0" smtClean="0">
                <a:effectLst/>
              </a:rPr>
              <a:t>которой они были допущены к ГИА, участники ЕГЭ – в места, в которых они были зарегистрированы на сдачу ЕГЭ.</a:t>
            </a: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При рассмотрении апелляции о несогласии с выставленными баллами участник экзамена письменно подтверждает, что ему предъявлены распечатанные изображения его экзаменационной работы, электронные носители, содержащие файлы с цифровой аудиозаписью устных ответов. </a:t>
            </a:r>
          </a:p>
          <a:p>
            <a:pPr marL="0" indent="0">
              <a:buNone/>
            </a:pPr>
            <a:r>
              <a:rPr lang="ru-RU" sz="2000" dirty="0" smtClean="0">
                <a:effectLst/>
              </a:rPr>
              <a:t>Указанные материалы предъявляются участникам </a:t>
            </a:r>
            <a:r>
              <a:rPr lang="ru-RU" sz="2000" dirty="0"/>
              <a:t>экзамена</a:t>
            </a:r>
            <a:r>
              <a:rPr lang="ru-RU" sz="2000" dirty="0" smtClean="0">
                <a:effectLst/>
              </a:rPr>
              <a:t> (в случае его присутствия при рассмотрении апелляции). 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533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По результатам рассмотрения апелляции о несогласии с выставленными баллами конфликтная комиссия принимает решение об отклонении апелляции и сохранении выставленных баллов (отсутствие технических ошибок и ошибок оценивания экзаменационной работы) или об удовлетворении апелляции и изменении баллов (наличие технических ошибок и (или) ошибок оценивания экзаменационной работы). Баллы могут быть изменены как в сторону повышения, так и в сторону понижения.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Права участника экзамена 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effectLst/>
              </a:rPr>
              <a:t>Апелляции о нарушении установленного порядка проведения ГИА и (или) о несогласии с выставленными баллами могут быть отозваны участниками </a:t>
            </a:r>
            <a:r>
              <a:rPr lang="ru-RU" sz="2000" dirty="0"/>
              <a:t>экзамена </a:t>
            </a:r>
            <a:r>
              <a:rPr lang="ru-RU" sz="2000" dirty="0" smtClean="0">
                <a:effectLst/>
              </a:rPr>
              <a:t>по их собственному желанию. Для этого участник </a:t>
            </a:r>
            <a:r>
              <a:rPr lang="ru-RU" sz="2000" dirty="0"/>
              <a:t>экзамена </a:t>
            </a:r>
            <a:r>
              <a:rPr lang="ru-RU" sz="2000" dirty="0" smtClean="0">
                <a:effectLst/>
              </a:rPr>
              <a:t>пишет заявление об отзыве поданной им апелляции. Участники ГИА подают соответствующее заявление в письменной форме в образовательные организации, которыми они были допущены в установленном порядке к ГИА, участники ЕГЭ – в места, в которых они были зарегистрированы на сдачу ЕГЭ. В случае отсутствия заявления об отзыве поданной апелляции, и неявки участника ГИА на заседание конфликтной комиссии, на котором рассматривается апелляция, конфликтная комиссия рассматривает его апелляцию в установленном порядке.</a:t>
            </a:r>
          </a:p>
          <a:p>
            <a:pPr marL="0" indent="0"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3533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4071942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190500" y="4286250"/>
            <a:ext cx="4524375" cy="2203450"/>
          </a:xfrm>
          <a:prstGeom prst="roundRect">
            <a:avLst>
              <a:gd name="adj" fmla="val 3501"/>
            </a:avLst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Черно-белые односторонние бланки: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бланк регистрации;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бланк ответов №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бланк ответов № 2 лист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бланк ответов № 2 лист 2;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КИМ</a:t>
            </a:r>
          </a:p>
        </p:txBody>
      </p:sp>
      <p:sp>
        <p:nvSpPr>
          <p:cNvPr id="12292" name="Прямоугольник 34"/>
          <p:cNvSpPr>
            <a:spLocks noChangeArrowheads="1"/>
          </p:cNvSpPr>
          <p:nvPr/>
        </p:nvSpPr>
        <p:spPr bwMode="auto">
          <a:xfrm>
            <a:off x="1785938" y="12700"/>
            <a:ext cx="70342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200" b="1">
                <a:solidFill>
                  <a:srgbClr val="FF0000"/>
                </a:solidFill>
              </a:rPr>
              <a:t>Состав индивидуального комплекта ЕГЭ 2019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3505200" y="6519863"/>
            <a:ext cx="2133600" cy="365125"/>
          </a:xfrm>
        </p:spPr>
        <p:txBody>
          <a:bodyPr/>
          <a:lstStyle/>
          <a:p>
            <a:pPr>
              <a:defRPr/>
            </a:pPr>
            <a:fld id="{6A7239A5-AC30-4279-B59D-63B7C3977873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12294" name="Рисунок 9" descr="C:\Users\ekaselez\Desktop\Бланки ЕГЭ 2019_последний вариант\p01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196975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0" descr="C:\Users\ekaselez\Desktop\Бланки ЕГЭ 2019_последний вариант\p02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196975"/>
            <a:ext cx="2087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1" descr="C:\Users\ekaselez\Desktop\Бланки ЕГЭ 2019_последний вариант\p03-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196975"/>
            <a:ext cx="21590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2" descr="C:\Users\ekaselez\Desktop\Бланки ЕГЭ 2019_последний вариант\p04-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268413"/>
            <a:ext cx="20875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ЕГЭ 2019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16928505"/>
              </p:ext>
            </p:extLst>
          </p:nvPr>
        </p:nvGraphicFramePr>
        <p:xfrm>
          <a:off x="914400" y="1447800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27 мая (</a:t>
                      </a:r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июня (</a:t>
                      </a:r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 мая (ср)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июня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чт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Биология, информатика</a:t>
                      </a:r>
                      <a:endParaRPr lang="ru-RU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 мая (</a:t>
                      </a:r>
                      <a:r>
                        <a:rPr lang="ru-RU" dirty="0" err="1" smtClean="0"/>
                        <a:t>пт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История, химия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03 июня (</a:t>
                      </a:r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6360" marR="863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2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0112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Минимальные баллы по ЕГЭ не изменятся в </a:t>
            </a:r>
            <a:r>
              <a:rPr lang="ru-RU" sz="2800" b="1" dirty="0" smtClean="0"/>
              <a:t>2019 </a:t>
            </a:r>
            <a:r>
              <a:rPr lang="ru-RU" sz="2800" b="1" dirty="0"/>
              <a:t>году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571472" y="1142984"/>
          <a:ext cx="8286807" cy="54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15462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предмет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Минимальное количество баллов ЕГЭ, необходимое</a:t>
                      </a:r>
                      <a:r>
                        <a:rPr lang="ru-RU" sz="2000" baseline="0" dirty="0" smtClean="0"/>
                        <a:t> для поступления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Минимальное количество баллов ЕГЭ, необходимое</a:t>
                      </a:r>
                      <a:r>
                        <a:rPr lang="ru-RU" sz="2000" baseline="0" dirty="0" smtClean="0"/>
                        <a:t> для получения аттестата</a:t>
                      </a:r>
                      <a:endParaRPr lang="ru-RU" sz="2000" dirty="0" smtClean="0"/>
                    </a:p>
                  </a:txBody>
                  <a:tcPr marL="86360" marR="86360" marT="45705" marB="45705"/>
                </a:tc>
              </a:tr>
              <a:tr h="379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36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</a:tr>
              <a:tr h="5864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 - 27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 – 27 баллов, Б – «3»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</a:tr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Физика, химия, биология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36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86360" marR="86360" marT="45705" marB="45705"/>
                </a:tc>
              </a:tr>
              <a:tr h="379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Информатика и ИКТ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86360" marR="86360" marT="45705" marB="45705"/>
                </a:tc>
              </a:tr>
              <a:tr h="5864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История, литература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86360" marR="86360" marT="45705" marB="45705"/>
                </a:tc>
              </a:tr>
              <a:tr h="379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география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86360" marR="86360" marT="45705" marB="45705"/>
                </a:tc>
              </a:tr>
              <a:tr h="379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обществознание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86360" marR="86360" marT="45705" marB="45705"/>
                </a:tc>
              </a:tr>
              <a:tr h="379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иностранный язык</a:t>
                      </a:r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 marL="86360" marR="86360"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86360" marR="86360" marT="45705" marB="457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87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8501090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Общая информация о порядке проведении ЕГЭ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effectLst/>
              </a:rPr>
              <a:t>В целях обеспечения безопасности, обеспечения порядка и предотвращения фактов нарушения порядка проведения единого государственного экзамена (далее − ЕГЭ) пункты проведения экзаменов (далее − ППЭ) оборудуются стационарными и (или) переносными металлоискателями; ППЭ и аудитории ППЭ оборудуются средствами видеонаблюдения; по решению государственной экзаменационной комиссии (далее − ГЭК) ППЭ могут быть оборудованы системами подавления сигналов подвижной связи.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effectLst/>
              </a:rPr>
              <a:t>ЕГЭ по всем учебным предметам начинается в 10.00 по местному времени.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5373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Продолжительность ЕГЭ в 2019 </a:t>
            </a:r>
            <a:r>
              <a:rPr lang="ru-RU" b="1" dirty="0"/>
              <a:t>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02588" cy="484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478"/>
                <a:gridCol w="3600110"/>
              </a:tblGrid>
              <a:tr h="4572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предмет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продолжительность</a:t>
                      </a:r>
                    </a:p>
                  </a:txBody>
                  <a:tcPr marL="91433" marR="91433" marT="45724" marB="45724"/>
                </a:tc>
              </a:tr>
              <a:tr h="4572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Русский язык, химия, биология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часа 30 минут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</a:tr>
              <a:tr h="11887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 П, физика, литература, информатика и ИКТ,</a:t>
                      </a:r>
                      <a:r>
                        <a:rPr lang="ru-RU" sz="2400" baseline="0" dirty="0" smtClean="0"/>
                        <a:t> обществознание, история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часа 55 минут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</a:tr>
              <a:tr h="11887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</a:t>
                      </a:r>
                      <a:r>
                        <a:rPr lang="ru-RU" sz="2400" baseline="0" dirty="0" smtClean="0"/>
                        <a:t> Б, география, иностранный язык (кроме раздела «Говорение»)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часа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Иностранный язык («говорение»)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 минут</a:t>
                      </a:r>
                      <a:endParaRPr lang="ru-RU" sz="2400" dirty="0"/>
                    </a:p>
                  </a:txBody>
                  <a:tcPr marL="91433" marR="91433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03388" y="141288"/>
            <a:ext cx="6983412" cy="887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mtClean="0">
                <a:latin typeface="Arial" charset="0"/>
                <a:cs typeface="Arial" charset="0"/>
              </a:rPr>
              <a:t>Разрешенные дополнительные устройства для всех участников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1196975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Математика: </a:t>
            </a:r>
            <a:endParaRPr lang="ru-RU" dirty="0">
              <a:solidFill>
                <a:srgbClr val="006AB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линейка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rgbClr val="006AB3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Физика:</a:t>
            </a:r>
            <a:endParaRPr lang="ru-RU" dirty="0">
              <a:solidFill>
                <a:srgbClr val="006AB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</a:t>
            </a:r>
            <a:r>
              <a:rPr lang="ru-RU" dirty="0" smtClean="0">
                <a:solidFill>
                  <a:srgbClr val="006AB3"/>
                </a:solidFill>
              </a:rPr>
              <a:t>калькулятор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Химия:</a:t>
            </a:r>
            <a:endParaRPr lang="ru-RU" dirty="0">
              <a:solidFill>
                <a:srgbClr val="006AB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rgbClr val="006AB3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6AB3"/>
                </a:solidFill>
              </a:rPr>
              <a:t>География</a:t>
            </a:r>
            <a:r>
              <a:rPr lang="ru-RU" dirty="0">
                <a:solidFill>
                  <a:srgbClr val="006AB3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линейка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транспортир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6AB3"/>
                </a:solidFill>
              </a:rPr>
              <a:t>непрограммируемый калькулятор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038" y="1403350"/>
            <a:ext cx="1079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1628775"/>
            <a:ext cx="12668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optovik.kg/catalogGallery/transportit329615494447.png"/>
          <p:cNvPicPr>
            <a:picLocks noChangeAspect="1" noChangeArrowheads="1"/>
          </p:cNvPicPr>
          <p:nvPr/>
        </p:nvPicPr>
        <p:blipFill>
          <a:blip r:embed="rId4"/>
          <a:srcRect l="14627" t="15005" r="298" b="-82"/>
          <a:stretch>
            <a:fillRect/>
          </a:stretch>
        </p:blipFill>
        <p:spPr bwMode="auto">
          <a:xfrm>
            <a:off x="4332288" y="4387850"/>
            <a:ext cx="844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5"/>
          <a:srcRect l="9407" t="7925" r="6635" b="8398"/>
          <a:stretch>
            <a:fillRect/>
          </a:stretch>
        </p:blipFill>
        <p:spPr bwMode="auto">
          <a:xfrm>
            <a:off x="2798763" y="4241800"/>
            <a:ext cx="906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/>
          <p:cNvPicPr>
            <a:picLocks noChangeAspect="1"/>
          </p:cNvPicPr>
          <p:nvPr/>
        </p:nvPicPr>
        <p:blipFill>
          <a:blip r:embed="rId3"/>
          <a:srcRect l="3534" b="11896"/>
          <a:stretch>
            <a:fillRect/>
          </a:stretch>
        </p:blipFill>
        <p:spPr bwMode="auto">
          <a:xfrm>
            <a:off x="5656263" y="3895725"/>
            <a:ext cx="12207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3200" y="5445125"/>
            <a:ext cx="8761413" cy="1071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Приказ 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3505200" y="6519863"/>
            <a:ext cx="2133600" cy="365125"/>
          </a:xfrm>
        </p:spPr>
        <p:txBody>
          <a:bodyPr/>
          <a:lstStyle/>
          <a:p>
            <a:pPr>
              <a:defRPr/>
            </a:pPr>
            <a:fld id="{210B5A37-7947-4521-803B-331E6A161175}" type="slidenum">
              <a:rPr lang="ru-RU" altLang="ru-RU"/>
              <a:pPr>
                <a:defRPr/>
              </a:pPr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Телефон «горячей линии» по вопросам подготовки и проведения ЕГЭ: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Федеральная </a:t>
            </a:r>
            <a:r>
              <a:rPr lang="ru-RU" sz="2400" b="1" dirty="0"/>
              <a:t>служба по надзору в сфере образования и науки (</a:t>
            </a:r>
            <a:r>
              <a:rPr lang="ru-RU" sz="2400" b="1" dirty="0" err="1"/>
              <a:t>Рособрнадзор</a:t>
            </a:r>
            <a:r>
              <a:rPr lang="ru-RU" sz="2400" b="1" dirty="0" smtClean="0"/>
              <a:t>) - </a:t>
            </a:r>
            <a:r>
              <a:rPr lang="ru-RU" sz="2400" dirty="0" smtClean="0"/>
              <a:t>(</a:t>
            </a:r>
            <a:r>
              <a:rPr lang="ru-RU" sz="2400" dirty="0"/>
              <a:t>495) 984-89-19</a:t>
            </a:r>
          </a:p>
          <a:p>
            <a:pPr eaLnBrk="1" hangingPunct="1">
              <a:defRPr/>
            </a:pPr>
            <a:r>
              <a:rPr lang="ru-RU" sz="2400" b="1" dirty="0"/>
              <a:t>департамент образования Ярославской области</a:t>
            </a:r>
            <a:r>
              <a:rPr lang="ru-RU" sz="2400" b="1" dirty="0" smtClean="0"/>
              <a:t>: </a:t>
            </a:r>
            <a:r>
              <a:rPr lang="ru-RU" sz="2400" dirty="0" smtClean="0"/>
              <a:t>(</a:t>
            </a:r>
            <a:r>
              <a:rPr lang="ru-RU" sz="2400" dirty="0"/>
              <a:t>4852) 40 - 08 - 66</a:t>
            </a:r>
          </a:p>
          <a:p>
            <a:pPr eaLnBrk="1" hangingPunct="1">
              <a:defRPr/>
            </a:pPr>
            <a:r>
              <a:rPr lang="ru-RU" sz="2400" b="1" dirty="0"/>
              <a:t>государственное учреждение Ярославской области «Центр оценки и контроля качества образования»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(4852) 30 - 19 - 04</a:t>
            </a:r>
            <a:br>
              <a:rPr lang="ru-RU" sz="2400" dirty="0"/>
            </a:br>
            <a:r>
              <a:rPr lang="ru-RU" sz="2400" dirty="0"/>
              <a:t>(4852) 26 - 21 - 61   </a:t>
            </a:r>
          </a:p>
          <a:p>
            <a:pPr eaLnBrk="1" hangingPunct="1">
              <a:defRPr/>
            </a:pPr>
            <a:r>
              <a:rPr lang="ru-RU" sz="2400" dirty="0"/>
              <a:t> </a:t>
            </a:r>
            <a:r>
              <a:rPr lang="ru-RU" sz="2400" b="1" dirty="0"/>
              <a:t>ТЕЛЕФОН ДОВЕРИЯ ЕГЭ: </a:t>
            </a:r>
            <a:r>
              <a:rPr lang="ru-RU" sz="2400" dirty="0"/>
              <a:t> +7 (495) 104-68-38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596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8501090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85794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Вузы России: навигатор абитуриента 2019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Навигатор вошли 457 государственных и 114 негосударственных вузов из 81 региона России, реализующих очную форму обучения по более чем 350 программам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специалитета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Общая информация о порядке проведении ЕГЭ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effectLst/>
              </a:rPr>
              <a:t>Результаты экзаменов по каждому учебному предмету утверждаются, изменяются и (или) аннулируются председателем ГЭК. Изменение результатов возможно в случае проведения перепроверки экзаменационных работ. О проведении перепроверки сообщается дополнительно.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Аннулирование результатов возможно в случае выявления нарушений Порядка проведения государственной итоговой аттестации по образовательным программам среднего общего образования (далее − ГИА), утвержденного приказом Министерства просвещения Российской Федерации и Федеральной службы по надзору в сфере образования и науки от 7 ноября 2018 года № 190/1512 (далее − Порядок).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6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/>
              <a:t>Общая информация о порядке проведении ЕГЭ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/>
              <a:t>4. </a:t>
            </a:r>
            <a:r>
              <a:rPr lang="ru-RU" sz="1900" dirty="0" smtClean="0">
                <a:effectLst/>
              </a:rPr>
              <a:t>Результаты ГИА признаются удовлетворительными в случае, если участник экзамена по обязательным учебным предметам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1900" dirty="0" err="1" smtClean="0">
                <a:effectLst/>
              </a:rPr>
              <a:t>Рособрнадзором</a:t>
            </a:r>
            <a:r>
              <a:rPr lang="ru-RU" sz="1900" dirty="0" smtClean="0">
                <a:effectLst/>
              </a:rPr>
              <a:t>, а при сдаче ЕГЭ по математике базового уровня получил отметку не ниже удовлетворительной (три балла).</a:t>
            </a:r>
          </a:p>
          <a:p>
            <a:pPr marL="0" indent="0">
              <a:buNone/>
            </a:pPr>
            <a:r>
              <a:rPr lang="ru-RU" sz="1900" dirty="0" smtClean="0">
                <a:effectLst/>
              </a:rPr>
              <a:t>Результаты ЕГЭ </a:t>
            </a:r>
            <a:r>
              <a:rPr lang="ru-RU" sz="1900" b="1" i="1" dirty="0" smtClean="0">
                <a:effectLst/>
              </a:rPr>
              <a:t>по завершении проведения централизованной проверки экзаменационных работ ЕГЭ, после их поступления в Ярославскую область </a:t>
            </a:r>
            <a:r>
              <a:rPr lang="ru-RU" sz="1900" dirty="0" smtClean="0">
                <a:effectLst/>
              </a:rPr>
              <a:t>в течение одного рабочего дня утверждаются председателем ГЭК. После утверждения результаты ЕГЭ в течение одного рабочего дня передаются в образовательные организации, </a:t>
            </a:r>
            <a:r>
              <a:rPr lang="ru-RU" sz="1900" b="1" i="1" dirty="0" smtClean="0">
                <a:effectLst/>
              </a:rPr>
              <a:t>а также в органы местного самоуправления, осуществляющие управление в сфере образования</a:t>
            </a:r>
            <a:r>
              <a:rPr lang="ru-RU" sz="1900" dirty="0" smtClean="0">
                <a:effectLst/>
              </a:rPr>
              <a:t>, для последующего ознакомления участников </a:t>
            </a:r>
            <a:r>
              <a:rPr lang="ru-RU" sz="1900" dirty="0"/>
              <a:t>экзамена </a:t>
            </a:r>
            <a:r>
              <a:rPr lang="ru-RU" sz="1900" dirty="0" smtClean="0">
                <a:effectLst/>
              </a:rPr>
              <a:t>с полученными ими результатами </a:t>
            </a:r>
            <a:r>
              <a:rPr lang="ru-RU" sz="1900" dirty="0" smtClean="0">
                <a:effectLst/>
              </a:rPr>
              <a:t>ЕГЭ.</a:t>
            </a:r>
          </a:p>
          <a:p>
            <a:pPr marL="0" indent="0">
              <a:buNone/>
            </a:pPr>
            <a:r>
              <a:rPr lang="ru-RU" sz="1900" dirty="0" smtClean="0">
                <a:effectLst/>
              </a:rPr>
              <a:t>Ознакомление участников </a:t>
            </a:r>
            <a:r>
              <a:rPr lang="ru-RU" sz="1900" dirty="0" smtClean="0"/>
              <a:t>экзамена </a:t>
            </a:r>
            <a:r>
              <a:rPr lang="ru-RU" sz="1900" dirty="0" smtClean="0">
                <a:effectLst/>
              </a:rPr>
              <a:t>с утвержденными председателем ГЭК результатами ЕГЭ по учебному предмету осуществляется в течение одного рабочего дня со дня их передачи в образовательные организации, </a:t>
            </a:r>
            <a:r>
              <a:rPr lang="ru-RU" sz="1900" b="1" i="1" dirty="0" smtClean="0">
                <a:effectLst/>
              </a:rPr>
              <a:t>а также в органы местного самоуправления, осуществляющие  управление в сфере образования</a:t>
            </a:r>
            <a:r>
              <a:rPr lang="ru-RU" sz="1900" dirty="0" smtClean="0">
                <a:effectLst/>
              </a:rPr>
              <a:t>. Указанный день считается официальным днем объявления результатов.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16423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Общая информация о порядке проведении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5. Результаты ЕГЭ при приеме на обучение по программам </a:t>
            </a:r>
            <a:r>
              <a:rPr lang="ru-RU" dirty="0" err="1" smtClean="0">
                <a:effectLst/>
              </a:rPr>
              <a:t>бакалавриата</a:t>
            </a:r>
            <a:r>
              <a:rPr lang="ru-RU" dirty="0" smtClean="0">
                <a:effectLst/>
              </a:rPr>
              <a:t> и программам </a:t>
            </a:r>
            <a:r>
              <a:rPr lang="ru-RU" dirty="0" err="1" smtClean="0">
                <a:effectLst/>
              </a:rPr>
              <a:t>специалитета</a:t>
            </a:r>
            <a:r>
              <a:rPr lang="ru-RU" dirty="0" smtClean="0">
                <a:effectLst/>
              </a:rPr>
              <a:t> действительны четыре года, следующих за годом получения таких результатов.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21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effectLst/>
              </a:rPr>
              <a:t>В день экзамена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должен прибыть в ППЭ не менее чем за 45 минут до его начала. Вход участников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в ППЭ начинается с 09.00 по местному времени.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effectLst/>
              </a:rPr>
              <a:t>Допуск участников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в ППЭ осуществляется при наличии у них документов, удостоверяющих их личность, и при наличии их в списках распределения в данный ППЭ.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3. Если участник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опоздал на экзамен, он допускается к сдаче ЕГЭ в установленном порядке, при этом время окончания экзамена не продлевается, о чем сообщается участнику </a:t>
            </a:r>
            <a:r>
              <a:rPr lang="ru-RU" dirty="0"/>
              <a:t>экзамена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В случае проведения ЕГЭ по иностранным языкам (письменная часть, раздел «</a:t>
            </a:r>
            <a:r>
              <a:rPr lang="ru-RU" dirty="0" err="1" smtClean="0">
                <a:effectLst/>
              </a:rPr>
              <a:t>Аудирование</a:t>
            </a:r>
            <a:r>
              <a:rPr lang="ru-RU" dirty="0" smtClean="0">
                <a:effectLst/>
              </a:rPr>
              <a:t>») допуск опоздавших участников в аудиторию после включения аудиозаписи не осуществляется (за исключением, если в аудитории нет других участников или, если участники в аудитории завершили прослушивание аудиозаписи). Персональное </a:t>
            </a:r>
            <a:r>
              <a:rPr lang="ru-RU" dirty="0" err="1" smtClean="0">
                <a:effectLst/>
              </a:rPr>
              <a:t>аудирование</a:t>
            </a:r>
            <a:r>
              <a:rPr lang="ru-RU" dirty="0" smtClean="0">
                <a:effectLst/>
              </a:rPr>
              <a:t> для опоздавших участников не проводится (за исключением случая, когда в аудитории нет других участников экзамена).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Повторный общий инструктаж для опоздавших участников </a:t>
            </a:r>
            <a:r>
              <a:rPr lang="ru-RU" dirty="0"/>
              <a:t>экзамена </a:t>
            </a:r>
            <a:r>
              <a:rPr lang="ru-RU" dirty="0" smtClean="0">
                <a:effectLst/>
              </a:rPr>
              <a:t>не проводится. Организаторы предоставляют необходимую информацию для заполнения регистрационных полей бланков ЕГЭ.</a:t>
            </a:r>
          </a:p>
        </p:txBody>
      </p:sp>
    </p:spTree>
    <p:extLst>
      <p:ext uri="{BB962C8B-B14F-4D97-AF65-F5344CB8AC3E}">
        <p14:creationId xmlns:p14="http://schemas.microsoft.com/office/powerpoint/2010/main" xmlns="" val="35149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Обязанности участника экзамена</a:t>
            </a:r>
            <a:r>
              <a:rPr lang="ru-RU" dirty="0"/>
              <a:t> </a:t>
            </a:r>
            <a:r>
              <a:rPr lang="ru-RU" b="1" dirty="0"/>
              <a:t>в рамках участия в ЕГЭ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3. </a:t>
            </a:r>
            <a:r>
              <a:rPr lang="ru-RU" sz="2800" dirty="0" smtClean="0">
                <a:effectLst/>
              </a:rPr>
              <a:t>В случае отсутствия по объективным причинам у участника ГИА (обучающегося, экстерна) документа, удостоверяющего личность, он допускается в ППЭ после письменного подтверждения его личности сопровождающим от образовательной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7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1607</TotalTime>
  <Words>1435</Words>
  <Application>Microsoft Office PowerPoint</Application>
  <PresentationFormat>Экран (4:3)</PresentationFormat>
  <Paragraphs>158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Порядок проведения ЕГЭ-2019</vt:lpstr>
      <vt:lpstr>Нормативные правовые документы</vt:lpstr>
      <vt:lpstr>Общая информация о порядке проведении ЕГЭ</vt:lpstr>
      <vt:lpstr>Общая информация о порядке проведении ЕГЭ</vt:lpstr>
      <vt:lpstr>Общая информация о порядке проведении ЕГЭ</vt:lpstr>
      <vt:lpstr>Общая информация о порядке проведении ЕГЭ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Обязанности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Права участника экзамена в рамках участия в ЕГЭ:</vt:lpstr>
      <vt:lpstr>Слайд 26</vt:lpstr>
      <vt:lpstr>Расписание ЕГЭ 2019</vt:lpstr>
      <vt:lpstr>Минимальные баллы по ЕГЭ не изменятся в 2019 году</vt:lpstr>
      <vt:lpstr>Слайд 29</vt:lpstr>
      <vt:lpstr>Продолжительность ЕГЭ в 2019 году</vt:lpstr>
      <vt:lpstr>Разрешенные дополнительные устройства для всех участников ЕГЭ</vt:lpstr>
      <vt:lpstr>Телефон «горячей линии» по вопросам подготовки и проведения ЕГЭ: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ЕГЭ-2019</dc:title>
  <dc:creator>1</dc:creator>
  <cp:lastModifiedBy>760510</cp:lastModifiedBy>
  <cp:revision>19</cp:revision>
  <dcterms:created xsi:type="dcterms:W3CDTF">2019-04-25T17:37:06Z</dcterms:created>
  <dcterms:modified xsi:type="dcterms:W3CDTF">2019-05-15T15:34:14Z</dcterms:modified>
</cp:coreProperties>
</file>