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notesMasterIdLst>
    <p:notesMasterId r:id="rId17"/>
  </p:notesMasterIdLst>
  <p:sldIdLst>
    <p:sldId id="256" r:id="rId2"/>
    <p:sldId id="257" r:id="rId3"/>
    <p:sldId id="296" r:id="rId4"/>
    <p:sldId id="292" r:id="rId5"/>
    <p:sldId id="293" r:id="rId6"/>
    <p:sldId id="295" r:id="rId7"/>
    <p:sldId id="294" r:id="rId8"/>
    <p:sldId id="274" r:id="rId9"/>
    <p:sldId id="275" r:id="rId10"/>
    <p:sldId id="279" r:id="rId11"/>
    <p:sldId id="281" r:id="rId12"/>
    <p:sldId id="282" r:id="rId13"/>
    <p:sldId id="283" r:id="rId14"/>
    <p:sldId id="284" r:id="rId15"/>
    <p:sldId id="285" r:id="rId16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613" autoAdjust="0"/>
  </p:normalViewPr>
  <p:slideViewPr>
    <p:cSldViewPr>
      <p:cViewPr>
        <p:scale>
          <a:sx n="49" d="100"/>
          <a:sy n="49" d="100"/>
        </p:scale>
        <p:origin x="-18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2C2A6-E5D7-44BE-8BDA-74698545B36A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BAA7-4A45-4DEF-8397-E3102F65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6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base"/>
            <a:r>
              <a:rPr lang="ru-RU" b="0" i="0" dirty="0">
                <a:solidFill>
                  <a:srgbClr val="333333"/>
                </a:solidFill>
                <a:effectLst/>
                <a:latin typeface="PT Serif" panose="020A0603040505020204" pitchFamily="18" charset="-52"/>
              </a:rPr>
              <a:t>С 1 сентября 2023 года вступил в силу Приказ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 Serif" panose="020A0603040505020204" pitchFamily="18" charset="-52"/>
              </a:rPr>
              <a:t>Минпросвещения</a:t>
            </a:r>
            <a:r>
              <a:rPr lang="ru-RU" b="0" i="0" dirty="0">
                <a:solidFill>
                  <a:srgbClr val="333333"/>
                </a:solidFill>
                <a:effectLst/>
                <a:latin typeface="PT Serif" panose="020A0603040505020204" pitchFamily="18" charset="-52"/>
              </a:rPr>
              <a:t> РФ N 233, Рособрнадзора N 552 от 04.04.2023</a:t>
            </a:r>
          </a:p>
          <a:p>
            <a:pPr algn="ctr" fontAlgn="base"/>
            <a:r>
              <a:rPr lang="ru-RU" b="0" i="0" dirty="0">
                <a:solidFill>
                  <a:srgbClr val="333333"/>
                </a:solidFill>
                <a:effectLst/>
                <a:latin typeface="PT Serif" panose="020A0603040505020204" pitchFamily="18" charset="-52"/>
              </a:rPr>
              <a:t>"Об утверждении Порядка проведения государственной итоговой аттестации по образовательным программам среднего общего образования"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0BAA7-4A45-4DEF-8397-E3102F657D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7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Выпускники текущего года, экстерны вправе изменить указанный в заявлениях об участии в экзаменах уровень ЕГЭ по математике. В этом случае указанные лица подают в ГЭК соответствующие заявления с указанием измененного уровня ЕГЭ по математике.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Указанные заявления подаются не позднее чем за две недели до начала соответствующего экзамена.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0BAA7-4A45-4DEF-8397-E3102F657D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7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и в 2023 году участники смогут изменить уровень экзамена по математике в резервные сроки основного периода. Для этого участники пишут заявление в ГЭК с указанием выбранного уровня.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0BAA7-4A45-4DEF-8397-E3102F657D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0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случае угрозы возникновения чрезвычайной ситуации ОИВ принимают решение о переносе сдачи экзаменов на другой день, предусмотренный едиными расписаниями ЕГЭ, ГВЭ. Перенос в другой ППЭ не предусмотрен. </a:t>
            </a:r>
          </a:p>
          <a:p>
            <a:r>
              <a:rPr lang="ru-RU" dirty="0"/>
              <a:t>Перерыв между проведением экзаменов по обязательным учебным предметам, проводимых в досрочный, основной и дополнительный периоды (за исключением проведения экзаменов в резервные сроки соответствующего периода проведения экзаменов), составляет не менее двух календарных дней.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0BAA7-4A45-4DEF-8397-E3102F657D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6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Порядком закреплены действия, которые запрещены участникам во время проведения экзаменов, однако в этом году были удалены участники за телефон, шпаргалки, один из участников вынес бланки из аудитории.</a:t>
            </a:r>
          </a:p>
          <a:p>
            <a:r>
              <a:rPr lang="ru-RU" dirty="0"/>
              <a:t>Кроме того в одном из пунктов в туалете был обнаружен ничейный телефон. Владельца обнаружить не удалось.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0BAA7-4A45-4DEF-8397-E3102F657D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8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Еще раз обращаем внимание, что в случае досрочного завершения экзамена участниками экзамена справка от врача не требуется. Акт о досрочном завершении является основанием для повторного допуска. В этом году не поступало жалоб от участников экзамена на отказ в досрочном завершении экзамена.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0BAA7-4A45-4DEF-8397-E3102F657D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8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2171701"/>
            <a:ext cx="13238487" cy="4994372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1D-4A4D-4756-94EF-B3B9CC307654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46691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7200880"/>
            <a:ext cx="13238486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3" y="1028700"/>
            <a:ext cx="13238487" cy="5460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4" y="8050988"/>
            <a:ext cx="13238484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E657-D258-4E9F-B9E3-097BE9B54420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85419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2171700"/>
            <a:ext cx="13238489" cy="2971800"/>
          </a:xfrm>
        </p:spPr>
        <p:txBody>
          <a:bodyPr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13238489" cy="35433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88A0-3D88-483D-A43D-0367A4230BDD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307916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2171700"/>
            <a:ext cx="11998973" cy="3485061"/>
          </a:xfrm>
        </p:spPr>
        <p:txBody>
          <a:bodyPr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895601" y="5656761"/>
            <a:ext cx="10919474" cy="51326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6525986"/>
            <a:ext cx="13238489" cy="25146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F861-FD7B-493A-83C9-F8F5F8AB4D43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  <p:sp>
        <p:nvSpPr>
          <p:cNvPr id="12" name="TextBox 11"/>
          <p:cNvSpPr txBox="1"/>
          <p:nvPr/>
        </p:nvSpPr>
        <p:spPr>
          <a:xfrm>
            <a:off x="1347443" y="1456880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95735" y="3920681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56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4686302"/>
            <a:ext cx="13238490" cy="247977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166072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ED9-0669-416A-ABFF-D2638016B86B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270770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421" y="2971800"/>
            <a:ext cx="442029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8695" y="4000500"/>
            <a:ext cx="4391025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5489" y="2971800"/>
            <a:ext cx="440436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09659" y="4000500"/>
            <a:ext cx="4420191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2971800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87051" y="4000500"/>
            <a:ext cx="4398170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CD3A-C93C-4490-A38E-CAEC9C623B26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181640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695" y="6376424"/>
            <a:ext cx="441007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8695" y="3314700"/>
            <a:ext cx="4410075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8695" y="7240817"/>
            <a:ext cx="4410075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4063" y="6376424"/>
            <a:ext cx="439578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834062" y="3314700"/>
            <a:ext cx="4395788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32033" y="7240816"/>
            <a:ext cx="4401609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6376424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87049" y="3314700"/>
            <a:ext cx="4398170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86863" y="7240813"/>
            <a:ext cx="4403996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E118-80AF-4434-B6A3-DB19180BEA07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177462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D67C-4D0A-410B-A535-1A2AE8AD417F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215530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56319" y="645320"/>
            <a:ext cx="2628902" cy="8739188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695" y="1331121"/>
            <a:ext cx="11134724" cy="80533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7501-35B3-40D1-AB4F-11F35812E0FB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3972103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58900" y="2541524"/>
            <a:ext cx="6972300" cy="592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1B7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48825" y="2538222"/>
            <a:ext cx="7872730" cy="712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857EB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8228-F07D-47A0-9C6E-C00E9888A428}" type="datetime1">
              <a:rPr lang="en-US" smtClean="0"/>
              <a:t>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876"/>
                </a:solidFill>
                <a:latin typeface="Tahoma"/>
                <a:cs typeface="Tahoma"/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45" dirty="0"/>
              <a:t>‹#›</a:t>
            </a:fld>
            <a:endParaRPr spc="-245" dirty="0"/>
          </a:p>
        </p:txBody>
      </p:sp>
    </p:spTree>
    <p:extLst>
      <p:ext uri="{BB962C8B-B14F-4D97-AF65-F5344CB8AC3E}">
        <p14:creationId xmlns:p14="http://schemas.microsoft.com/office/powerpoint/2010/main" val="179279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A25D-5A0C-48AB-8FC7-DFA903A20631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215593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4292600"/>
            <a:ext cx="13238486" cy="28734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3" y="7166072"/>
            <a:ext cx="13238487" cy="1290600"/>
          </a:xfrm>
        </p:spPr>
        <p:txBody>
          <a:bodyPr anchor="t"/>
          <a:lstStyle>
            <a:lvl1pPr marL="0" indent="0" algn="l">
              <a:buNone/>
              <a:defRPr sz="3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8EC1-96EC-46D7-A71E-B3C7B77617CE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337957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969" y="3090863"/>
            <a:ext cx="6594509" cy="629364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1740" y="3084139"/>
            <a:ext cx="6594512" cy="630036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AAEA-B793-4157-8025-018C08D24D1A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158832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70" y="2857500"/>
            <a:ext cx="659450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969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81743" y="2857500"/>
            <a:ext cx="659450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81743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9BB-F0C9-48A6-A9B5-D4C423668DC0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6803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838C-7D01-4EC8-835A-3D002A9F4C6D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47133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533-6FC9-4B15-B3FD-3C2A36ADB1C4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1745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0" y="2171700"/>
            <a:ext cx="5101596" cy="21717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25" y="2171700"/>
            <a:ext cx="7793996" cy="6858000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0" y="4693921"/>
            <a:ext cx="5101595" cy="434339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46A3-E2BD-4EDB-8258-61E82E2D9AD8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60970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61" y="2781288"/>
            <a:ext cx="7639359" cy="2362212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24319" y="1714500"/>
            <a:ext cx="480060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7627469" cy="20574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F1A-017D-425B-8343-2D7AAF3AFAAA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36039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4004528"/>
            <a:ext cx="6055518" cy="628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338521"/>
            <a:ext cx="2283618" cy="35481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913518" y="2514600"/>
            <a:ext cx="4229100" cy="42291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1999119" y="1"/>
            <a:ext cx="2405081" cy="1712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2908817" y="9144000"/>
            <a:ext cx="1490601" cy="114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9167" y="679077"/>
            <a:ext cx="14107085" cy="2100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69" y="3079378"/>
            <a:ext cx="13419812" cy="629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5233459" y="2686052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D8E2AD-0026-401A-87D9-27C2A601F2DC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3427360" y="4837946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-245" smtClean="0"/>
              <a:t>‹#›</a:t>
            </a:fld>
            <a:endParaRPr lang="ru-RU" spc="-245" dirty="0"/>
          </a:p>
        </p:txBody>
      </p:sp>
    </p:spTree>
    <p:extLst>
      <p:ext uri="{BB962C8B-B14F-4D97-AF65-F5344CB8AC3E}">
        <p14:creationId xmlns:p14="http://schemas.microsoft.com/office/powerpoint/2010/main" val="204900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6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7590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0" y="41909"/>
            <a:ext cx="1162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527928" y="2655519"/>
            <a:ext cx="11079480" cy="298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995"/>
              </a:lnSpc>
              <a:spcBef>
                <a:spcPts val="100"/>
              </a:spcBef>
            </a:pPr>
            <a:r>
              <a:rPr sz="7200" b="1" dirty="0">
                <a:latin typeface="Tahoma"/>
                <a:cs typeface="Tahoma"/>
              </a:rPr>
              <a:t>Основные</a:t>
            </a:r>
            <a:r>
              <a:rPr sz="7200" b="1" spc="-105" dirty="0">
                <a:latin typeface="Tahoma"/>
                <a:cs typeface="Tahoma"/>
              </a:rPr>
              <a:t> </a:t>
            </a:r>
            <a:r>
              <a:rPr sz="7200" b="1" spc="-204" dirty="0">
                <a:latin typeface="Tahoma"/>
                <a:cs typeface="Tahoma"/>
              </a:rPr>
              <a:t>изменения</a:t>
            </a:r>
            <a:endParaRPr sz="7200" dirty="0">
              <a:latin typeface="Tahoma"/>
              <a:cs typeface="Tahoma"/>
            </a:endParaRPr>
          </a:p>
          <a:p>
            <a:pPr marL="12700" marR="5080">
              <a:lnSpc>
                <a:spcPts val="7340"/>
              </a:lnSpc>
              <a:spcBef>
                <a:spcPts val="680"/>
              </a:spcBef>
            </a:pPr>
            <a:r>
              <a:rPr sz="7200" b="1" spc="-525" dirty="0">
                <a:latin typeface="Tahoma"/>
                <a:cs typeface="Tahoma"/>
              </a:rPr>
              <a:t>в</a:t>
            </a:r>
            <a:r>
              <a:rPr sz="7200" b="1" spc="-95" dirty="0">
                <a:latin typeface="Tahoma"/>
                <a:cs typeface="Tahoma"/>
              </a:rPr>
              <a:t> </a:t>
            </a:r>
            <a:r>
              <a:rPr sz="7200" b="1" spc="-155" dirty="0" err="1">
                <a:latin typeface="Tahoma"/>
                <a:cs typeface="Tahoma"/>
              </a:rPr>
              <a:t>Порядк</a:t>
            </a:r>
            <a:r>
              <a:rPr lang="ru-RU" sz="7200" b="1" spc="-155" dirty="0">
                <a:latin typeface="Tahoma"/>
                <a:cs typeface="Tahoma"/>
              </a:rPr>
              <a:t>е</a:t>
            </a:r>
            <a:r>
              <a:rPr sz="7200" b="1" spc="-100" dirty="0">
                <a:latin typeface="Tahoma"/>
                <a:cs typeface="Tahoma"/>
              </a:rPr>
              <a:t> </a:t>
            </a:r>
            <a:r>
              <a:rPr sz="7200" b="1" spc="-110" dirty="0" err="1">
                <a:latin typeface="Tahoma"/>
                <a:cs typeface="Tahoma"/>
              </a:rPr>
              <a:t>проведения</a:t>
            </a:r>
            <a:r>
              <a:rPr sz="7200" b="1" spc="-110" dirty="0">
                <a:latin typeface="Tahoma"/>
                <a:cs typeface="Tahoma"/>
              </a:rPr>
              <a:t>  </a:t>
            </a:r>
            <a:r>
              <a:rPr sz="7200" b="1" spc="-360" dirty="0">
                <a:latin typeface="Tahoma"/>
                <a:cs typeface="Tahoma"/>
              </a:rPr>
              <a:t>ГИА-11</a:t>
            </a:r>
            <a:endParaRPr sz="7200" dirty="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78502" y="2393442"/>
            <a:ext cx="3962400" cy="4732655"/>
            <a:chOff x="4778502" y="2393442"/>
            <a:chExt cx="3962400" cy="4732655"/>
          </a:xfrm>
        </p:grpSpPr>
        <p:sp>
          <p:nvSpPr>
            <p:cNvPr id="24" name="object 24"/>
            <p:cNvSpPr/>
            <p:nvPr/>
          </p:nvSpPr>
          <p:spPr>
            <a:xfrm>
              <a:off x="4778502" y="2469642"/>
              <a:ext cx="0" cy="4656455"/>
            </a:xfrm>
            <a:custGeom>
              <a:avLst/>
              <a:gdLst/>
              <a:ahLst/>
              <a:cxnLst/>
              <a:rect l="l" t="t" r="r" b="b"/>
              <a:pathLst>
                <a:path h="4656455">
                  <a:moveTo>
                    <a:pt x="0" y="0"/>
                  </a:moveTo>
                  <a:lnTo>
                    <a:pt x="0" y="4656328"/>
                  </a:lnTo>
                </a:path>
              </a:pathLst>
            </a:custGeom>
            <a:ln w="31750">
              <a:solidFill>
                <a:srgbClr val="BAE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54702" y="2393442"/>
              <a:ext cx="3886200" cy="0"/>
            </a:xfrm>
            <a:custGeom>
              <a:avLst/>
              <a:gdLst/>
              <a:ahLst/>
              <a:cxnLst/>
              <a:rect l="l" t="t" r="r" b="b"/>
              <a:pathLst>
                <a:path w="3886200">
                  <a:moveTo>
                    <a:pt x="0" y="0"/>
                  </a:moveTo>
                  <a:lnTo>
                    <a:pt x="3886200" y="0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9167" y="679077"/>
            <a:ext cx="1410708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z="5400" spc="-5" dirty="0" err="1"/>
              <a:t>Проведени</a:t>
            </a:r>
            <a:r>
              <a:rPr sz="5400" dirty="0" err="1"/>
              <a:t>е</a:t>
            </a:r>
            <a:r>
              <a:rPr sz="5400" spc="-370" dirty="0"/>
              <a:t> </a:t>
            </a:r>
            <a:r>
              <a:rPr sz="5400" spc="-85" dirty="0"/>
              <a:t>ГИА</a:t>
            </a:r>
            <a:r>
              <a:rPr lang="ru-RU" sz="5400" spc="-85" dirty="0"/>
              <a:t>-11</a:t>
            </a:r>
            <a:endParaRPr sz="5400" spc="-85" dirty="0"/>
          </a:p>
        </p:txBody>
      </p:sp>
      <p:sp>
        <p:nvSpPr>
          <p:cNvPr id="8" name="object 8"/>
          <p:cNvSpPr txBox="1"/>
          <p:nvPr/>
        </p:nvSpPr>
        <p:spPr>
          <a:xfrm>
            <a:off x="1295780" y="2491867"/>
            <a:ext cx="6723380" cy="17418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1905">
              <a:lnSpc>
                <a:spcPct val="95300"/>
              </a:lnSpc>
              <a:spcBef>
                <a:spcPts val="350"/>
              </a:spcBef>
            </a:pPr>
            <a:r>
              <a:rPr sz="4400" b="1" spc="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Участникам  </a:t>
            </a:r>
            <a:r>
              <a:rPr sz="4400" b="1" spc="5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экзамена </a:t>
            </a:r>
            <a:r>
              <a:rPr sz="4400" b="1" spc="-127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65E09"/>
                </a:solidFill>
                <a:latin typeface="Verdana"/>
                <a:cs typeface="Verdana"/>
              </a:rPr>
              <a:t>день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F65E09"/>
                </a:solidFill>
                <a:latin typeface="Verdana"/>
                <a:cs typeface="Verdana"/>
              </a:rPr>
              <a:t>прове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д</a:t>
            </a:r>
            <a:r>
              <a:rPr sz="3600" spc="-150" dirty="0">
                <a:solidFill>
                  <a:srgbClr val="F65E09"/>
                </a:solidFill>
                <a:latin typeface="Verdana"/>
                <a:cs typeface="Verdana"/>
              </a:rPr>
              <a:t>ения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15" dirty="0">
                <a:solidFill>
                  <a:srgbClr val="F65E09"/>
                </a:solidFill>
                <a:latin typeface="Verdana"/>
                <a:cs typeface="Verdana"/>
              </a:rPr>
              <a:t>к</a:t>
            </a:r>
            <a:r>
              <a:rPr sz="3600" spc="140" dirty="0">
                <a:solidFill>
                  <a:srgbClr val="F65E09"/>
                </a:solidFill>
                <a:latin typeface="Verdana"/>
                <a:cs typeface="Verdana"/>
              </a:rPr>
              <a:t>замена  </a:t>
            </a:r>
            <a:r>
              <a:rPr sz="3600" spc="-459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F65E09"/>
                </a:solidFill>
                <a:latin typeface="Verdana"/>
                <a:cs typeface="Verdana"/>
              </a:rPr>
              <a:t>ПП</a:t>
            </a:r>
            <a:r>
              <a:rPr sz="3600" spc="-30" dirty="0">
                <a:solidFill>
                  <a:srgbClr val="F65E09"/>
                </a:solidFill>
                <a:latin typeface="Verdana"/>
                <a:cs typeface="Verdana"/>
              </a:rPr>
              <a:t>Э</a:t>
            </a:r>
            <a:r>
              <a:rPr sz="3600" spc="-26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b="1" spc="65" dirty="0">
                <a:solidFill>
                  <a:srgbClr val="F65E09"/>
                </a:solidFill>
                <a:latin typeface="Tahoma"/>
                <a:cs typeface="Tahoma"/>
              </a:rPr>
              <a:t>запрещает</a:t>
            </a:r>
            <a:r>
              <a:rPr sz="3600" b="1" spc="35" dirty="0">
                <a:solidFill>
                  <a:srgbClr val="F65E09"/>
                </a:solidFill>
                <a:latin typeface="Tahoma"/>
                <a:cs typeface="Tahoma"/>
              </a:rPr>
              <a:t>ся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961" y="4287773"/>
            <a:ext cx="8170545" cy="5428615"/>
          </a:xfrm>
          <a:prstGeom prst="rect">
            <a:avLst/>
          </a:prstGeom>
          <a:ln w="25400">
            <a:solidFill>
              <a:srgbClr val="F65E09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433070" marR="874394" indent="-342900">
              <a:lnSpc>
                <a:spcPct val="100000"/>
              </a:lnSpc>
              <a:spcBef>
                <a:spcPts val="116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spc="-3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-2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ы</a:t>
            </a:r>
            <a:r>
              <a:rPr sz="2400" spc="-1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</a:t>
            </a:r>
            <a:r>
              <a:rPr sz="2400" spc="-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-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л</a:t>
            </a:r>
            <a:r>
              <a:rPr sz="2400" spc="-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35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я</a:t>
            </a:r>
            <a:r>
              <a:rPr sz="2400" spc="-2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-24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ь</a:t>
            </a:r>
            <a:r>
              <a:rPr sz="2400" spc="-2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экз</a:t>
            </a:r>
            <a:r>
              <a:rPr sz="2400" spc="-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ме</a:t>
            </a:r>
            <a:r>
              <a:rPr sz="2400" spc="1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ц</a:t>
            </a:r>
            <a:r>
              <a:rPr sz="2400" spc="-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ио</a:t>
            </a:r>
            <a:r>
              <a:rPr sz="2400" spc="-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у</a:t>
            </a:r>
            <a:r>
              <a:rPr sz="2400" spc="-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ю</a:t>
            </a:r>
            <a:r>
              <a:rPr sz="2400" spc="-2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ра</a:t>
            </a:r>
            <a:r>
              <a:rPr sz="2400" spc="1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б</a:t>
            </a:r>
            <a:r>
              <a:rPr sz="2400" spc="-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-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у  </a:t>
            </a:r>
            <a:r>
              <a:rPr sz="2400" b="1" spc="8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неса</a:t>
            </a:r>
            <a:r>
              <a:rPr sz="2400" b="1" spc="12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м</a:t>
            </a:r>
            <a:r>
              <a:rPr sz="2400" b="1" spc="-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остоятель</a:t>
            </a:r>
            <a:r>
              <a:rPr sz="2400" b="1" spc="-2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н</a:t>
            </a:r>
            <a:r>
              <a:rPr sz="2400" b="1" spc="2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о</a:t>
            </a:r>
            <a:r>
              <a:rPr sz="2400" spc="-2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,</a:t>
            </a:r>
            <a:r>
              <a:rPr sz="2400" spc="-1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том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чи</a:t>
            </a:r>
            <a:r>
              <a:rPr sz="2400" spc="-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</a:t>
            </a:r>
            <a:r>
              <a:rPr sz="2400" spc="-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л</a:t>
            </a:r>
            <a:r>
              <a:rPr sz="2400" spc="-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2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</a:t>
            </a:r>
            <a:r>
              <a:rPr sz="2400" spc="-1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помо</a:t>
            </a:r>
            <a:r>
              <a:rPr sz="2400" spc="2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щ</a:t>
            </a:r>
            <a:r>
              <a:rPr sz="2400" spc="-1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ью  </a:t>
            </a:r>
            <a:r>
              <a:rPr sz="2400" spc="-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</a:t>
            </a:r>
            <a:r>
              <a:rPr sz="2400" spc="3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ост</a:t>
            </a:r>
            <a:r>
              <a:rPr sz="2400" spc="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оро</a:t>
            </a:r>
            <a:r>
              <a:rPr sz="2400" spc="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х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ли</a:t>
            </a:r>
            <a:r>
              <a:rPr sz="2400" spc="-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ц</a:t>
            </a:r>
            <a:r>
              <a:rPr sz="2400" spc="-2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,</a:t>
            </a:r>
            <a:r>
              <a:rPr sz="2400" spc="-2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b="1" spc="3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общатьс</a:t>
            </a:r>
            <a:r>
              <a:rPr sz="2400" b="1" spc="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я</a:t>
            </a:r>
            <a:r>
              <a:rPr sz="2400" b="1" spc="-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2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</a:t>
            </a:r>
            <a:r>
              <a:rPr sz="2400" spc="-1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дру</a:t>
            </a:r>
            <a:r>
              <a:rPr sz="2400" spc="-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г</a:t>
            </a:r>
            <a:r>
              <a:rPr sz="2400" spc="1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ими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 marL="433070">
              <a:lnSpc>
                <a:spcPct val="100000"/>
              </a:lnSpc>
            </a:pPr>
            <a:r>
              <a:rPr sz="2400" spc="-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участниками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 marL="433070" marR="165100" indent="-342900">
              <a:lnSpc>
                <a:spcPct val="100000"/>
              </a:lnSpc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2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иметь </a:t>
            </a:r>
            <a:r>
              <a:rPr sz="2400" spc="-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при </a:t>
            </a:r>
            <a:r>
              <a:rPr sz="2400" spc="1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себе </a:t>
            </a:r>
            <a:r>
              <a:rPr sz="2400" b="1" spc="8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средства </a:t>
            </a:r>
            <a:r>
              <a:rPr sz="2400" b="1" spc="-11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связи</a:t>
            </a:r>
            <a:r>
              <a:rPr sz="2400" spc="-1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, </a:t>
            </a:r>
            <a:r>
              <a:rPr sz="24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фото-, </a:t>
            </a:r>
            <a:r>
              <a:rPr sz="2400" spc="-4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аудио- </a:t>
            </a:r>
            <a:r>
              <a:rPr sz="2400" spc="-3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вид</a:t>
            </a:r>
            <a:r>
              <a:rPr sz="2400" spc="-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15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1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пп</a:t>
            </a:r>
            <a:r>
              <a:rPr sz="2400" spc="1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ра</a:t>
            </a:r>
            <a:r>
              <a:rPr sz="2400" spc="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-1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уру</a:t>
            </a:r>
            <a:r>
              <a:rPr sz="2400" spc="-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-3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-</a:t>
            </a:r>
            <a:r>
              <a:rPr sz="2400" spc="-33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вы</a:t>
            </a:r>
            <a:r>
              <a:rPr sz="2400" spc="-2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ч</a:t>
            </a:r>
            <a:r>
              <a:rPr sz="2400" spc="1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</a:t>
            </a:r>
            <a:r>
              <a:rPr sz="2400" spc="-1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лител</a:t>
            </a:r>
            <a:r>
              <a:rPr sz="2400" spc="-10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ьную  </a:t>
            </a:r>
            <a:r>
              <a:rPr sz="2400" spc="-14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технику, </a:t>
            </a:r>
            <a:r>
              <a:rPr sz="2400" b="1" spc="-1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справочные материалы, </a:t>
            </a:r>
            <a:r>
              <a:rPr sz="2400" b="1" spc="-3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письменные </a:t>
            </a:r>
            <a:r>
              <a:rPr sz="2400" b="1" spc="-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за</a:t>
            </a:r>
            <a:r>
              <a:rPr sz="2400" b="1" spc="1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м</a:t>
            </a:r>
            <a:r>
              <a:rPr sz="2400" b="1" spc="-4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етки</a:t>
            </a:r>
            <a:r>
              <a:rPr sz="2400" b="1" spc="-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ины</a:t>
            </a:r>
            <a:r>
              <a:rPr sz="2400" b="1" spc="-7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8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средств</a:t>
            </a:r>
            <a:r>
              <a:rPr sz="2400" b="1" spc="9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а</a:t>
            </a:r>
            <a:r>
              <a:rPr sz="2400" b="1" spc="-4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х</a:t>
            </a:r>
            <a:r>
              <a:rPr sz="2400" spc="-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р</a:t>
            </a:r>
            <a:r>
              <a:rPr sz="2400" spc="3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ане</a:t>
            </a:r>
            <a:r>
              <a:rPr sz="2400" spc="3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229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2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я</a:t>
            </a:r>
            <a:r>
              <a:rPr sz="2400" spc="-204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пере</a:t>
            </a:r>
            <a:r>
              <a:rPr sz="2400" spc="4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д</a:t>
            </a:r>
            <a:r>
              <a:rPr sz="2400" spc="-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ачи  </a:t>
            </a:r>
            <a:r>
              <a:rPr sz="2400" spc="1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информации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 marL="433070" marR="68135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b="1" spc="-16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в</a:t>
            </a:r>
            <a:r>
              <a:rPr sz="2400" b="1" spc="-204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ы</a:t>
            </a:r>
            <a:r>
              <a:rPr sz="2400" b="1" spc="1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нос</a:t>
            </a:r>
            <a:r>
              <a:rPr sz="2400" b="1" spc="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</a:t>
            </a:r>
            <a:r>
              <a:rPr sz="2400" b="1" spc="-6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ть</a:t>
            </a:r>
            <a:r>
              <a:rPr sz="2400" b="1" spc="-5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з</a:t>
            </a:r>
            <a:r>
              <a:rPr sz="2400" spc="-1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й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</a:t>
            </a:r>
            <a:r>
              <a:rPr sz="2400" spc="-1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b="1" spc="-6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чернови</a:t>
            </a:r>
            <a:r>
              <a:rPr sz="2400" b="1" spc="-7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к</a:t>
            </a:r>
            <a:r>
              <a:rPr sz="2400" b="1" spc="-9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и,  </a:t>
            </a:r>
            <a:r>
              <a:rPr sz="2400" b="1" spc="-1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экзаменационные</a:t>
            </a:r>
            <a:r>
              <a:rPr sz="2400" b="1" spc="-5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материалы</a:t>
            </a:r>
            <a:r>
              <a:rPr sz="2400" b="1" spc="-6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на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бумажном </a:t>
            </a:r>
            <a:r>
              <a:rPr sz="2400" spc="-8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(или</a:t>
            </a:r>
            <a:r>
              <a:rPr sz="2400" spc="-114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)</a:t>
            </a:r>
            <a:r>
              <a:rPr sz="2400" spc="-1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элек</a:t>
            </a:r>
            <a:r>
              <a:rPr sz="2400" spc="-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4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ро</a:t>
            </a:r>
            <a:r>
              <a:rPr sz="2400" spc="5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2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ом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оси</a:t>
            </a:r>
            <a:r>
              <a:rPr sz="2400" spc="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-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-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л</a:t>
            </a:r>
            <a:r>
              <a:rPr sz="2400" spc="-2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ях,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 marL="433070" marR="1787525">
              <a:lnSpc>
                <a:spcPct val="100000"/>
              </a:lnSpc>
            </a:pPr>
            <a:r>
              <a:rPr sz="2400" b="1" spc="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фотографировать</a:t>
            </a:r>
            <a:r>
              <a:rPr sz="2400" b="1" spc="-6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экзаменационные </a:t>
            </a:r>
            <a:r>
              <a:rPr sz="2400" spc="-83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материалы,</a:t>
            </a:r>
            <a:r>
              <a:rPr sz="2400" spc="-2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черновики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3229" y="2997454"/>
            <a:ext cx="471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>
                <a:solidFill>
                  <a:srgbClr val="F65E09"/>
                </a:solidFill>
                <a:latin typeface="Verdana"/>
                <a:cs typeface="Verdana"/>
              </a:rPr>
              <a:t>В</a:t>
            </a:r>
            <a:r>
              <a:rPr sz="3600" spc="-110" dirty="0">
                <a:solidFill>
                  <a:srgbClr val="F65E09"/>
                </a:solidFill>
                <a:latin typeface="Verdana"/>
                <a:cs typeface="Verdana"/>
              </a:rPr>
              <a:t>о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0" dirty="0">
                <a:solidFill>
                  <a:srgbClr val="F65E09"/>
                </a:solidFill>
                <a:latin typeface="Verdana"/>
                <a:cs typeface="Verdana"/>
              </a:rPr>
              <a:t>время</a:t>
            </a:r>
            <a:r>
              <a:rPr sz="3600" spc="-270" dirty="0">
                <a:solidFill>
                  <a:srgbClr val="F65E09"/>
                </a:solidFill>
                <a:latin typeface="Verdana"/>
                <a:cs typeface="Verdana"/>
              </a:rPr>
              <a:t> </a:t>
            </a:r>
            <a:r>
              <a:rPr sz="3600" spc="110" dirty="0">
                <a:solidFill>
                  <a:srgbClr val="F65E09"/>
                </a:solidFill>
                <a:latin typeface="Verdana"/>
                <a:cs typeface="Verdana"/>
              </a:rPr>
              <a:t>экза</a:t>
            </a:r>
            <a:r>
              <a:rPr sz="3600" spc="150" dirty="0">
                <a:solidFill>
                  <a:srgbClr val="F65E09"/>
                </a:solidFill>
                <a:latin typeface="Verdana"/>
                <a:cs typeface="Verdana"/>
              </a:rPr>
              <a:t>м</a:t>
            </a:r>
            <a:r>
              <a:rPr sz="3600" spc="-75" dirty="0">
                <a:solidFill>
                  <a:srgbClr val="F65E09"/>
                </a:solidFill>
                <a:latin typeface="Verdana"/>
                <a:cs typeface="Verdana"/>
              </a:rPr>
              <a:t>ена: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1126" y="3733038"/>
            <a:ext cx="7908290" cy="5983605"/>
          </a:xfrm>
          <a:custGeom>
            <a:avLst/>
            <a:gdLst/>
            <a:ahLst/>
            <a:cxnLst/>
            <a:rect l="l" t="t" r="r" b="b"/>
            <a:pathLst>
              <a:path w="7908290" h="5983605">
                <a:moveTo>
                  <a:pt x="0" y="5983223"/>
                </a:moveTo>
                <a:lnTo>
                  <a:pt x="7908035" y="5983223"/>
                </a:lnTo>
                <a:lnTo>
                  <a:pt x="7908035" y="0"/>
                </a:lnTo>
                <a:lnTo>
                  <a:pt x="0" y="0"/>
                </a:lnTo>
                <a:lnTo>
                  <a:pt x="0" y="5983223"/>
                </a:lnTo>
                <a:close/>
              </a:path>
            </a:pathLst>
          </a:custGeom>
          <a:ln w="25400">
            <a:solidFill>
              <a:srgbClr val="003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62439" y="3962527"/>
            <a:ext cx="7694295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50">
              <a:lnSpc>
                <a:spcPct val="100000"/>
              </a:lnSpc>
              <a:spcBef>
                <a:spcPts val="100"/>
              </a:spcBef>
              <a:tabLst>
                <a:tab pos="3866515" algn="l"/>
              </a:tabLst>
            </a:pPr>
            <a:r>
              <a:rPr sz="2400" spc="-10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стники</a:t>
            </a:r>
            <a:r>
              <a:rPr sz="2400" spc="-1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з</a:t>
            </a:r>
            <a:r>
              <a:rPr sz="2400" spc="-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15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ме</a:t>
            </a:r>
            <a:r>
              <a:rPr sz="2400" spc="1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ов</a:t>
            </a:r>
            <a:r>
              <a:rPr sz="2400" spc="-1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долж</a:t>
            </a:r>
            <a:r>
              <a:rPr sz="2400" spc="-4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3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ы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общаться</a:t>
            </a:r>
            <a:r>
              <a:rPr sz="2400" spc="-2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друг  </a:t>
            </a:r>
            <a:r>
              <a:rPr sz="2400" spc="2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 </a:t>
            </a:r>
            <a:r>
              <a:rPr sz="24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другом, </a:t>
            </a:r>
            <a:r>
              <a:rPr sz="2400" b="1" spc="-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не </a:t>
            </a:r>
            <a:r>
              <a:rPr sz="2400" b="1" spc="-2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могут </a:t>
            </a:r>
            <a:r>
              <a:rPr sz="2400" b="1" spc="2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свободно </a:t>
            </a:r>
            <a:r>
              <a:rPr sz="2400" b="1" spc="4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перемещаться </a:t>
            </a:r>
            <a:r>
              <a:rPr sz="2400" b="1" spc="4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по</a:t>
            </a:r>
            <a:r>
              <a:rPr sz="2400" b="1" spc="-3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аудитории</a:t>
            </a:r>
            <a:r>
              <a:rPr sz="2400" b="1" spc="-2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</a:t>
            </a:r>
            <a:r>
              <a:rPr sz="2400" b="1" spc="-3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ППЭ</a:t>
            </a:r>
            <a:r>
              <a:rPr sz="2400" spc="-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.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Во	</a:t>
            </a:r>
            <a:r>
              <a:rPr sz="24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время</a:t>
            </a:r>
            <a:r>
              <a:rPr sz="2400" spc="-1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экзамена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 marR="1637030">
              <a:lnSpc>
                <a:spcPct val="100000"/>
              </a:lnSpc>
            </a:pPr>
            <a:r>
              <a:rPr sz="2400" spc="-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участники</a:t>
            </a:r>
            <a:r>
              <a:rPr sz="2400" spc="-1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экзаменов</a:t>
            </a:r>
            <a:r>
              <a:rPr sz="2400" spc="-1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могут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выходить </a:t>
            </a:r>
            <a:r>
              <a:rPr sz="2400" spc="-1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из </a:t>
            </a:r>
            <a:r>
              <a:rPr sz="2400" spc="-83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аудитори</a:t>
            </a:r>
            <a:r>
              <a:rPr sz="2400" spc="-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перемеща</a:t>
            </a:r>
            <a:r>
              <a:rPr sz="2400" spc="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ь</a:t>
            </a:r>
            <a:r>
              <a:rPr sz="2400" spc="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</a:t>
            </a:r>
            <a:r>
              <a:rPr sz="2400" spc="-3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я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</a:t>
            </a:r>
            <a:r>
              <a:rPr sz="2400" spc="1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</a:t>
            </a:r>
            <a:r>
              <a:rPr sz="2400" spc="-204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сопровожден</a:t>
            </a:r>
            <a:r>
              <a:rPr sz="2400" spc="-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одного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4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з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ор</a:t>
            </a:r>
            <a:r>
              <a:rPr sz="2400" spc="-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г</a:t>
            </a:r>
            <a:r>
              <a:rPr sz="2400" spc="4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10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-3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оров.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 marR="221615">
              <a:lnSpc>
                <a:spcPct val="100000"/>
              </a:lnSpc>
            </a:pPr>
            <a:r>
              <a:rPr sz="2400" b="1" spc="-9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Пр</a:t>
            </a:r>
            <a:r>
              <a:rPr sz="2400" b="1" spc="-8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выход</a:t>
            </a:r>
            <a:r>
              <a:rPr sz="2400" b="1" spc="-4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е</a:t>
            </a:r>
            <a:r>
              <a:rPr sz="2400" b="1" spc="-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аудитори</a:t>
            </a:r>
            <a:r>
              <a:rPr sz="2400" b="1" spc="-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</a:t>
            </a:r>
            <a:r>
              <a:rPr sz="2400" b="1" spc="-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участни</a:t>
            </a:r>
            <a:r>
              <a:rPr sz="2400" b="1" spc="-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к</a:t>
            </a:r>
            <a:r>
              <a:rPr sz="2400" b="1" spc="-1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экзаменов  </a:t>
            </a:r>
            <a:r>
              <a:rPr sz="2400" b="1" spc="-3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оставляют </a:t>
            </a:r>
            <a:r>
              <a:rPr sz="2400" b="1" spc="-1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экзаменационные </a:t>
            </a:r>
            <a:r>
              <a:rPr sz="2400" b="1" spc="-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материалы </a:t>
            </a:r>
            <a:r>
              <a:rPr sz="2400" b="1" spc="-1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и </a:t>
            </a:r>
            <a:r>
              <a:rPr sz="2400" b="1" spc="-12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черновики </a:t>
            </a:r>
            <a:r>
              <a:rPr sz="2400" b="1" spc="1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на </a:t>
            </a:r>
            <a:r>
              <a:rPr sz="2400" b="1" spc="4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рабочем </a:t>
            </a:r>
            <a:r>
              <a:rPr sz="2400" b="1" spc="1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столе. </a:t>
            </a:r>
            <a:r>
              <a:rPr sz="24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Организатор </a:t>
            </a:r>
            <a:r>
              <a:rPr sz="2400" spc="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проверяе</a:t>
            </a:r>
            <a:r>
              <a:rPr sz="2400" spc="-4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</a:t>
            </a:r>
            <a:r>
              <a:rPr sz="2400" spc="-1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комплект</a:t>
            </a:r>
            <a:r>
              <a:rPr sz="2400" spc="-4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3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ость</a:t>
            </a:r>
            <a:r>
              <a:rPr sz="2400" spc="-1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оста</a:t>
            </a:r>
            <a:r>
              <a:rPr sz="2400" spc="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-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ле</a:t>
            </a:r>
            <a:r>
              <a:rPr sz="2400" spc="-4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2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ных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участником</a:t>
            </a:r>
            <a:r>
              <a:rPr sz="2400" spc="-1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экзамена</a:t>
            </a:r>
            <a:r>
              <a:rPr sz="2400" spc="-2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экзаменационных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 marR="723265">
              <a:lnSpc>
                <a:spcPct val="100000"/>
              </a:lnSpc>
            </a:pPr>
            <a:r>
              <a:rPr sz="2400" spc="4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материалов</a:t>
            </a:r>
            <a:r>
              <a:rPr sz="2400" spc="-1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черновиков,</a:t>
            </a:r>
            <a:r>
              <a:rPr sz="2400" spc="-1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фиксирует</a:t>
            </a:r>
            <a:r>
              <a:rPr sz="2400" spc="-15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время </a:t>
            </a:r>
            <a:r>
              <a:rPr sz="2400" spc="-83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выхода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у</a:t>
            </a:r>
            <a:r>
              <a:rPr sz="2400" spc="-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каз</a:t>
            </a:r>
            <a:r>
              <a:rPr sz="2400" spc="-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1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-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ого</a:t>
            </a:r>
            <a:r>
              <a:rPr sz="2400" spc="-2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r>
              <a:rPr sz="2400" spc="-3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стника</a:t>
            </a:r>
            <a:r>
              <a:rPr sz="2400" spc="-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2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э</a:t>
            </a:r>
            <a:r>
              <a:rPr sz="2400" spc="3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кзаме</a:t>
            </a:r>
            <a:r>
              <a:rPr sz="2400" spc="4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400" spc="1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spc="-15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из</a:t>
            </a:r>
            <a:r>
              <a:rPr sz="2400" spc="-1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аудитории</a:t>
            </a:r>
            <a:r>
              <a:rPr sz="2400" spc="-1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400" spc="-1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продолжительность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110" dirty="0" err="1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отсутствия</a:t>
            </a:r>
            <a:r>
              <a:rPr sz="2400" spc="-1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10" dirty="0" err="1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его</a:t>
            </a:r>
            <a:endParaRPr lang="ru-RU" sz="2400" spc="-1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2439" y="9084056"/>
            <a:ext cx="671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аудитории</a:t>
            </a:r>
            <a:r>
              <a:rPr sz="2400" spc="-1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соответствующей</a:t>
            </a:r>
            <a:r>
              <a:rPr sz="2400" spc="-16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ведомости</a:t>
            </a:r>
            <a:endParaRPr sz="24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390394"/>
            <a:ext cx="0" cy="741680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0"/>
                </a:moveTo>
                <a:lnTo>
                  <a:pt x="0" y="74129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822" y="2312670"/>
            <a:ext cx="5906135" cy="0"/>
          </a:xfrm>
          <a:custGeom>
            <a:avLst/>
            <a:gdLst/>
            <a:ahLst/>
            <a:cxnLst/>
            <a:rect l="l" t="t" r="r" b="b"/>
            <a:pathLst>
              <a:path w="5906134">
                <a:moveTo>
                  <a:pt x="0" y="0"/>
                </a:moveTo>
                <a:lnTo>
                  <a:pt x="5906134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9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8161" y="2434589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Проведени</a:t>
            </a:r>
            <a:r>
              <a:rPr dirty="0"/>
              <a:t>е</a:t>
            </a:r>
            <a:r>
              <a:rPr spc="-370" dirty="0"/>
              <a:t> </a:t>
            </a:r>
            <a:r>
              <a:rPr spc="-85" dirty="0"/>
              <a:t>ГИА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0339" y="2512313"/>
            <a:ext cx="49022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0" dirty="0">
                <a:latin typeface="Tahoma"/>
                <a:cs typeface="Tahoma"/>
              </a:rPr>
              <a:t>Удалени</a:t>
            </a:r>
            <a:r>
              <a:rPr sz="4400" b="1" spc="-40" dirty="0">
                <a:latin typeface="Tahoma"/>
                <a:cs typeface="Tahoma"/>
              </a:rPr>
              <a:t>е</a:t>
            </a:r>
            <a:r>
              <a:rPr sz="4400" b="1" spc="-85" dirty="0">
                <a:latin typeface="Tahoma"/>
                <a:cs typeface="Tahoma"/>
              </a:rPr>
              <a:t> </a:t>
            </a:r>
            <a:r>
              <a:rPr sz="4400" b="1" spc="-310" dirty="0">
                <a:latin typeface="Tahoma"/>
                <a:cs typeface="Tahoma"/>
              </a:rPr>
              <a:t>и</a:t>
            </a:r>
            <a:r>
              <a:rPr sz="4400" b="1" spc="-250" dirty="0">
                <a:latin typeface="Tahoma"/>
                <a:cs typeface="Tahoma"/>
              </a:rPr>
              <a:t>з</a:t>
            </a:r>
            <a:r>
              <a:rPr sz="4400" b="1" spc="-70" dirty="0">
                <a:latin typeface="Tahoma"/>
                <a:cs typeface="Tahoma"/>
              </a:rPr>
              <a:t> </a:t>
            </a:r>
            <a:r>
              <a:rPr sz="4400" b="1" spc="-375" dirty="0">
                <a:latin typeface="Tahoma"/>
                <a:cs typeface="Tahoma"/>
              </a:rPr>
              <a:t>П</a:t>
            </a:r>
            <a:r>
              <a:rPr sz="4400" b="1" spc="-365" dirty="0">
                <a:latin typeface="Tahoma"/>
                <a:cs typeface="Tahoma"/>
              </a:rPr>
              <a:t>П</a:t>
            </a:r>
            <a:r>
              <a:rPr sz="4400" b="1" spc="495" dirty="0">
                <a:latin typeface="Tahoma"/>
                <a:cs typeface="Tahoma"/>
              </a:rPr>
              <a:t>Э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429" y="2512313"/>
            <a:ext cx="6948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75" dirty="0">
                <a:latin typeface="Tahoma"/>
                <a:cs typeface="Tahoma"/>
              </a:rPr>
              <a:t>Досрочное</a:t>
            </a:r>
            <a:r>
              <a:rPr sz="4400" b="1" spc="-150" dirty="0">
                <a:latin typeface="Tahoma"/>
                <a:cs typeface="Tahoma"/>
              </a:rPr>
              <a:t> </a:t>
            </a:r>
            <a:r>
              <a:rPr sz="4400" b="1" spc="-25" dirty="0">
                <a:latin typeface="Tahoma"/>
                <a:cs typeface="Tahoma"/>
              </a:rPr>
              <a:t>завершение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86009" y="1258061"/>
            <a:ext cx="3959860" cy="995680"/>
          </a:xfrm>
          <a:prstGeom prst="rect">
            <a:avLst/>
          </a:prstGeom>
          <a:ln w="25400">
            <a:solidFill>
              <a:srgbClr val="3BA7B6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3BA7B6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3BA7B6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3BA7B6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3BA7B6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3BA7B6"/>
                </a:solidFill>
                <a:latin typeface="Verdana"/>
                <a:cs typeface="Verdana"/>
              </a:rPr>
              <a:t>73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00810" y="1258061"/>
            <a:ext cx="3959860" cy="995680"/>
          </a:xfrm>
          <a:prstGeom prst="rect">
            <a:avLst/>
          </a:prstGeom>
          <a:ln w="25400">
            <a:solidFill>
              <a:srgbClr val="857EB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185"/>
              </a:spcBef>
            </a:pPr>
            <a:r>
              <a:rPr sz="4400" spc="-250" dirty="0">
                <a:solidFill>
                  <a:srgbClr val="857EBA"/>
                </a:solidFill>
                <a:latin typeface="Verdana"/>
                <a:cs typeface="Verdana"/>
              </a:rPr>
              <a:t>Пу</a:t>
            </a:r>
            <a:r>
              <a:rPr sz="4400" spc="-225" dirty="0">
                <a:solidFill>
                  <a:srgbClr val="857EBA"/>
                </a:solidFill>
                <a:latin typeface="Verdana"/>
                <a:cs typeface="Verdana"/>
              </a:rPr>
              <a:t>н</a:t>
            </a:r>
            <a:r>
              <a:rPr sz="4400" spc="-450" dirty="0">
                <a:solidFill>
                  <a:srgbClr val="857EBA"/>
                </a:solidFill>
                <a:latin typeface="Verdana"/>
                <a:cs typeface="Verdana"/>
              </a:rPr>
              <a:t>кт</a:t>
            </a:r>
            <a:r>
              <a:rPr sz="4400" spc="-345" dirty="0">
                <a:solidFill>
                  <a:srgbClr val="857EBA"/>
                </a:solidFill>
                <a:latin typeface="Verdana"/>
                <a:cs typeface="Verdana"/>
              </a:rPr>
              <a:t> </a:t>
            </a:r>
            <a:r>
              <a:rPr sz="4400" spc="-365" dirty="0">
                <a:solidFill>
                  <a:srgbClr val="857EBA"/>
                </a:solidFill>
                <a:latin typeface="Verdana"/>
                <a:cs typeface="Verdana"/>
              </a:rPr>
              <a:t>64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71600" y="3467100"/>
            <a:ext cx="7019925" cy="3657600"/>
          </a:xfrm>
          <a:custGeom>
            <a:avLst/>
            <a:gdLst/>
            <a:ahLst/>
            <a:cxnLst/>
            <a:rect l="l" t="t" r="r" b="b"/>
            <a:pathLst>
              <a:path w="7019925" h="3657600">
                <a:moveTo>
                  <a:pt x="7019544" y="0"/>
                </a:moveTo>
                <a:lnTo>
                  <a:pt x="0" y="0"/>
                </a:lnTo>
                <a:lnTo>
                  <a:pt x="0" y="3657600"/>
                </a:lnTo>
                <a:lnTo>
                  <a:pt x="7019544" y="3657600"/>
                </a:lnTo>
                <a:lnTo>
                  <a:pt x="7019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0339" y="3494659"/>
            <a:ext cx="668147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9601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65" dirty="0">
                <a:solidFill>
                  <a:srgbClr val="00B0F0"/>
                </a:solidFill>
                <a:latin typeface="Verdana"/>
                <a:cs typeface="Verdana"/>
              </a:rPr>
              <a:t>Причин</a:t>
            </a:r>
            <a:r>
              <a:rPr sz="2400" spc="-55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00B0F0"/>
                </a:solidFill>
                <a:latin typeface="Verdana"/>
                <a:cs typeface="Verdana"/>
              </a:rPr>
              <a:t>–</a:t>
            </a:r>
            <a:r>
              <a:rPr sz="2400" spc="-18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00B0F0"/>
                </a:solidFill>
                <a:latin typeface="Verdana"/>
                <a:cs typeface="Verdana"/>
              </a:rPr>
              <a:t>н</a:t>
            </a:r>
            <a:r>
              <a:rPr sz="2400" spc="55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5" dirty="0">
                <a:solidFill>
                  <a:srgbClr val="00B0F0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00B0F0"/>
                </a:solidFill>
                <a:latin typeface="Verdana"/>
                <a:cs typeface="Verdana"/>
              </a:rPr>
              <a:t>у</a:t>
            </a:r>
            <a:r>
              <a:rPr sz="2400" spc="55" dirty="0">
                <a:solidFill>
                  <a:srgbClr val="00B0F0"/>
                </a:solidFill>
                <a:latin typeface="Verdana"/>
                <a:cs typeface="Verdana"/>
              </a:rPr>
              <a:t>шение</a:t>
            </a:r>
            <a:r>
              <a:rPr sz="2400" spc="-17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00B0F0"/>
                </a:solidFill>
                <a:latin typeface="Verdana"/>
                <a:cs typeface="Verdana"/>
              </a:rPr>
              <a:t>п</a:t>
            </a:r>
            <a:r>
              <a:rPr sz="2400" spc="-210" dirty="0">
                <a:solidFill>
                  <a:srgbClr val="00B0F0"/>
                </a:solidFill>
                <a:latin typeface="Verdana"/>
                <a:cs typeface="Verdana"/>
              </a:rPr>
              <a:t>.</a:t>
            </a:r>
            <a:r>
              <a:rPr sz="2400" spc="-20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00B0F0"/>
                </a:solidFill>
                <a:latin typeface="Verdana"/>
                <a:cs typeface="Verdana"/>
              </a:rPr>
              <a:t>7</a:t>
            </a:r>
            <a:r>
              <a:rPr sz="2400" spc="-200" dirty="0">
                <a:solidFill>
                  <a:srgbClr val="00B0F0"/>
                </a:solidFill>
                <a:latin typeface="Verdana"/>
                <a:cs typeface="Verdana"/>
              </a:rPr>
              <a:t>2</a:t>
            </a:r>
            <a:r>
              <a:rPr sz="2400" spc="-19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B0F0"/>
                </a:solidFill>
                <a:latin typeface="Verdana"/>
                <a:cs typeface="Verdana"/>
              </a:rPr>
              <a:t>/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00B0F0"/>
                </a:solidFill>
                <a:latin typeface="Verdana"/>
                <a:cs typeface="Verdana"/>
              </a:rPr>
              <a:t>п</a:t>
            </a:r>
            <a:r>
              <a:rPr sz="2400" spc="-110" dirty="0">
                <a:solidFill>
                  <a:srgbClr val="00B0F0"/>
                </a:solidFill>
                <a:latin typeface="Verdana"/>
                <a:cs typeface="Verdana"/>
              </a:rPr>
              <a:t>.</a:t>
            </a:r>
            <a:r>
              <a:rPr sz="2400" spc="-195" dirty="0">
                <a:solidFill>
                  <a:srgbClr val="00B0F0"/>
                </a:solidFill>
                <a:latin typeface="Verdana"/>
                <a:cs typeface="Verdana"/>
              </a:rPr>
              <a:t> 6</a:t>
            </a:r>
            <a:r>
              <a:rPr sz="2400" spc="-140" dirty="0">
                <a:solidFill>
                  <a:srgbClr val="00B0F0"/>
                </a:solidFill>
                <a:latin typeface="Verdana"/>
                <a:cs typeface="Verdana"/>
              </a:rPr>
              <a:t>3  </a:t>
            </a:r>
            <a:r>
              <a:rPr sz="2400" spc="-55" dirty="0">
                <a:solidFill>
                  <a:srgbClr val="00B0F0"/>
                </a:solidFill>
                <a:latin typeface="Verdana"/>
                <a:cs typeface="Verdana"/>
              </a:rPr>
              <a:t>Порядка</a:t>
            </a:r>
            <a:endParaRPr sz="24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65" dirty="0">
                <a:solidFill>
                  <a:srgbClr val="00B0F0"/>
                </a:solidFill>
                <a:latin typeface="Verdana"/>
                <a:cs typeface="Verdana"/>
              </a:rPr>
              <a:t>Удаляет</a:t>
            </a:r>
            <a:r>
              <a:rPr sz="2400" spc="-19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00B0F0"/>
                </a:solidFill>
                <a:latin typeface="Verdana"/>
                <a:cs typeface="Verdana"/>
              </a:rPr>
              <a:t>член</a:t>
            </a:r>
            <a:r>
              <a:rPr sz="2400" spc="-19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B0F0"/>
                </a:solidFill>
                <a:latin typeface="Verdana"/>
                <a:cs typeface="Verdana"/>
              </a:rPr>
              <a:t>ГЭК</a:t>
            </a:r>
            <a:endParaRPr sz="24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355600" marR="5384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114" dirty="0">
                <a:solidFill>
                  <a:srgbClr val="00B0F0"/>
                </a:solidFill>
                <a:latin typeface="Verdana"/>
                <a:cs typeface="Verdana"/>
              </a:rPr>
              <a:t>Сост</a:t>
            </a:r>
            <a:r>
              <a:rPr sz="2400" spc="125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204" dirty="0">
                <a:solidFill>
                  <a:srgbClr val="00B0F0"/>
                </a:solidFill>
                <a:latin typeface="Verdana"/>
                <a:cs typeface="Verdana"/>
              </a:rPr>
              <a:t>вляе</a:t>
            </a:r>
            <a:r>
              <a:rPr sz="2400" spc="-160" dirty="0">
                <a:solidFill>
                  <a:srgbClr val="00B0F0"/>
                </a:solidFill>
                <a:latin typeface="Verdana"/>
                <a:cs typeface="Verdana"/>
              </a:rPr>
              <a:t>т</a:t>
            </a:r>
            <a:r>
              <a:rPr sz="2400" spc="-55" dirty="0">
                <a:solidFill>
                  <a:srgbClr val="00B0F0"/>
                </a:solidFill>
                <a:latin typeface="Verdana"/>
                <a:cs typeface="Verdana"/>
              </a:rPr>
              <a:t>ся</a:t>
            </a:r>
            <a:r>
              <a:rPr sz="2400" spc="-21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B0F0"/>
                </a:solidFill>
                <a:latin typeface="Verdana"/>
                <a:cs typeface="Verdana"/>
              </a:rPr>
              <a:t>ак</a:t>
            </a:r>
            <a:r>
              <a:rPr sz="2400" spc="-85" dirty="0">
                <a:solidFill>
                  <a:srgbClr val="00B0F0"/>
                </a:solidFill>
                <a:latin typeface="Verdana"/>
                <a:cs typeface="Verdana"/>
              </a:rPr>
              <a:t>т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B0F0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00B0F0"/>
                </a:solidFill>
                <a:latin typeface="Verdana"/>
                <a:cs typeface="Verdana"/>
              </a:rPr>
              <a:t>2</a:t>
            </a:r>
            <a:r>
              <a:rPr sz="2400" spc="-18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B0F0"/>
                </a:solidFill>
                <a:latin typeface="Verdana"/>
                <a:cs typeface="Verdana"/>
              </a:rPr>
              <a:t>э</a:t>
            </a:r>
            <a:r>
              <a:rPr sz="2400" spc="-5" dirty="0">
                <a:solidFill>
                  <a:srgbClr val="00B0F0"/>
                </a:solidFill>
                <a:latin typeface="Verdana"/>
                <a:cs typeface="Verdana"/>
              </a:rPr>
              <a:t>к</a:t>
            </a:r>
            <a:r>
              <a:rPr sz="2400" spc="100" dirty="0">
                <a:solidFill>
                  <a:srgbClr val="00B0F0"/>
                </a:solidFill>
                <a:latin typeface="Verdana"/>
                <a:cs typeface="Verdana"/>
              </a:rPr>
              <a:t>зе</a:t>
            </a:r>
            <a:r>
              <a:rPr sz="2400" spc="125" dirty="0">
                <a:solidFill>
                  <a:srgbClr val="00B0F0"/>
                </a:solidFill>
                <a:latin typeface="Verdana"/>
                <a:cs typeface="Verdana"/>
              </a:rPr>
              <a:t>м</a:t>
            </a:r>
            <a:r>
              <a:rPr sz="2400" spc="-135" dirty="0">
                <a:solidFill>
                  <a:srgbClr val="00B0F0"/>
                </a:solidFill>
                <a:latin typeface="Verdana"/>
                <a:cs typeface="Verdana"/>
              </a:rPr>
              <a:t>п</a:t>
            </a:r>
            <a:r>
              <a:rPr sz="2400" spc="-125" dirty="0">
                <a:solidFill>
                  <a:srgbClr val="00B0F0"/>
                </a:solidFill>
                <a:latin typeface="Verdana"/>
                <a:cs typeface="Verdana"/>
              </a:rPr>
              <a:t>л</a:t>
            </a:r>
            <a:r>
              <a:rPr sz="2400" spc="-75" dirty="0">
                <a:solidFill>
                  <a:srgbClr val="00B0F0"/>
                </a:solidFill>
                <a:latin typeface="Verdana"/>
                <a:cs typeface="Verdana"/>
              </a:rPr>
              <a:t>ярах</a:t>
            </a:r>
            <a:r>
              <a:rPr sz="2400" spc="-21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225" dirty="0">
                <a:solidFill>
                  <a:srgbClr val="00B0F0"/>
                </a:solidFill>
                <a:latin typeface="Verdana"/>
                <a:cs typeface="Verdana"/>
              </a:rPr>
              <a:t>в  </a:t>
            </a:r>
            <a:r>
              <a:rPr sz="2400" spc="-45" dirty="0">
                <a:solidFill>
                  <a:srgbClr val="00B0F0"/>
                </a:solidFill>
                <a:latin typeface="Verdana"/>
                <a:cs typeface="Verdana"/>
              </a:rPr>
              <a:t>Шт</a:t>
            </a:r>
            <a:r>
              <a:rPr sz="2400" spc="-30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130" dirty="0">
                <a:solidFill>
                  <a:srgbClr val="00B0F0"/>
                </a:solidFill>
                <a:latin typeface="Verdana"/>
                <a:cs typeface="Verdana"/>
              </a:rPr>
              <a:t>бе</a:t>
            </a:r>
            <a:r>
              <a:rPr sz="2400" spc="-20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B0F0"/>
                </a:solidFill>
                <a:latin typeface="Verdana"/>
                <a:cs typeface="Verdana"/>
              </a:rPr>
              <a:t>ПП</a:t>
            </a:r>
            <a:r>
              <a:rPr sz="2400" spc="-20" dirty="0">
                <a:solidFill>
                  <a:srgbClr val="00B0F0"/>
                </a:solidFill>
                <a:latin typeface="Verdana"/>
                <a:cs typeface="Verdana"/>
              </a:rPr>
              <a:t>Э</a:t>
            </a:r>
            <a:r>
              <a:rPr sz="2400" spc="-19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B0F0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00B0F0"/>
                </a:solidFill>
                <a:latin typeface="Verdana"/>
                <a:cs typeface="Verdana"/>
              </a:rPr>
              <a:t>при</a:t>
            </a:r>
            <a:r>
              <a:rPr sz="2400" spc="40" dirty="0">
                <a:solidFill>
                  <a:srgbClr val="00B0F0"/>
                </a:solidFill>
                <a:latin typeface="Verdana"/>
                <a:cs typeface="Verdana"/>
              </a:rPr>
              <a:t>с</a:t>
            </a:r>
            <a:r>
              <a:rPr sz="2400" spc="-120" dirty="0">
                <a:solidFill>
                  <a:srgbClr val="00B0F0"/>
                </a:solidFill>
                <a:latin typeface="Verdana"/>
                <a:cs typeface="Verdana"/>
              </a:rPr>
              <a:t>утстви</a:t>
            </a:r>
            <a:r>
              <a:rPr sz="2400" spc="-135" dirty="0">
                <a:solidFill>
                  <a:srgbClr val="00B0F0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00B0F0"/>
                </a:solidFill>
                <a:latin typeface="Verdana"/>
                <a:cs typeface="Verdana"/>
              </a:rPr>
              <a:t>члена</a:t>
            </a:r>
            <a:r>
              <a:rPr sz="2400" spc="-20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00B0F0"/>
                </a:solidFill>
                <a:latin typeface="Verdana"/>
                <a:cs typeface="Verdana"/>
              </a:rPr>
              <a:t>ГЭК,  </a:t>
            </a:r>
            <a:r>
              <a:rPr sz="2400" spc="-5" dirty="0">
                <a:solidFill>
                  <a:srgbClr val="00B0F0"/>
                </a:solidFill>
                <a:latin typeface="Verdana"/>
                <a:cs typeface="Verdana"/>
              </a:rPr>
              <a:t>р</a:t>
            </a:r>
            <a:r>
              <a:rPr sz="2400" spc="-10" dirty="0">
                <a:solidFill>
                  <a:srgbClr val="00B0F0"/>
                </a:solidFill>
                <a:latin typeface="Verdana"/>
                <a:cs typeface="Verdana"/>
              </a:rPr>
              <a:t>у</a:t>
            </a:r>
            <a:r>
              <a:rPr sz="2400" spc="-110" dirty="0">
                <a:solidFill>
                  <a:srgbClr val="00B0F0"/>
                </a:solidFill>
                <a:latin typeface="Verdana"/>
                <a:cs typeface="Verdana"/>
              </a:rPr>
              <a:t>ководителя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70" dirty="0">
                <a:solidFill>
                  <a:srgbClr val="00B0F0"/>
                </a:solidFill>
                <a:latin typeface="Verdana"/>
                <a:cs typeface="Verdana"/>
              </a:rPr>
              <a:t>П</a:t>
            </a:r>
            <a:r>
              <a:rPr sz="2400" spc="-160" dirty="0">
                <a:solidFill>
                  <a:srgbClr val="00B0F0"/>
                </a:solidFill>
                <a:latin typeface="Verdana"/>
                <a:cs typeface="Verdana"/>
              </a:rPr>
              <a:t>П</a:t>
            </a:r>
            <a:r>
              <a:rPr sz="2400" spc="25" dirty="0">
                <a:solidFill>
                  <a:srgbClr val="00B0F0"/>
                </a:solidFill>
                <a:latin typeface="Verdana"/>
                <a:cs typeface="Verdana"/>
              </a:rPr>
              <a:t>Э,</a:t>
            </a:r>
            <a:r>
              <a:rPr sz="2400" spc="-204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00B0F0"/>
                </a:solidFill>
                <a:latin typeface="Verdana"/>
                <a:cs typeface="Verdana"/>
              </a:rPr>
              <a:t>о</a:t>
            </a:r>
            <a:r>
              <a:rPr sz="2400" spc="-80" dirty="0">
                <a:solidFill>
                  <a:srgbClr val="00B0F0"/>
                </a:solidFill>
                <a:latin typeface="Verdana"/>
                <a:cs typeface="Verdana"/>
              </a:rPr>
              <a:t>р</a:t>
            </a:r>
            <a:r>
              <a:rPr sz="2400" spc="-65" dirty="0">
                <a:solidFill>
                  <a:srgbClr val="00B0F0"/>
                </a:solidFill>
                <a:latin typeface="Verdana"/>
                <a:cs typeface="Verdana"/>
              </a:rPr>
              <a:t>г</a:t>
            </a:r>
            <a:r>
              <a:rPr sz="2400" spc="45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55" dirty="0">
                <a:solidFill>
                  <a:srgbClr val="00B0F0"/>
                </a:solidFill>
                <a:latin typeface="Verdana"/>
                <a:cs typeface="Verdana"/>
              </a:rPr>
              <a:t>н</a:t>
            </a:r>
            <a:r>
              <a:rPr sz="2400" spc="-105" dirty="0">
                <a:solidFill>
                  <a:srgbClr val="00B0F0"/>
                </a:solidFill>
                <a:latin typeface="Verdana"/>
                <a:cs typeface="Verdana"/>
              </a:rPr>
              <a:t>иза</a:t>
            </a:r>
            <a:r>
              <a:rPr sz="2400" spc="-80" dirty="0">
                <a:solidFill>
                  <a:srgbClr val="00B0F0"/>
                </a:solidFill>
                <a:latin typeface="Verdana"/>
                <a:cs typeface="Verdana"/>
              </a:rPr>
              <a:t>т</a:t>
            </a:r>
            <a:r>
              <a:rPr sz="2400" spc="60" dirty="0">
                <a:solidFill>
                  <a:srgbClr val="00B0F0"/>
                </a:solidFill>
                <a:latin typeface="Verdana"/>
                <a:cs typeface="Verdana"/>
              </a:rPr>
              <a:t>ора,</a:t>
            </a:r>
            <a:r>
              <a:rPr sz="2400" spc="-21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200" dirty="0">
                <a:solidFill>
                  <a:srgbClr val="00B0F0"/>
                </a:solidFill>
                <a:latin typeface="Verdana"/>
                <a:cs typeface="Verdana"/>
              </a:rPr>
              <a:t>О</a:t>
            </a:r>
            <a:r>
              <a:rPr sz="2400" spc="-165" dirty="0">
                <a:solidFill>
                  <a:srgbClr val="00B0F0"/>
                </a:solidFill>
                <a:latin typeface="Verdana"/>
                <a:cs typeface="Verdana"/>
              </a:rPr>
              <a:t>Н</a:t>
            </a:r>
            <a:endParaRPr sz="24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305" dirty="0">
                <a:solidFill>
                  <a:srgbClr val="00B0F0"/>
                </a:solidFill>
                <a:latin typeface="Verdana"/>
                <a:cs typeface="Verdana"/>
              </a:rPr>
              <a:t>в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B0F0"/>
                </a:solidFill>
                <a:latin typeface="Verdana"/>
                <a:cs typeface="Verdana"/>
              </a:rPr>
              <a:t>случае</a:t>
            </a:r>
            <a:r>
              <a:rPr sz="2400" spc="-19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b="1" spc="-60" dirty="0">
                <a:solidFill>
                  <a:srgbClr val="00B0F0"/>
                </a:solidFill>
                <a:latin typeface="Tahoma"/>
                <a:cs typeface="Tahoma"/>
              </a:rPr>
              <a:t>удалени</a:t>
            </a:r>
            <a:r>
              <a:rPr sz="2400" b="1" spc="-55" dirty="0">
                <a:solidFill>
                  <a:srgbClr val="00B0F0"/>
                </a:solidFill>
                <a:latin typeface="Tahoma"/>
                <a:cs typeface="Tahoma"/>
              </a:rPr>
              <a:t>я</a:t>
            </a:r>
            <a:r>
              <a:rPr sz="2400" b="1" spc="-3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B0F0"/>
                </a:solidFill>
                <a:latin typeface="Tahoma"/>
                <a:cs typeface="Tahoma"/>
              </a:rPr>
              <a:t>участника</a:t>
            </a:r>
            <a:endParaRPr sz="2400" dirty="0">
              <a:solidFill>
                <a:srgbClr val="00B0F0"/>
              </a:solidFill>
              <a:latin typeface="Tahoma"/>
              <a:cs typeface="Tahoma"/>
            </a:endParaRPr>
          </a:p>
          <a:p>
            <a:pPr marL="355600" marR="5080">
              <a:lnSpc>
                <a:spcPct val="100000"/>
              </a:lnSpc>
            </a:pPr>
            <a:r>
              <a:rPr sz="2400" spc="-5" dirty="0">
                <a:solidFill>
                  <a:srgbClr val="00B0F0"/>
                </a:solidFill>
                <a:latin typeface="Verdana"/>
                <a:cs typeface="Verdana"/>
              </a:rPr>
              <a:t>организ</a:t>
            </a:r>
            <a:r>
              <a:rPr sz="2400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10" dirty="0">
                <a:solidFill>
                  <a:srgbClr val="00B0F0"/>
                </a:solidFill>
                <a:latin typeface="Verdana"/>
                <a:cs typeface="Verdana"/>
              </a:rPr>
              <a:t>тор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260" dirty="0">
                <a:solidFill>
                  <a:srgbClr val="00B0F0"/>
                </a:solidFill>
                <a:latin typeface="Verdana"/>
                <a:cs typeface="Verdana"/>
              </a:rPr>
              <a:t>с</a:t>
            </a:r>
            <a:r>
              <a:rPr sz="2400" spc="-35" dirty="0">
                <a:solidFill>
                  <a:srgbClr val="00B0F0"/>
                </a:solidFill>
                <a:latin typeface="Verdana"/>
                <a:cs typeface="Verdana"/>
              </a:rPr>
              <a:t>т</a:t>
            </a:r>
            <a:r>
              <a:rPr sz="2400" spc="-40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215" dirty="0">
                <a:solidFill>
                  <a:srgbClr val="00B0F0"/>
                </a:solidFill>
                <a:latin typeface="Verdana"/>
                <a:cs typeface="Verdana"/>
              </a:rPr>
              <a:t>вит</a:t>
            </a:r>
            <a:r>
              <a:rPr sz="2400" spc="-19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00B0F0"/>
                </a:solidFill>
                <a:latin typeface="Verdana"/>
                <a:cs typeface="Verdana"/>
              </a:rPr>
              <a:t>отм</a:t>
            </a:r>
            <a:r>
              <a:rPr sz="2400" spc="105" dirty="0">
                <a:solidFill>
                  <a:srgbClr val="00B0F0"/>
                </a:solidFill>
                <a:latin typeface="Verdana"/>
                <a:cs typeface="Verdana"/>
              </a:rPr>
              <a:t>е</a:t>
            </a:r>
            <a:r>
              <a:rPr sz="2400" spc="-210" dirty="0">
                <a:solidFill>
                  <a:srgbClr val="00B0F0"/>
                </a:solidFill>
                <a:latin typeface="Verdana"/>
                <a:cs typeface="Verdana"/>
              </a:rPr>
              <a:t>тку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B0F0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55" dirty="0">
                <a:solidFill>
                  <a:srgbClr val="00B0F0"/>
                </a:solidFill>
                <a:latin typeface="Verdana"/>
                <a:cs typeface="Verdana"/>
              </a:rPr>
              <a:t>Б</a:t>
            </a:r>
            <a:r>
              <a:rPr sz="2400" spc="-145" dirty="0">
                <a:solidFill>
                  <a:srgbClr val="00B0F0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solidFill>
                  <a:srgbClr val="00B0F0"/>
                </a:solidFill>
                <a:latin typeface="Verdana"/>
                <a:cs typeface="Verdana"/>
              </a:rPr>
              <a:t>/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00B0F0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00B0F0"/>
                </a:solidFill>
                <a:latin typeface="Verdana"/>
                <a:cs typeface="Verdana"/>
              </a:rPr>
              <a:t>нке  участника</a:t>
            </a:r>
            <a:endParaRPr sz="24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29800" y="3467100"/>
            <a:ext cx="7019925" cy="3657600"/>
          </a:xfrm>
          <a:custGeom>
            <a:avLst/>
            <a:gdLst/>
            <a:ahLst/>
            <a:cxnLst/>
            <a:rect l="l" t="t" r="r" b="b"/>
            <a:pathLst>
              <a:path w="7019925" h="3657600">
                <a:moveTo>
                  <a:pt x="7019544" y="0"/>
                </a:moveTo>
                <a:lnTo>
                  <a:pt x="0" y="0"/>
                </a:lnTo>
                <a:lnTo>
                  <a:pt x="0" y="3657600"/>
                </a:lnTo>
                <a:lnTo>
                  <a:pt x="7019544" y="3657600"/>
                </a:lnTo>
                <a:lnTo>
                  <a:pt x="7019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09429" y="3494659"/>
            <a:ext cx="680021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17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solidFill>
                  <a:srgbClr val="00B0F0"/>
                </a:solidFill>
                <a:latin typeface="Verdana"/>
                <a:cs typeface="Verdana"/>
              </a:rPr>
              <a:t>Причин</a:t>
            </a:r>
            <a:r>
              <a:rPr sz="2400" spc="-55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19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330" dirty="0">
                <a:solidFill>
                  <a:srgbClr val="00B0F0"/>
                </a:solidFill>
                <a:latin typeface="Verdana"/>
                <a:cs typeface="Verdana"/>
              </a:rPr>
              <a:t>–</a:t>
            </a:r>
            <a:r>
              <a:rPr sz="2400" spc="-18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220" dirty="0">
                <a:solidFill>
                  <a:srgbClr val="00B0F0"/>
                </a:solidFill>
                <a:latin typeface="Verdana"/>
                <a:cs typeface="Verdana"/>
              </a:rPr>
              <a:t>со</a:t>
            </a:r>
            <a:r>
              <a:rPr sz="2400" spc="195" dirty="0">
                <a:solidFill>
                  <a:srgbClr val="00B0F0"/>
                </a:solidFill>
                <a:latin typeface="Verdana"/>
                <a:cs typeface="Verdana"/>
              </a:rPr>
              <a:t>с</a:t>
            </a:r>
            <a:r>
              <a:rPr sz="2400" spc="-155" dirty="0">
                <a:solidFill>
                  <a:srgbClr val="00B0F0"/>
                </a:solidFill>
                <a:latin typeface="Verdana"/>
                <a:cs typeface="Verdana"/>
              </a:rPr>
              <a:t>тоя</a:t>
            </a:r>
            <a:r>
              <a:rPr sz="2400" spc="-165" dirty="0">
                <a:solidFill>
                  <a:srgbClr val="00B0F0"/>
                </a:solidFill>
                <a:latin typeface="Verdana"/>
                <a:cs typeface="Verdana"/>
              </a:rPr>
              <a:t>н</a:t>
            </a:r>
            <a:r>
              <a:rPr sz="2400" spc="30" dirty="0">
                <a:solidFill>
                  <a:srgbClr val="00B0F0"/>
                </a:solidFill>
                <a:latin typeface="Verdana"/>
                <a:cs typeface="Verdana"/>
              </a:rPr>
              <a:t>и</a:t>
            </a:r>
            <a:r>
              <a:rPr sz="2400" spc="35" dirty="0">
                <a:solidFill>
                  <a:srgbClr val="00B0F0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00B0F0"/>
                </a:solidFill>
                <a:latin typeface="Verdana"/>
                <a:cs typeface="Verdana"/>
              </a:rPr>
              <a:t>з</a:t>
            </a:r>
            <a:r>
              <a:rPr sz="2400" spc="-85" dirty="0">
                <a:solidFill>
                  <a:srgbClr val="00B0F0"/>
                </a:solidFill>
                <a:latin typeface="Verdana"/>
                <a:cs typeface="Verdana"/>
              </a:rPr>
              <a:t>доровья</a:t>
            </a:r>
            <a:r>
              <a:rPr sz="2400" spc="-20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B0F0"/>
                </a:solidFill>
                <a:latin typeface="Verdana"/>
                <a:cs typeface="Verdana"/>
              </a:rPr>
              <a:t>ил</a:t>
            </a:r>
            <a:r>
              <a:rPr sz="2400" spc="-95" dirty="0">
                <a:solidFill>
                  <a:srgbClr val="00B0F0"/>
                </a:solidFill>
                <a:latin typeface="Verdana"/>
                <a:cs typeface="Verdana"/>
              </a:rPr>
              <a:t>и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00B0F0"/>
                </a:solidFill>
                <a:latin typeface="Verdana"/>
                <a:cs typeface="Verdana"/>
              </a:rPr>
              <a:t>и</a:t>
            </a:r>
            <a:r>
              <a:rPr sz="2400" spc="-80" dirty="0">
                <a:solidFill>
                  <a:srgbClr val="00B0F0"/>
                </a:solidFill>
                <a:latin typeface="Verdana"/>
                <a:cs typeface="Verdana"/>
              </a:rPr>
              <a:t>ные  </a:t>
            </a:r>
            <a:r>
              <a:rPr sz="2400" spc="-100" dirty="0">
                <a:solidFill>
                  <a:srgbClr val="00B0F0"/>
                </a:solidFill>
                <a:latin typeface="Verdana"/>
                <a:cs typeface="Verdana"/>
              </a:rPr>
              <a:t>объекти</a:t>
            </a:r>
            <a:r>
              <a:rPr sz="2400" spc="-95" dirty="0">
                <a:solidFill>
                  <a:srgbClr val="00B0F0"/>
                </a:solidFill>
                <a:latin typeface="Verdana"/>
                <a:cs typeface="Verdana"/>
              </a:rPr>
              <a:t>в</a:t>
            </a:r>
            <a:r>
              <a:rPr sz="2400" spc="-100" dirty="0">
                <a:solidFill>
                  <a:srgbClr val="00B0F0"/>
                </a:solidFill>
                <a:latin typeface="Verdana"/>
                <a:cs typeface="Verdana"/>
              </a:rPr>
              <a:t>ны</a:t>
            </a:r>
            <a:r>
              <a:rPr sz="2400" spc="-80" dirty="0">
                <a:solidFill>
                  <a:srgbClr val="00B0F0"/>
                </a:solidFill>
                <a:latin typeface="Verdana"/>
                <a:cs typeface="Verdana"/>
              </a:rPr>
              <a:t>е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00B0F0"/>
                </a:solidFill>
                <a:latin typeface="Verdana"/>
                <a:cs typeface="Verdana"/>
              </a:rPr>
              <a:t>причины</a:t>
            </a:r>
            <a:endParaRPr sz="24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00B0F0"/>
                </a:solidFill>
                <a:latin typeface="Verdana"/>
                <a:cs typeface="Verdana"/>
              </a:rPr>
              <a:t>Организаторы </a:t>
            </a:r>
            <a:r>
              <a:rPr sz="2400" spc="10" dirty="0">
                <a:solidFill>
                  <a:srgbClr val="00B0F0"/>
                </a:solidFill>
                <a:latin typeface="Verdana"/>
                <a:cs typeface="Verdana"/>
              </a:rPr>
              <a:t>сопровождают </a:t>
            </a:r>
            <a:r>
              <a:rPr sz="2400" spc="-55" dirty="0">
                <a:solidFill>
                  <a:srgbClr val="00B0F0"/>
                </a:solidFill>
                <a:latin typeface="Verdana"/>
                <a:cs typeface="Verdana"/>
              </a:rPr>
              <a:t>участника </a:t>
            </a:r>
            <a:r>
              <a:rPr sz="2400" spc="-5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00B0F0"/>
                </a:solidFill>
                <a:latin typeface="Verdana"/>
                <a:cs typeface="Verdana"/>
              </a:rPr>
              <a:t>к</a:t>
            </a:r>
            <a:r>
              <a:rPr sz="2400" spc="-19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105" dirty="0">
                <a:solidFill>
                  <a:srgbClr val="00B0F0"/>
                </a:solidFill>
                <a:latin typeface="Verdana"/>
                <a:cs typeface="Verdana"/>
              </a:rPr>
              <a:t>медрабо</a:t>
            </a:r>
            <a:r>
              <a:rPr sz="2400" spc="90" dirty="0">
                <a:solidFill>
                  <a:srgbClr val="00B0F0"/>
                </a:solidFill>
                <a:latin typeface="Verdana"/>
                <a:cs typeface="Verdana"/>
              </a:rPr>
              <a:t>т</a:t>
            </a:r>
            <a:r>
              <a:rPr sz="2400" spc="-135" dirty="0">
                <a:solidFill>
                  <a:srgbClr val="00B0F0"/>
                </a:solidFill>
                <a:latin typeface="Verdana"/>
                <a:cs typeface="Verdana"/>
              </a:rPr>
              <a:t>ник</a:t>
            </a:r>
            <a:r>
              <a:rPr sz="2400" spc="-125" dirty="0">
                <a:solidFill>
                  <a:srgbClr val="00B0F0"/>
                </a:solidFill>
                <a:latin typeface="Verdana"/>
                <a:cs typeface="Verdana"/>
              </a:rPr>
              <a:t>у</a:t>
            </a:r>
            <a:r>
              <a:rPr sz="2400" spc="-19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B0F0"/>
                </a:solidFill>
                <a:latin typeface="Verdana"/>
                <a:cs typeface="Verdana"/>
              </a:rPr>
              <a:t>и</a:t>
            </a:r>
            <a:r>
              <a:rPr sz="2400" spc="-19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B0F0"/>
                </a:solidFill>
                <a:latin typeface="Verdana"/>
                <a:cs typeface="Verdana"/>
              </a:rPr>
              <a:t>приглашаю</a:t>
            </a:r>
            <a:r>
              <a:rPr sz="2400" spc="-15" dirty="0">
                <a:solidFill>
                  <a:srgbClr val="00B0F0"/>
                </a:solidFill>
                <a:latin typeface="Verdana"/>
                <a:cs typeface="Verdana"/>
              </a:rPr>
              <a:t>т</a:t>
            </a:r>
            <a:r>
              <a:rPr sz="2400" spc="-17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00B0F0"/>
                </a:solidFill>
                <a:latin typeface="Verdana"/>
                <a:cs typeface="Verdana"/>
              </a:rPr>
              <a:t>член</a:t>
            </a:r>
            <a:r>
              <a:rPr sz="2400" spc="195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19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B0F0"/>
                </a:solidFill>
                <a:latin typeface="Verdana"/>
                <a:cs typeface="Verdana"/>
              </a:rPr>
              <a:t>ГЭК</a:t>
            </a:r>
            <a:endParaRPr sz="24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solidFill>
                  <a:srgbClr val="00B0F0"/>
                </a:solidFill>
                <a:latin typeface="Verdana"/>
                <a:cs typeface="Verdana"/>
              </a:rPr>
              <a:t>Составляет</a:t>
            </a:r>
            <a:r>
              <a:rPr sz="2400" spc="-50" dirty="0">
                <a:solidFill>
                  <a:srgbClr val="00B0F0"/>
                </a:solidFill>
                <a:latin typeface="Verdana"/>
                <a:cs typeface="Verdana"/>
              </a:rPr>
              <a:t>ся</a:t>
            </a:r>
            <a:r>
              <a:rPr sz="2400" spc="-21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B0F0"/>
                </a:solidFill>
                <a:latin typeface="Verdana"/>
                <a:cs typeface="Verdana"/>
              </a:rPr>
              <a:t>ак</a:t>
            </a:r>
            <a:r>
              <a:rPr sz="2400" spc="-85" dirty="0">
                <a:solidFill>
                  <a:srgbClr val="00B0F0"/>
                </a:solidFill>
                <a:latin typeface="Verdana"/>
                <a:cs typeface="Verdana"/>
              </a:rPr>
              <a:t>т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B0F0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00B0F0"/>
                </a:solidFill>
                <a:latin typeface="Verdana"/>
                <a:cs typeface="Verdana"/>
              </a:rPr>
              <a:t>2</a:t>
            </a:r>
            <a:r>
              <a:rPr sz="2400" spc="-18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B0F0"/>
                </a:solidFill>
                <a:latin typeface="Verdana"/>
                <a:cs typeface="Verdana"/>
              </a:rPr>
              <a:t>э</a:t>
            </a:r>
            <a:r>
              <a:rPr sz="2400" spc="-10" dirty="0">
                <a:solidFill>
                  <a:srgbClr val="00B0F0"/>
                </a:solidFill>
                <a:latin typeface="Verdana"/>
                <a:cs typeface="Verdana"/>
              </a:rPr>
              <a:t>к</a:t>
            </a:r>
            <a:r>
              <a:rPr sz="2400" spc="-25" dirty="0">
                <a:solidFill>
                  <a:srgbClr val="00B0F0"/>
                </a:solidFill>
                <a:latin typeface="Verdana"/>
                <a:cs typeface="Verdana"/>
              </a:rPr>
              <a:t>земплярах</a:t>
            </a:r>
            <a:r>
              <a:rPr sz="2400" spc="-21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B0F0"/>
                </a:solidFill>
                <a:latin typeface="Verdana"/>
                <a:cs typeface="Verdana"/>
              </a:rPr>
              <a:t>при</a:t>
            </a:r>
            <a:endParaRPr sz="24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355600" marR="1076960">
              <a:lnSpc>
                <a:spcPct val="100000"/>
              </a:lnSpc>
            </a:pPr>
            <a:r>
              <a:rPr sz="2400" spc="40" dirty="0">
                <a:solidFill>
                  <a:srgbClr val="00B0F0"/>
                </a:solidFill>
                <a:latin typeface="Verdana"/>
                <a:cs typeface="Verdana"/>
              </a:rPr>
              <a:t>со</a:t>
            </a:r>
            <a:r>
              <a:rPr sz="2400" spc="25" dirty="0">
                <a:solidFill>
                  <a:srgbClr val="00B0F0"/>
                </a:solidFill>
                <a:latin typeface="Verdana"/>
                <a:cs typeface="Verdana"/>
              </a:rPr>
              <a:t>г</a:t>
            </a:r>
            <a:r>
              <a:rPr sz="2400" spc="10" dirty="0">
                <a:solidFill>
                  <a:srgbClr val="00B0F0"/>
                </a:solidFill>
                <a:latin typeface="Verdana"/>
                <a:cs typeface="Verdana"/>
              </a:rPr>
              <a:t>л</a:t>
            </a:r>
            <a:r>
              <a:rPr sz="2400" spc="15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95" dirty="0">
                <a:solidFill>
                  <a:srgbClr val="00B0F0"/>
                </a:solidFill>
                <a:latin typeface="Verdana"/>
                <a:cs typeface="Verdana"/>
              </a:rPr>
              <a:t>с</a:t>
            </a:r>
            <a:r>
              <a:rPr sz="2400" spc="105" dirty="0">
                <a:solidFill>
                  <a:srgbClr val="00B0F0"/>
                </a:solidFill>
                <a:latin typeface="Verdana"/>
                <a:cs typeface="Verdana"/>
              </a:rPr>
              <a:t>и</a:t>
            </a:r>
            <a:r>
              <a:rPr sz="2400" spc="-60" dirty="0">
                <a:solidFill>
                  <a:srgbClr val="00B0F0"/>
                </a:solidFill>
                <a:latin typeface="Verdana"/>
                <a:cs typeface="Verdana"/>
              </a:rPr>
              <a:t>и</a:t>
            </a:r>
            <a:r>
              <a:rPr sz="2400" spc="-20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00B0F0"/>
                </a:solidFill>
                <a:latin typeface="Verdana"/>
                <a:cs typeface="Verdana"/>
              </a:rPr>
              <a:t>уч</a:t>
            </a:r>
            <a:r>
              <a:rPr sz="2400" spc="-100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30" dirty="0">
                <a:solidFill>
                  <a:srgbClr val="00B0F0"/>
                </a:solidFill>
                <a:latin typeface="Verdana"/>
                <a:cs typeface="Verdana"/>
              </a:rPr>
              <a:t>стника</a:t>
            </a:r>
            <a:r>
              <a:rPr sz="2400" spc="-19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00B0F0"/>
                </a:solidFill>
                <a:latin typeface="Verdana"/>
                <a:cs typeface="Verdana"/>
              </a:rPr>
              <a:t>н</a:t>
            </a:r>
            <a:r>
              <a:rPr sz="2400" spc="50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17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00B0F0"/>
                </a:solidFill>
                <a:latin typeface="Verdana"/>
                <a:cs typeface="Verdana"/>
              </a:rPr>
              <a:t>до</a:t>
            </a:r>
            <a:r>
              <a:rPr sz="2400" spc="90" dirty="0">
                <a:solidFill>
                  <a:srgbClr val="00B0F0"/>
                </a:solidFill>
                <a:latin typeface="Verdana"/>
                <a:cs typeface="Verdana"/>
              </a:rPr>
              <a:t>с</a:t>
            </a:r>
            <a:r>
              <a:rPr sz="2400" dirty="0">
                <a:solidFill>
                  <a:srgbClr val="00B0F0"/>
                </a:solidFill>
                <a:latin typeface="Verdana"/>
                <a:cs typeface="Verdana"/>
              </a:rPr>
              <a:t>рочное  </a:t>
            </a:r>
            <a:r>
              <a:rPr sz="2400" spc="20" dirty="0">
                <a:solidFill>
                  <a:srgbClr val="00B0F0"/>
                </a:solidFill>
                <a:latin typeface="Verdana"/>
                <a:cs typeface="Verdana"/>
              </a:rPr>
              <a:t>завершение</a:t>
            </a:r>
            <a:endParaRPr sz="2400" dirty="0">
              <a:solidFill>
                <a:srgbClr val="00B0F0"/>
              </a:solidFill>
              <a:latin typeface="Verdana"/>
              <a:cs typeface="Verdana"/>
            </a:endParaRPr>
          </a:p>
          <a:p>
            <a:pPr marL="355600" marR="12382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B0F0"/>
                </a:solidFill>
                <a:latin typeface="Verdana"/>
                <a:cs typeface="Verdana"/>
              </a:rPr>
              <a:t>организ</a:t>
            </a:r>
            <a:r>
              <a:rPr sz="2400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10" dirty="0">
                <a:solidFill>
                  <a:srgbClr val="00B0F0"/>
                </a:solidFill>
                <a:latin typeface="Verdana"/>
                <a:cs typeface="Verdana"/>
              </a:rPr>
              <a:t>тор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260" dirty="0">
                <a:solidFill>
                  <a:srgbClr val="00B0F0"/>
                </a:solidFill>
                <a:latin typeface="Verdana"/>
                <a:cs typeface="Verdana"/>
              </a:rPr>
              <a:t>с</a:t>
            </a:r>
            <a:r>
              <a:rPr sz="2400" spc="-35" dirty="0">
                <a:solidFill>
                  <a:srgbClr val="00B0F0"/>
                </a:solidFill>
                <a:latin typeface="Verdana"/>
                <a:cs typeface="Verdana"/>
              </a:rPr>
              <a:t>т</a:t>
            </a:r>
            <a:r>
              <a:rPr sz="2400" spc="-40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215" dirty="0">
                <a:solidFill>
                  <a:srgbClr val="00B0F0"/>
                </a:solidFill>
                <a:latin typeface="Verdana"/>
                <a:cs typeface="Verdana"/>
              </a:rPr>
              <a:t>вит</a:t>
            </a:r>
            <a:r>
              <a:rPr sz="2400" spc="-19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00B0F0"/>
                </a:solidFill>
                <a:latin typeface="Verdana"/>
                <a:cs typeface="Verdana"/>
              </a:rPr>
              <a:t>отм</a:t>
            </a:r>
            <a:r>
              <a:rPr sz="2400" spc="105" dirty="0">
                <a:solidFill>
                  <a:srgbClr val="00B0F0"/>
                </a:solidFill>
                <a:latin typeface="Verdana"/>
                <a:cs typeface="Verdana"/>
              </a:rPr>
              <a:t>е</a:t>
            </a:r>
            <a:r>
              <a:rPr sz="2400" spc="-210" dirty="0">
                <a:solidFill>
                  <a:srgbClr val="00B0F0"/>
                </a:solidFill>
                <a:latin typeface="Verdana"/>
                <a:cs typeface="Verdana"/>
              </a:rPr>
              <a:t>тку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305" dirty="0">
                <a:solidFill>
                  <a:srgbClr val="00B0F0"/>
                </a:solidFill>
                <a:latin typeface="Verdana"/>
                <a:cs typeface="Verdana"/>
              </a:rPr>
              <a:t>в</a:t>
            </a:r>
            <a:r>
              <a:rPr sz="2400" spc="-17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-155" dirty="0">
                <a:solidFill>
                  <a:srgbClr val="00B0F0"/>
                </a:solidFill>
                <a:latin typeface="Verdana"/>
                <a:cs typeface="Verdana"/>
              </a:rPr>
              <a:t>Б</a:t>
            </a:r>
            <a:r>
              <a:rPr sz="2400" spc="-145" dirty="0">
                <a:solidFill>
                  <a:srgbClr val="00B0F0"/>
                </a:solidFill>
                <a:latin typeface="Verdana"/>
                <a:cs typeface="Verdana"/>
              </a:rPr>
              <a:t>Р</a:t>
            </a:r>
            <a:r>
              <a:rPr sz="2400" spc="-45" dirty="0">
                <a:solidFill>
                  <a:srgbClr val="00B0F0"/>
                </a:solidFill>
                <a:latin typeface="Verdana"/>
                <a:cs typeface="Verdana"/>
              </a:rPr>
              <a:t>/</a:t>
            </a:r>
            <a:r>
              <a:rPr sz="2400" spc="-18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00B0F0"/>
                </a:solidFill>
                <a:latin typeface="Verdana"/>
                <a:cs typeface="Verdana"/>
              </a:rPr>
              <a:t>бл</a:t>
            </a:r>
            <a:r>
              <a:rPr sz="2400" spc="60" dirty="0">
                <a:solidFill>
                  <a:srgbClr val="00B0F0"/>
                </a:solidFill>
                <a:latin typeface="Verdana"/>
                <a:cs typeface="Verdana"/>
              </a:rPr>
              <a:t>а</a:t>
            </a:r>
            <a:r>
              <a:rPr sz="2400" spc="-55" dirty="0">
                <a:solidFill>
                  <a:srgbClr val="00B0F0"/>
                </a:solidFill>
                <a:latin typeface="Verdana"/>
                <a:cs typeface="Verdana"/>
              </a:rPr>
              <a:t>нке  участника</a:t>
            </a:r>
            <a:endParaRPr sz="2400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29800" y="7202234"/>
            <a:ext cx="7696200" cy="1144905"/>
          </a:xfrm>
          <a:prstGeom prst="rect">
            <a:avLst/>
          </a:prstGeom>
          <a:ln w="12700">
            <a:solidFill>
              <a:srgbClr val="F65E09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158115" marR="148590" algn="ctr">
              <a:lnSpc>
                <a:spcPct val="100000"/>
              </a:lnSpc>
              <a:spcBef>
                <a:spcPts val="865"/>
              </a:spcBef>
            </a:pPr>
            <a:r>
              <a:rPr sz="2000" spc="-100" dirty="0">
                <a:latin typeface="Verdana"/>
                <a:cs typeface="Verdana"/>
              </a:rPr>
              <a:t>Акт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о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досрочном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завершении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экзамена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по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объективным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причина</a:t>
            </a:r>
            <a:r>
              <a:rPr sz="2000" spc="15" dirty="0">
                <a:latin typeface="Verdana"/>
                <a:cs typeface="Verdana"/>
              </a:rPr>
              <a:t>м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являе</a:t>
            </a:r>
            <a:r>
              <a:rPr sz="2000" b="1" spc="-95" dirty="0">
                <a:latin typeface="Tahoma"/>
                <a:cs typeface="Tahoma"/>
              </a:rPr>
              <a:t>т</a:t>
            </a:r>
            <a:r>
              <a:rPr sz="2000" b="1" spc="15" dirty="0">
                <a:latin typeface="Tahoma"/>
                <a:cs typeface="Tahoma"/>
              </a:rPr>
              <a:t>с</a:t>
            </a:r>
            <a:r>
              <a:rPr sz="2000" b="1" spc="25" dirty="0">
                <a:latin typeface="Tahoma"/>
                <a:cs typeface="Tahoma"/>
              </a:rPr>
              <a:t>я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основа</a:t>
            </a:r>
            <a:r>
              <a:rPr sz="2000" b="1" spc="5" dirty="0">
                <a:latin typeface="Tahoma"/>
                <a:cs typeface="Tahoma"/>
              </a:rPr>
              <a:t>н</a:t>
            </a:r>
            <a:r>
              <a:rPr sz="2000" b="1" spc="10" dirty="0">
                <a:latin typeface="Tahoma"/>
                <a:cs typeface="Tahoma"/>
              </a:rPr>
              <a:t>ие</a:t>
            </a:r>
            <a:r>
              <a:rPr sz="2000" b="1" spc="15" dirty="0">
                <a:latin typeface="Tahoma"/>
                <a:cs typeface="Tahoma"/>
              </a:rPr>
              <a:t>м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повт</a:t>
            </a:r>
            <a:r>
              <a:rPr sz="2000" spc="-90" dirty="0">
                <a:latin typeface="Verdana"/>
                <a:cs typeface="Verdana"/>
              </a:rPr>
              <a:t>о</a:t>
            </a:r>
            <a:r>
              <a:rPr sz="2000" spc="-5" dirty="0">
                <a:latin typeface="Verdana"/>
                <a:cs typeface="Verdana"/>
              </a:rPr>
              <a:t>рног</a:t>
            </a:r>
            <a:r>
              <a:rPr sz="2000" dirty="0">
                <a:latin typeface="Verdana"/>
                <a:cs typeface="Verdana"/>
              </a:rPr>
              <a:t>о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доп</a:t>
            </a:r>
            <a:r>
              <a:rPr sz="2000" spc="-40" dirty="0">
                <a:latin typeface="Verdana"/>
                <a:cs typeface="Verdana"/>
              </a:rPr>
              <a:t>у</a:t>
            </a:r>
            <a:r>
              <a:rPr sz="2000" spc="60" dirty="0">
                <a:latin typeface="Verdana"/>
                <a:cs typeface="Verdana"/>
              </a:rPr>
              <a:t>ска  </a:t>
            </a:r>
            <a:r>
              <a:rPr sz="2000" spc="-75" dirty="0">
                <a:latin typeface="Verdana"/>
                <a:cs typeface="Verdana"/>
              </a:rPr>
              <a:t>таког</a:t>
            </a:r>
            <a:r>
              <a:rPr sz="2000" spc="95" dirty="0">
                <a:latin typeface="Verdana"/>
                <a:cs typeface="Verdana"/>
              </a:rPr>
              <a:t>о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25" dirty="0">
                <a:latin typeface="Verdana"/>
                <a:cs typeface="Verdana"/>
              </a:rPr>
              <a:t>стника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к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сда</a:t>
            </a:r>
            <a:r>
              <a:rPr sz="2000" spc="5" dirty="0">
                <a:latin typeface="Verdana"/>
                <a:cs typeface="Verdana"/>
              </a:rPr>
              <a:t>ч</a:t>
            </a:r>
            <a:r>
              <a:rPr sz="2000" spc="110" dirty="0">
                <a:latin typeface="Verdana"/>
                <a:cs typeface="Verdana"/>
              </a:rPr>
              <a:t>е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эк</a:t>
            </a:r>
            <a:r>
              <a:rPr sz="2000" spc="-60" dirty="0">
                <a:latin typeface="Verdana"/>
                <a:cs typeface="Verdana"/>
              </a:rPr>
              <a:t>з</a:t>
            </a:r>
            <a:r>
              <a:rPr sz="2000" spc="215" dirty="0">
                <a:latin typeface="Verdana"/>
                <a:cs typeface="Verdana"/>
              </a:rPr>
              <a:t>ам</a:t>
            </a:r>
            <a:r>
              <a:rPr sz="2000" spc="204" dirty="0">
                <a:latin typeface="Verdana"/>
                <a:cs typeface="Verdana"/>
              </a:rPr>
              <a:t>е</a:t>
            </a:r>
            <a:r>
              <a:rPr sz="2000" spc="40" dirty="0">
                <a:latin typeface="Verdana"/>
                <a:cs typeface="Verdana"/>
              </a:rPr>
              <a:t>на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3161" y="8533638"/>
            <a:ext cx="9906000" cy="1144905"/>
          </a:xfrm>
          <a:prstGeom prst="rect">
            <a:avLst/>
          </a:prstGeom>
          <a:ln w="38100">
            <a:solidFill>
              <a:srgbClr val="8B8B8B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2435860">
              <a:lnSpc>
                <a:spcPct val="100000"/>
              </a:lnSpc>
              <a:spcBef>
                <a:spcPts val="869"/>
              </a:spcBef>
            </a:pPr>
            <a:r>
              <a:rPr sz="2000" spc="105" dirty="0">
                <a:latin typeface="Verdana"/>
                <a:cs typeface="Verdana"/>
              </a:rPr>
              <a:t>А</a:t>
            </a:r>
            <a:r>
              <a:rPr sz="2000" spc="-220" dirty="0">
                <a:latin typeface="Verdana"/>
                <a:cs typeface="Verdana"/>
              </a:rPr>
              <a:t>кты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соста</a:t>
            </a:r>
            <a:r>
              <a:rPr sz="2000" spc="-145" dirty="0">
                <a:latin typeface="Verdana"/>
                <a:cs typeface="Verdana"/>
              </a:rPr>
              <a:t>вляются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b="1" spc="-55" dirty="0">
                <a:latin typeface="Tahoma"/>
                <a:cs typeface="Tahoma"/>
              </a:rPr>
              <a:t>двух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spc="-25" dirty="0">
                <a:latin typeface="Verdana"/>
                <a:cs typeface="Verdana"/>
              </a:rPr>
              <a:t>экз</a:t>
            </a:r>
            <a:r>
              <a:rPr sz="2000" spc="-15" dirty="0">
                <a:latin typeface="Verdana"/>
                <a:cs typeface="Verdana"/>
              </a:rPr>
              <a:t>е</a:t>
            </a:r>
            <a:r>
              <a:rPr sz="2000" spc="55" dirty="0">
                <a:latin typeface="Verdana"/>
                <a:cs typeface="Verdana"/>
              </a:rPr>
              <a:t>мпл</a:t>
            </a:r>
            <a:r>
              <a:rPr sz="2000" spc="-120" dirty="0">
                <a:latin typeface="Verdana"/>
                <a:cs typeface="Verdana"/>
              </a:rPr>
              <a:t>ярах:</a:t>
            </a:r>
            <a:endParaRPr sz="2000">
              <a:latin typeface="Verdana"/>
              <a:cs typeface="Verdana"/>
            </a:endParaRPr>
          </a:p>
          <a:p>
            <a:pPr marL="4235450" indent="-343535">
              <a:lnSpc>
                <a:spcPct val="100000"/>
              </a:lnSpc>
              <a:buFont typeface="Arial MT"/>
              <a:buChar char="•"/>
              <a:tabLst>
                <a:tab pos="4235450" algn="l"/>
                <a:tab pos="4236085" algn="l"/>
              </a:tabLst>
            </a:pP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у</a:t>
            </a:r>
            <a:r>
              <a:rPr sz="2000" spc="-65" dirty="0">
                <a:latin typeface="Verdana"/>
                <a:cs typeface="Verdana"/>
              </a:rPr>
              <a:t>ч</a:t>
            </a:r>
            <a:r>
              <a:rPr sz="2000" spc="-75" dirty="0">
                <a:latin typeface="Verdana"/>
                <a:cs typeface="Verdana"/>
              </a:rPr>
              <a:t>а</a:t>
            </a:r>
            <a:r>
              <a:rPr sz="2000" spc="-25" dirty="0">
                <a:latin typeface="Verdana"/>
                <a:cs typeface="Verdana"/>
              </a:rPr>
              <a:t>стника</a:t>
            </a:r>
            <a:endParaRPr sz="2000">
              <a:latin typeface="Verdana"/>
              <a:cs typeface="Verdana"/>
            </a:endParaRPr>
          </a:p>
          <a:p>
            <a:pPr marL="607695" indent="-343535">
              <a:lnSpc>
                <a:spcPct val="100000"/>
              </a:lnSpc>
              <a:buFont typeface="Arial MT"/>
              <a:buChar char="•"/>
              <a:tabLst>
                <a:tab pos="607695" algn="l"/>
                <a:tab pos="608330" algn="l"/>
              </a:tabLst>
            </a:pPr>
            <a:r>
              <a:rPr sz="2000" spc="-160" dirty="0">
                <a:latin typeface="Verdana"/>
                <a:cs typeface="Verdana"/>
              </a:rPr>
              <a:t>для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передачи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235" dirty="0">
                <a:latin typeface="Verdana"/>
                <a:cs typeface="Verdana"/>
              </a:rPr>
              <a:t>(в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тот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же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день)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ГЭК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225" dirty="0">
                <a:latin typeface="Verdana"/>
                <a:cs typeface="Verdana"/>
              </a:rPr>
              <a:t>с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последующей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передачей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54" dirty="0">
                <a:latin typeface="Verdana"/>
                <a:cs typeface="Verdana"/>
              </a:rPr>
              <a:t>в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РЦОИ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18751" t="19524" r="19911" b="15477"/>
          <a:stretch/>
        </p:blipFill>
        <p:spPr bwMode="auto">
          <a:xfrm>
            <a:off x="2260060" y="952500"/>
            <a:ext cx="14580140" cy="7924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7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570" t="14524" r="8930" b="5000"/>
          <a:stretch/>
        </p:blipFill>
        <p:spPr bwMode="auto">
          <a:xfrm>
            <a:off x="1828800" y="876300"/>
            <a:ext cx="14478000" cy="876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90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036" t="11190" r="9465" b="5714"/>
          <a:stretch/>
        </p:blipFill>
        <p:spPr bwMode="auto">
          <a:xfrm>
            <a:off x="2895600" y="1181100"/>
            <a:ext cx="13411200" cy="777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94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036" t="10951" r="9465" b="3810"/>
          <a:stretch/>
        </p:blipFill>
        <p:spPr bwMode="auto">
          <a:xfrm>
            <a:off x="2819400" y="1866900"/>
            <a:ext cx="13563600" cy="701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09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90800" y="23218"/>
            <a:ext cx="9080247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 err="1"/>
              <a:t>Порядк</a:t>
            </a:r>
            <a:r>
              <a:rPr lang="ru-RU" spc="-155" dirty="0" err="1"/>
              <a:t>ок</a:t>
            </a:r>
            <a:r>
              <a:rPr spc="-360" dirty="0"/>
              <a:t> </a:t>
            </a:r>
            <a:r>
              <a:rPr spc="-85" dirty="0"/>
              <a:t>ГИА</a:t>
            </a:r>
            <a:r>
              <a:rPr spc="-540" dirty="0"/>
              <a:t>-</a:t>
            </a:r>
            <a:r>
              <a:rPr spc="-365" dirty="0"/>
              <a:t>1</a:t>
            </a:r>
            <a:r>
              <a:rPr spc="-360" dirty="0"/>
              <a:t>1</a:t>
            </a:r>
          </a:p>
        </p:txBody>
      </p:sp>
      <p:sp>
        <p:nvSpPr>
          <p:cNvPr id="15" name="object 15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057623" y="9154159"/>
            <a:ext cx="25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2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8200" y="2900680"/>
            <a:ext cx="8229600" cy="5214620"/>
            <a:chOff x="838200" y="1447800"/>
            <a:chExt cx="7658100" cy="448564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1638300"/>
              <a:ext cx="7277100" cy="41041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33450" y="1543050"/>
              <a:ext cx="7467600" cy="4295140"/>
            </a:xfrm>
            <a:custGeom>
              <a:avLst/>
              <a:gdLst/>
              <a:ahLst/>
              <a:cxnLst/>
              <a:rect l="l" t="t" r="r" b="b"/>
              <a:pathLst>
                <a:path w="7467600" h="4295140">
                  <a:moveTo>
                    <a:pt x="0" y="4294632"/>
                  </a:moveTo>
                  <a:lnTo>
                    <a:pt x="7467600" y="4294632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4294632"/>
                  </a:lnTo>
                  <a:close/>
                </a:path>
              </a:pathLst>
            </a:custGeom>
            <a:ln w="190500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9144000" y="3886200"/>
            <a:ext cx="7543800" cy="3314700"/>
          </a:xfrm>
          <a:custGeom>
            <a:avLst/>
            <a:gdLst/>
            <a:ahLst/>
            <a:cxnLst/>
            <a:rect l="l" t="t" r="r" b="b"/>
            <a:pathLst>
              <a:path w="6949440" h="2514600">
                <a:moveTo>
                  <a:pt x="6949439" y="0"/>
                </a:moveTo>
                <a:lnTo>
                  <a:pt x="1062227" y="0"/>
                </a:lnTo>
                <a:lnTo>
                  <a:pt x="1062227" y="942975"/>
                </a:lnTo>
                <a:lnTo>
                  <a:pt x="628650" y="942975"/>
                </a:lnTo>
                <a:lnTo>
                  <a:pt x="628650" y="628650"/>
                </a:lnTo>
                <a:lnTo>
                  <a:pt x="0" y="1257300"/>
                </a:lnTo>
                <a:lnTo>
                  <a:pt x="628650" y="1885950"/>
                </a:lnTo>
                <a:lnTo>
                  <a:pt x="628650" y="1571625"/>
                </a:lnTo>
                <a:lnTo>
                  <a:pt x="1062227" y="1571625"/>
                </a:lnTo>
                <a:lnTo>
                  <a:pt x="1062227" y="2514600"/>
                </a:lnTo>
                <a:lnTo>
                  <a:pt x="6949439" y="2514600"/>
                </a:lnTo>
                <a:lnTo>
                  <a:pt x="6949439" y="0"/>
                </a:lnTo>
                <a:close/>
              </a:path>
            </a:pathLst>
          </a:custGeom>
          <a:solidFill>
            <a:srgbClr val="51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744200" y="4305300"/>
            <a:ext cx="548640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5690">
              <a:lnSpc>
                <a:spcPct val="100000"/>
              </a:lnSpc>
              <a:spcBef>
                <a:spcPts val="100"/>
              </a:spcBef>
            </a:pPr>
            <a:r>
              <a:rPr sz="3200" spc="-85" dirty="0">
                <a:solidFill>
                  <a:srgbClr val="FFFFFF"/>
                </a:solidFill>
                <a:latin typeface="Verdana"/>
                <a:cs typeface="Verdana"/>
              </a:rPr>
              <a:t>Порядо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ГИ</a:t>
            </a:r>
            <a:r>
              <a:rPr sz="3200" spc="-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200" spc="-204" dirty="0">
                <a:solidFill>
                  <a:srgbClr val="FFFFFF"/>
                </a:solidFill>
                <a:latin typeface="Verdana"/>
                <a:cs typeface="Verdana"/>
              </a:rPr>
              <a:t>11  </a:t>
            </a:r>
            <a:r>
              <a:rPr sz="3200" spc="-30" dirty="0">
                <a:solidFill>
                  <a:srgbClr val="FFFFFF"/>
                </a:solidFill>
                <a:latin typeface="Verdana"/>
                <a:cs typeface="Verdana"/>
              </a:rPr>
              <a:t>Прик</a:t>
            </a:r>
            <a:r>
              <a:rPr sz="32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3200" spc="-3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Verdana"/>
                <a:cs typeface="Verdana"/>
              </a:rPr>
              <a:t>Минпросвещен</a:t>
            </a:r>
            <a:r>
              <a:rPr sz="3200" spc="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360" dirty="0">
                <a:solidFill>
                  <a:srgbClr val="FFFFFF"/>
                </a:solidFill>
                <a:latin typeface="Verdana"/>
                <a:cs typeface="Verdana"/>
              </a:rPr>
              <a:t>я  </a:t>
            </a:r>
            <a:r>
              <a:rPr sz="3200" spc="150" dirty="0">
                <a:solidFill>
                  <a:srgbClr val="FFFFFF"/>
                </a:solidFill>
                <a:latin typeface="Verdana"/>
                <a:cs typeface="Verdana"/>
              </a:rPr>
              <a:t>Росс</a:t>
            </a:r>
            <a:r>
              <a:rPr sz="3200" spc="1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Рособр</a:t>
            </a:r>
            <a:r>
              <a:rPr sz="3200" spc="1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адзора</a:t>
            </a:r>
            <a:endParaRPr sz="3200" dirty="0">
              <a:latin typeface="Verdana"/>
              <a:cs typeface="Verdana"/>
            </a:endParaRPr>
          </a:p>
          <a:p>
            <a:pPr marL="309245">
              <a:lnSpc>
                <a:spcPct val="100000"/>
              </a:lnSpc>
              <a:spcBef>
                <a:spcPts val="5"/>
              </a:spcBef>
            </a:pPr>
            <a:r>
              <a:rPr sz="3200" spc="-10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04.04.202</a:t>
            </a:r>
            <a:r>
              <a:rPr sz="3200" spc="-29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№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35" dirty="0">
                <a:solidFill>
                  <a:srgbClr val="FFFFFF"/>
                </a:solidFill>
                <a:latin typeface="Verdana"/>
                <a:cs typeface="Verdana"/>
              </a:rPr>
              <a:t>233/552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1156208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>
                <a:solidFill>
                  <a:schemeClr val="tx1">
                    <a:lumMod val="95000"/>
                  </a:schemeClr>
                </a:solidFill>
              </a:rPr>
              <a:t>Формы</a:t>
            </a:r>
            <a:r>
              <a:rPr spc="-375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pc="-85" dirty="0" err="1">
                <a:solidFill>
                  <a:schemeClr val="tx1">
                    <a:lumMod val="95000"/>
                  </a:schemeClr>
                </a:solidFill>
              </a:rPr>
              <a:t>проведения</a:t>
            </a:r>
            <a:r>
              <a:rPr spc="-35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pc="-85" dirty="0">
                <a:solidFill>
                  <a:schemeClr val="tx1">
                    <a:lumMod val="95000"/>
                  </a:schemeClr>
                </a:solidFill>
              </a:rPr>
              <a:t>ГИА</a:t>
            </a:r>
            <a:r>
              <a:rPr lang="ru-RU" spc="-85" dirty="0">
                <a:solidFill>
                  <a:schemeClr val="tx1">
                    <a:lumMod val="95000"/>
                  </a:schemeClr>
                </a:solidFill>
              </a:rPr>
              <a:t>-11</a:t>
            </a:r>
            <a:r>
              <a:rPr spc="-365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pc="-105" dirty="0">
                <a:solidFill>
                  <a:schemeClr val="tx1">
                    <a:lumMod val="95000"/>
                  </a:schemeClr>
                </a:solidFill>
              </a:rPr>
              <a:t>и</a:t>
            </a:r>
            <a:r>
              <a:rPr spc="-33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pc="-150" dirty="0" err="1">
                <a:solidFill>
                  <a:schemeClr val="tx1">
                    <a:lumMod val="95000"/>
                  </a:schemeClr>
                </a:solidFill>
              </a:rPr>
              <a:t>участники</a:t>
            </a:r>
            <a:r>
              <a:rPr spc="-35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pc="-85" dirty="0">
                <a:solidFill>
                  <a:schemeClr val="tx1">
                    <a:lumMod val="95000"/>
                  </a:schemeClr>
                </a:solidFill>
              </a:rPr>
              <a:t>ГИА</a:t>
            </a:r>
            <a:r>
              <a:rPr lang="ru-RU" spc="-85" dirty="0">
                <a:solidFill>
                  <a:schemeClr val="tx1">
                    <a:lumMod val="95000"/>
                  </a:schemeClr>
                </a:solidFill>
              </a:rPr>
              <a:t>-11</a:t>
            </a:r>
            <a:endParaRPr spc="-85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339" y="2512313"/>
            <a:ext cx="5209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Tahoma"/>
                <a:cs typeface="Tahoma"/>
              </a:rPr>
              <a:t>Подача</a:t>
            </a:r>
            <a:r>
              <a:rPr sz="4400" b="1" spc="-155" dirty="0">
                <a:latin typeface="Tahoma"/>
                <a:cs typeface="Tahoma"/>
              </a:rPr>
              <a:t> </a:t>
            </a:r>
            <a:r>
              <a:rPr sz="4400" b="1" spc="-195" dirty="0">
                <a:latin typeface="Tahoma"/>
                <a:cs typeface="Tahoma"/>
              </a:rPr>
              <a:t>заявлений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9429" y="2512313"/>
            <a:ext cx="62109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75" dirty="0">
                <a:latin typeface="Tahoma"/>
                <a:cs typeface="Tahoma"/>
              </a:rPr>
              <a:t>Изменение</a:t>
            </a:r>
            <a:r>
              <a:rPr sz="4400" b="1" spc="-175" dirty="0">
                <a:latin typeface="Tahoma"/>
                <a:cs typeface="Tahoma"/>
              </a:rPr>
              <a:t> </a:t>
            </a:r>
            <a:r>
              <a:rPr sz="4400" b="1" spc="-195" dirty="0">
                <a:latin typeface="Tahoma"/>
                <a:cs typeface="Tahoma"/>
              </a:rPr>
              <a:t>заявлений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794" y="3822150"/>
            <a:ext cx="5992370" cy="2516073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358140" rIns="0" bIns="0" rtlCol="0">
            <a:spAutoFit/>
          </a:bodyPr>
          <a:lstStyle/>
          <a:p>
            <a:pPr marL="12700" marR="579755" indent="-12700" algn="ctr">
              <a:spcBef>
                <a:spcPts val="2820"/>
              </a:spcBef>
            </a:pPr>
            <a:r>
              <a:rPr lang="ru-RU" sz="2800" spc="50" dirty="0">
                <a:solidFill>
                  <a:srgbClr val="002060"/>
                </a:solidFill>
                <a:latin typeface="Verdana"/>
              </a:rPr>
              <a:t>Заявления с указанием выбранных учебных предметов, а также сроков участия в подаются до 1 февраля включительно</a:t>
            </a:r>
            <a:endParaRPr sz="2800" spc="50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8835" y="5600700"/>
            <a:ext cx="4392295" cy="1371600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40005" rIns="0" bIns="0" rtlCol="0">
            <a:spAutoFit/>
          </a:bodyPr>
          <a:lstStyle/>
          <a:p>
            <a:pPr marL="153035" marR="146050" algn="ctr">
              <a:lnSpc>
                <a:spcPct val="100000"/>
              </a:lnSpc>
              <a:spcBef>
                <a:spcPts val="315"/>
              </a:spcBef>
            </a:pPr>
            <a:r>
              <a:rPr sz="2800" b="1" spc="-55" dirty="0">
                <a:solidFill>
                  <a:srgbClr val="F65E09"/>
                </a:solidFill>
                <a:latin typeface="Tahoma"/>
                <a:cs typeface="Tahoma"/>
              </a:rPr>
              <a:t>Изменение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F65E09"/>
                </a:solidFill>
                <a:latin typeface="Tahoma"/>
                <a:cs typeface="Tahoma"/>
              </a:rPr>
              <a:t>уровня</a:t>
            </a:r>
            <a:r>
              <a:rPr sz="2800" b="1" spc="-5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F65E09"/>
                </a:solidFill>
                <a:latin typeface="Tahoma"/>
                <a:cs typeface="Tahoma"/>
              </a:rPr>
              <a:t>ЕГЭ </a:t>
            </a:r>
            <a:r>
              <a:rPr sz="2800" b="1" spc="-80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F65E09"/>
                </a:solidFill>
                <a:latin typeface="Tahoma"/>
                <a:cs typeface="Tahoma"/>
              </a:rPr>
              <a:t>по</a:t>
            </a:r>
            <a:r>
              <a:rPr sz="2800" b="1" spc="-45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40" dirty="0">
                <a:solidFill>
                  <a:srgbClr val="F65E09"/>
                </a:solidFill>
                <a:latin typeface="Tahoma"/>
                <a:cs typeface="Tahoma"/>
              </a:rPr>
              <a:t>математике</a:t>
            </a:r>
            <a:r>
              <a:rPr sz="2800" b="1" spc="-3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385" dirty="0">
                <a:solidFill>
                  <a:srgbClr val="F65E09"/>
                </a:solidFill>
                <a:latin typeface="Tahoma"/>
                <a:cs typeface="Tahoma"/>
              </a:rPr>
              <a:t>–</a:t>
            </a:r>
            <a:endParaRPr sz="2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65E09"/>
                </a:solidFill>
                <a:latin typeface="Tahoma"/>
                <a:cs typeface="Tahoma"/>
              </a:rPr>
              <a:t>без</a:t>
            </a:r>
            <a:r>
              <a:rPr sz="2800" b="1" spc="-70" dirty="0">
                <a:solidFill>
                  <a:srgbClr val="F65E09"/>
                </a:solidFill>
                <a:latin typeface="Tahoma"/>
                <a:cs typeface="Tahoma"/>
              </a:rPr>
              <a:t> </a:t>
            </a:r>
            <a:r>
              <a:rPr sz="2800" b="1" spc="-114" dirty="0">
                <a:solidFill>
                  <a:srgbClr val="F65E09"/>
                </a:solidFill>
                <a:latin typeface="Tahoma"/>
                <a:cs typeface="Tahoma"/>
              </a:rPr>
              <a:t>причин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66831" y="3848100"/>
            <a:ext cx="4392295" cy="152400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114300" rIns="0" bIns="0" rtlCol="0">
            <a:spAutoFit/>
          </a:bodyPr>
          <a:lstStyle/>
          <a:p>
            <a:pPr marL="561975" marR="554355" algn="ctr">
              <a:lnSpc>
                <a:spcPct val="100000"/>
              </a:lnSpc>
              <a:spcBef>
                <a:spcPts val="900"/>
              </a:spcBef>
            </a:pPr>
            <a:r>
              <a:rPr sz="2800" spc="-100" dirty="0">
                <a:solidFill>
                  <a:srgbClr val="003876"/>
                </a:solidFill>
                <a:latin typeface="Verdana"/>
                <a:cs typeface="Verdana"/>
              </a:rPr>
              <a:t>Прикладываются </a:t>
            </a:r>
            <a:r>
              <a:rPr sz="2800" spc="-9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003876"/>
                </a:solidFill>
                <a:latin typeface="Verdana"/>
                <a:cs typeface="Verdana"/>
              </a:rPr>
              <a:t>подтвер</a:t>
            </a:r>
            <a:r>
              <a:rPr sz="2800" spc="-90" dirty="0">
                <a:solidFill>
                  <a:srgbClr val="003876"/>
                </a:solidFill>
                <a:latin typeface="Verdana"/>
                <a:cs typeface="Verdana"/>
              </a:rPr>
              <a:t>ж</a:t>
            </a:r>
            <a:r>
              <a:rPr sz="2800" spc="80" dirty="0">
                <a:solidFill>
                  <a:srgbClr val="003876"/>
                </a:solidFill>
                <a:latin typeface="Verdana"/>
                <a:cs typeface="Verdana"/>
              </a:rPr>
              <a:t>дающи</a:t>
            </a:r>
            <a:r>
              <a:rPr sz="2800" spc="105" dirty="0">
                <a:solidFill>
                  <a:srgbClr val="003876"/>
                </a:solidFill>
                <a:latin typeface="Verdana"/>
                <a:cs typeface="Verdana"/>
              </a:rPr>
              <a:t>е  </a:t>
            </a:r>
            <a:r>
              <a:rPr sz="2800" spc="-55" dirty="0">
                <a:solidFill>
                  <a:srgbClr val="003876"/>
                </a:solidFill>
                <a:latin typeface="Verdana"/>
                <a:cs typeface="Verdana"/>
              </a:rPr>
              <a:t>документы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1600" y="7173468"/>
            <a:ext cx="7239000" cy="2248051"/>
          </a:xfrm>
          <a:prstGeom prst="rect">
            <a:avLst/>
          </a:prstGeom>
          <a:ln w="9525">
            <a:solidFill>
              <a:srgbClr val="003876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01295" marR="461009">
              <a:lnSpc>
                <a:spcPct val="100000"/>
              </a:lnSpc>
              <a:spcBef>
                <a:spcPts val="730"/>
              </a:spcBef>
            </a:pPr>
            <a:r>
              <a:rPr sz="2800" spc="-95" dirty="0">
                <a:latin typeface="Verdana"/>
                <a:cs typeface="Verdana"/>
              </a:rPr>
              <a:t>Л</a:t>
            </a:r>
            <a:r>
              <a:rPr sz="2800" spc="-75" dirty="0">
                <a:latin typeface="Verdana"/>
                <a:cs typeface="Verdana"/>
              </a:rPr>
              <a:t>и</a:t>
            </a:r>
            <a:r>
              <a:rPr sz="2800" dirty="0">
                <a:latin typeface="Verdana"/>
                <a:cs typeface="Verdana"/>
              </a:rPr>
              <a:t>ца,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указан</a:t>
            </a:r>
            <a:r>
              <a:rPr sz="2800" spc="-85" dirty="0">
                <a:latin typeface="Verdana"/>
                <a:cs typeface="Verdana"/>
              </a:rPr>
              <a:t>н</a:t>
            </a:r>
            <a:r>
              <a:rPr sz="2800" spc="-100" dirty="0">
                <a:latin typeface="Verdana"/>
                <a:cs typeface="Verdana"/>
              </a:rPr>
              <a:t>ые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пункт</a:t>
            </a:r>
            <a:r>
              <a:rPr sz="2800" spc="-135" dirty="0">
                <a:latin typeface="Verdana"/>
                <a:cs typeface="Verdana"/>
              </a:rPr>
              <a:t>е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7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lang="ru-RU" sz="2800" spc="25" dirty="0">
                <a:latin typeface="Verdana"/>
                <a:cs typeface="Verdana"/>
              </a:rPr>
              <a:t>По</a:t>
            </a:r>
            <a:r>
              <a:rPr lang="ru-RU" sz="2800" spc="35" dirty="0">
                <a:latin typeface="Verdana"/>
                <a:cs typeface="Verdana"/>
              </a:rPr>
              <a:t>р</a:t>
            </a:r>
            <a:r>
              <a:rPr lang="ru-RU" sz="2800" spc="-135" dirty="0">
                <a:latin typeface="Verdana"/>
                <a:cs typeface="Verdana"/>
              </a:rPr>
              <a:t>ядка </a:t>
            </a:r>
            <a:r>
              <a:rPr lang="ru-RU" sz="2800" spc="-215" dirty="0">
                <a:latin typeface="Verdana"/>
                <a:cs typeface="Verdana"/>
              </a:rPr>
              <a:t>(ВТГ, экстерны)</a:t>
            </a:r>
            <a:r>
              <a:rPr sz="2800" spc="-135" dirty="0">
                <a:latin typeface="Verdana"/>
                <a:cs typeface="Verdana"/>
              </a:rPr>
              <a:t>,  </a:t>
            </a:r>
            <a:r>
              <a:rPr sz="2800" spc="-50" dirty="0">
                <a:latin typeface="Verdana"/>
                <a:cs typeface="Verdana"/>
              </a:rPr>
              <a:t>вправе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204" dirty="0" err="1">
                <a:latin typeface="Verdana"/>
                <a:cs typeface="Verdana"/>
              </a:rPr>
              <a:t>и</a:t>
            </a:r>
            <a:r>
              <a:rPr sz="2800" spc="-160" dirty="0" err="1">
                <a:latin typeface="Verdana"/>
                <a:cs typeface="Verdana"/>
              </a:rPr>
              <a:t>з</a:t>
            </a:r>
            <a:r>
              <a:rPr sz="2800" spc="-25" dirty="0" err="1">
                <a:latin typeface="Verdana"/>
                <a:cs typeface="Verdana"/>
              </a:rPr>
              <a:t>менить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05" dirty="0" err="1">
                <a:latin typeface="Verdana"/>
                <a:cs typeface="Verdana"/>
              </a:rPr>
              <a:t>указанн</a:t>
            </a:r>
            <a:r>
              <a:rPr sz="2800" spc="-140" dirty="0" err="1">
                <a:latin typeface="Verdana"/>
                <a:cs typeface="Verdana"/>
              </a:rPr>
              <a:t>ы</a:t>
            </a:r>
            <a:r>
              <a:rPr sz="2800" spc="-70" dirty="0" err="1">
                <a:latin typeface="Verdana"/>
                <a:cs typeface="Verdana"/>
              </a:rPr>
              <a:t>й</a:t>
            </a:r>
            <a:r>
              <a:rPr lang="ru-RU" sz="2800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заявле</a:t>
            </a:r>
            <a:r>
              <a:rPr sz="2800" spc="-170" dirty="0">
                <a:latin typeface="Verdana"/>
                <a:cs typeface="Verdana"/>
              </a:rPr>
              <a:t>н</a:t>
            </a:r>
            <a:r>
              <a:rPr sz="2800" spc="-285" dirty="0">
                <a:latin typeface="Verdana"/>
                <a:cs typeface="Verdana"/>
              </a:rPr>
              <a:t>ия</a:t>
            </a:r>
            <a:r>
              <a:rPr sz="2800" spc="-265" dirty="0">
                <a:latin typeface="Verdana"/>
                <a:cs typeface="Verdana"/>
              </a:rPr>
              <a:t>х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140" dirty="0">
                <a:latin typeface="Verdana"/>
                <a:cs typeface="Verdana"/>
              </a:rPr>
              <a:t>об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90" dirty="0">
                <a:latin typeface="Verdana"/>
                <a:cs typeface="Verdana"/>
              </a:rPr>
              <a:t>у</a:t>
            </a:r>
            <a:r>
              <a:rPr sz="2800" spc="-285" dirty="0">
                <a:latin typeface="Verdana"/>
                <a:cs typeface="Verdana"/>
              </a:rPr>
              <a:t>ч</a:t>
            </a:r>
            <a:r>
              <a:rPr sz="2800" spc="10" dirty="0">
                <a:latin typeface="Verdana"/>
                <a:cs typeface="Verdana"/>
              </a:rPr>
              <a:t>асти</a:t>
            </a:r>
            <a:r>
              <a:rPr sz="2800" spc="20" dirty="0">
                <a:latin typeface="Verdana"/>
                <a:cs typeface="Verdana"/>
              </a:rPr>
              <a:t>и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360" dirty="0">
                <a:latin typeface="Verdana"/>
                <a:cs typeface="Verdana"/>
              </a:rPr>
              <a:t>в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65" dirty="0">
                <a:latin typeface="Verdana"/>
                <a:cs typeface="Verdana"/>
              </a:rPr>
              <a:t>экзамен</a:t>
            </a:r>
            <a:r>
              <a:rPr sz="2800" spc="-40" dirty="0">
                <a:latin typeface="Verdana"/>
                <a:cs typeface="Verdana"/>
              </a:rPr>
              <a:t>ах  </a:t>
            </a:r>
            <a:r>
              <a:rPr sz="2800" spc="-75" dirty="0">
                <a:latin typeface="Verdana"/>
                <a:cs typeface="Verdana"/>
              </a:rPr>
              <a:t>уровен</a:t>
            </a:r>
            <a:r>
              <a:rPr sz="2800" spc="-65" dirty="0">
                <a:latin typeface="Verdana"/>
                <a:cs typeface="Verdana"/>
              </a:rPr>
              <a:t>ь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ЕГ</a:t>
            </a:r>
            <a:r>
              <a:rPr sz="2800" spc="-95" dirty="0">
                <a:latin typeface="Verdana"/>
                <a:cs typeface="Verdana"/>
              </a:rPr>
              <a:t>Э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п</a:t>
            </a:r>
            <a:r>
              <a:rPr sz="2800" spc="130" dirty="0">
                <a:latin typeface="Verdana"/>
                <a:cs typeface="Verdana"/>
              </a:rPr>
              <a:t>о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40" dirty="0">
                <a:latin typeface="Verdana"/>
                <a:cs typeface="Verdana"/>
              </a:rPr>
              <a:t>матема</a:t>
            </a:r>
            <a:r>
              <a:rPr sz="2800" spc="100" dirty="0">
                <a:latin typeface="Verdana"/>
                <a:cs typeface="Verdana"/>
              </a:rPr>
              <a:t>т</a:t>
            </a:r>
            <a:r>
              <a:rPr sz="2800" spc="-65" dirty="0">
                <a:latin typeface="Verdana"/>
                <a:cs typeface="Verdana"/>
              </a:rPr>
              <a:t>ике</a:t>
            </a:r>
            <a:endParaRPr sz="28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72361" y="7188961"/>
            <a:ext cx="7622540" cy="2232558"/>
            <a:chOff x="1816861" y="7188961"/>
            <a:chExt cx="7178040" cy="1951989"/>
          </a:xfrm>
        </p:grpSpPr>
        <p:sp>
          <p:nvSpPr>
            <p:cNvPr id="10" name="object 10"/>
            <p:cNvSpPr/>
            <p:nvPr/>
          </p:nvSpPr>
          <p:spPr>
            <a:xfrm>
              <a:off x="1829561" y="7201661"/>
              <a:ext cx="7152640" cy="1926589"/>
            </a:xfrm>
            <a:custGeom>
              <a:avLst/>
              <a:gdLst/>
              <a:ahLst/>
              <a:cxnLst/>
              <a:rect l="l" t="t" r="r" b="b"/>
              <a:pathLst>
                <a:path w="7152640" h="1926590">
                  <a:moveTo>
                    <a:pt x="6454140" y="0"/>
                  </a:moveTo>
                  <a:lnTo>
                    <a:pt x="0" y="0"/>
                  </a:lnTo>
                  <a:lnTo>
                    <a:pt x="0" y="1926336"/>
                  </a:lnTo>
                  <a:lnTo>
                    <a:pt x="6454140" y="1926336"/>
                  </a:lnTo>
                  <a:lnTo>
                    <a:pt x="6454140" y="1203960"/>
                  </a:lnTo>
                  <a:lnTo>
                    <a:pt x="6918198" y="1203960"/>
                  </a:lnTo>
                  <a:lnTo>
                    <a:pt x="6918198" y="1444752"/>
                  </a:lnTo>
                  <a:lnTo>
                    <a:pt x="7152132" y="963168"/>
                  </a:lnTo>
                  <a:lnTo>
                    <a:pt x="6918198" y="481584"/>
                  </a:lnTo>
                  <a:lnTo>
                    <a:pt x="6918198" y="722376"/>
                  </a:lnTo>
                  <a:lnTo>
                    <a:pt x="6454140" y="722376"/>
                  </a:lnTo>
                  <a:lnTo>
                    <a:pt x="6454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9561" y="7201661"/>
              <a:ext cx="7152640" cy="1926589"/>
            </a:xfrm>
            <a:custGeom>
              <a:avLst/>
              <a:gdLst/>
              <a:ahLst/>
              <a:cxnLst/>
              <a:rect l="l" t="t" r="r" b="b"/>
              <a:pathLst>
                <a:path w="7152640" h="1926590">
                  <a:moveTo>
                    <a:pt x="0" y="0"/>
                  </a:moveTo>
                  <a:lnTo>
                    <a:pt x="6454140" y="0"/>
                  </a:lnTo>
                  <a:lnTo>
                    <a:pt x="6454140" y="722376"/>
                  </a:lnTo>
                  <a:lnTo>
                    <a:pt x="6918198" y="722376"/>
                  </a:lnTo>
                  <a:lnTo>
                    <a:pt x="6918198" y="481584"/>
                  </a:lnTo>
                  <a:lnTo>
                    <a:pt x="7152132" y="963168"/>
                  </a:lnTo>
                  <a:lnTo>
                    <a:pt x="6918198" y="1444752"/>
                  </a:lnTo>
                  <a:lnTo>
                    <a:pt x="6918198" y="1203960"/>
                  </a:lnTo>
                  <a:lnTo>
                    <a:pt x="6454140" y="1203960"/>
                  </a:lnTo>
                  <a:lnTo>
                    <a:pt x="6454140" y="1926336"/>
                  </a:lnTo>
                  <a:lnTo>
                    <a:pt x="0" y="192633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07794" y="7503998"/>
            <a:ext cx="465201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132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50" dirty="0">
                <a:solidFill>
                  <a:srgbClr val="002060"/>
                </a:solidFill>
                <a:latin typeface="Verdana"/>
                <a:cs typeface="Verdana"/>
              </a:rPr>
              <a:t>Пода</a:t>
            </a:r>
            <a:r>
              <a:rPr sz="2800" spc="40" dirty="0">
                <a:solidFill>
                  <a:srgbClr val="002060"/>
                </a:solidFill>
                <a:latin typeface="Verdana"/>
                <a:cs typeface="Verdana"/>
              </a:rPr>
              <a:t>ё</a:t>
            </a:r>
            <a:r>
              <a:rPr sz="2800" spc="-150" dirty="0">
                <a:solidFill>
                  <a:srgbClr val="002060"/>
                </a:solidFill>
                <a:latin typeface="Verdana"/>
                <a:cs typeface="Verdana"/>
              </a:rPr>
              <a:t>тся</a:t>
            </a:r>
            <a:r>
              <a:rPr sz="2800" spc="-18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800" spc="-145" dirty="0">
                <a:solidFill>
                  <a:srgbClr val="002060"/>
                </a:solidFill>
                <a:latin typeface="Verdana"/>
                <a:cs typeface="Verdana"/>
              </a:rPr>
              <a:t>заявле</a:t>
            </a:r>
            <a:r>
              <a:rPr sz="2800" spc="-170" dirty="0">
                <a:solidFill>
                  <a:srgbClr val="002060"/>
                </a:solidFill>
                <a:latin typeface="Verdana"/>
                <a:cs typeface="Verdana"/>
              </a:rPr>
              <a:t>н</a:t>
            </a:r>
            <a:r>
              <a:rPr sz="2800" spc="35" dirty="0">
                <a:solidFill>
                  <a:srgbClr val="002060"/>
                </a:solidFill>
                <a:latin typeface="Verdana"/>
                <a:cs typeface="Verdana"/>
              </a:rPr>
              <a:t>ие</a:t>
            </a:r>
            <a:r>
              <a:rPr sz="2800" spc="-17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800" spc="-360" dirty="0">
                <a:solidFill>
                  <a:srgbClr val="002060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800" spc="-75" dirty="0">
                <a:solidFill>
                  <a:srgbClr val="002060"/>
                </a:solidFill>
                <a:latin typeface="Verdana"/>
                <a:cs typeface="Verdana"/>
              </a:rPr>
              <a:t>ГЭК  </a:t>
            </a:r>
            <a:r>
              <a:rPr sz="2800" spc="15" dirty="0">
                <a:solidFill>
                  <a:srgbClr val="002060"/>
                </a:solidFill>
                <a:latin typeface="Verdana"/>
                <a:cs typeface="Verdana"/>
              </a:rPr>
              <a:t>не</a:t>
            </a:r>
            <a:r>
              <a:rPr sz="2800" spc="-21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Verdana"/>
                <a:cs typeface="Verdana"/>
              </a:rPr>
              <a:t>позднее</a:t>
            </a:r>
            <a:r>
              <a:rPr sz="2800" spc="-17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800" spc="80" dirty="0">
                <a:solidFill>
                  <a:srgbClr val="002060"/>
                </a:solidFill>
                <a:latin typeface="Verdana"/>
                <a:cs typeface="Verdana"/>
              </a:rPr>
              <a:t>чем</a:t>
            </a:r>
            <a:endParaRPr sz="28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441325" algn="ctr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solidFill>
                  <a:srgbClr val="002060"/>
                </a:solidFill>
                <a:latin typeface="Tahoma"/>
                <a:cs typeface="Tahoma"/>
              </a:rPr>
              <a:t>за</a:t>
            </a:r>
            <a:r>
              <a:rPr sz="2800" b="1" spc="-3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b="1" spc="-220" dirty="0">
                <a:solidFill>
                  <a:srgbClr val="002060"/>
                </a:solidFill>
                <a:latin typeface="Tahoma"/>
                <a:cs typeface="Tahoma"/>
              </a:rPr>
              <a:t>2</a:t>
            </a:r>
            <a:r>
              <a:rPr sz="2800" b="1" spc="-4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002060"/>
                </a:solidFill>
                <a:latin typeface="Tahoma"/>
                <a:cs typeface="Tahoma"/>
              </a:rPr>
              <a:t>недели</a:t>
            </a:r>
            <a:r>
              <a:rPr sz="2800" b="1" spc="-4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002060"/>
                </a:solidFill>
                <a:latin typeface="Verdana"/>
                <a:cs typeface="Verdana"/>
              </a:rPr>
              <a:t>до</a:t>
            </a:r>
            <a:r>
              <a:rPr sz="2800" spc="-204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002060"/>
                </a:solidFill>
                <a:latin typeface="Verdana"/>
                <a:cs typeface="Verdana"/>
              </a:rPr>
              <a:t>эк</a:t>
            </a:r>
            <a:r>
              <a:rPr sz="2800" spc="-85" dirty="0">
                <a:solidFill>
                  <a:srgbClr val="002060"/>
                </a:solidFill>
                <a:latin typeface="Verdana"/>
                <a:cs typeface="Verdana"/>
              </a:rPr>
              <a:t>з</a:t>
            </a:r>
            <a:r>
              <a:rPr sz="2800" spc="185" dirty="0">
                <a:solidFill>
                  <a:srgbClr val="002060"/>
                </a:solidFill>
                <a:latin typeface="Verdana"/>
                <a:cs typeface="Verdana"/>
              </a:rPr>
              <a:t>аме</a:t>
            </a:r>
            <a:r>
              <a:rPr sz="2800" spc="180" dirty="0">
                <a:solidFill>
                  <a:srgbClr val="002060"/>
                </a:solidFill>
                <a:latin typeface="Verdana"/>
                <a:cs typeface="Verdana"/>
              </a:rPr>
              <a:t>н</a:t>
            </a:r>
            <a:r>
              <a:rPr sz="2800" spc="225" dirty="0">
                <a:solidFill>
                  <a:srgbClr val="002060"/>
                </a:solidFill>
                <a:latin typeface="Verdana"/>
                <a:cs typeface="Verdana"/>
              </a:rPr>
              <a:t>а</a:t>
            </a:r>
            <a:endParaRPr sz="28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2361" y="6820661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0" y="0"/>
                </a:moveTo>
                <a:lnTo>
                  <a:pt x="5714999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895063" y="9130134"/>
            <a:ext cx="68580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z="3200" b="1" spc="-245" dirty="0">
                <a:solidFill>
                  <a:srgbClr val="003876"/>
                </a:solidFill>
                <a:latin typeface="Tahoma"/>
                <a:cs typeface="Tahoma"/>
              </a:rPr>
              <a:t>3</a:t>
            </a:fld>
            <a:endParaRPr sz="3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086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075" t="13487" r="19582" b="6937"/>
          <a:stretch/>
        </p:blipFill>
        <p:spPr bwMode="auto">
          <a:xfrm>
            <a:off x="2057400" y="1333500"/>
            <a:ext cx="13792199" cy="746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17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352" t="14451" r="19148" b="7130"/>
          <a:stretch/>
        </p:blipFill>
        <p:spPr bwMode="auto">
          <a:xfrm>
            <a:off x="2514600" y="647700"/>
            <a:ext cx="13334999" cy="7848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4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t="13487" r="19149" b="7322"/>
          <a:stretch/>
        </p:blipFill>
        <p:spPr bwMode="auto">
          <a:xfrm>
            <a:off x="1752600" y="571500"/>
            <a:ext cx="13563599" cy="8153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6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026" t="16570" r="19690" b="5973"/>
          <a:stretch/>
        </p:blipFill>
        <p:spPr bwMode="auto">
          <a:xfrm>
            <a:off x="3200400" y="723900"/>
            <a:ext cx="13334999" cy="792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50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761" y="2510789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7963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8438" y="2434589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922" y="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5362" y="9030461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8769"/>
                </a:lnTo>
              </a:path>
            </a:pathLst>
          </a:custGeom>
          <a:ln w="31750">
            <a:solidFill>
              <a:srgbClr val="BAEC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93362" y="9792461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0" y="0"/>
                </a:moveTo>
                <a:lnTo>
                  <a:pt x="685800" y="6350"/>
                </a:lnTo>
              </a:path>
            </a:pathLst>
          </a:custGeom>
          <a:ln w="317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355" y="2643632"/>
            <a:ext cx="7876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25" dirty="0">
                <a:solidFill>
                  <a:srgbClr val="3BA7B6"/>
                </a:solidFill>
                <a:latin typeface="Tahoma"/>
                <a:cs typeface="Tahoma"/>
              </a:rPr>
              <a:t>Повторный</a:t>
            </a:r>
            <a:r>
              <a:rPr sz="4400" b="1" spc="-13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25" dirty="0">
                <a:solidFill>
                  <a:srgbClr val="3BA7B6"/>
                </a:solidFill>
                <a:latin typeface="Tahoma"/>
                <a:cs typeface="Tahoma"/>
              </a:rPr>
              <a:t>допуск</a:t>
            </a:r>
            <a:r>
              <a:rPr sz="4400" b="1" spc="-110" dirty="0">
                <a:solidFill>
                  <a:srgbClr val="3BA7B6"/>
                </a:solidFill>
                <a:latin typeface="Tahoma"/>
                <a:cs typeface="Tahoma"/>
              </a:rPr>
              <a:t> </a:t>
            </a:r>
            <a:r>
              <a:rPr sz="4400" b="1" spc="-250" dirty="0">
                <a:solidFill>
                  <a:srgbClr val="3BA7B6"/>
                </a:solidFill>
                <a:latin typeface="Tahoma"/>
                <a:cs typeface="Tahoma"/>
              </a:rPr>
              <a:t>(ГИА-11)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846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Организаци</a:t>
            </a:r>
            <a:r>
              <a:rPr spc="-55" dirty="0"/>
              <a:t>я</a:t>
            </a:r>
            <a:r>
              <a:rPr spc="-375" dirty="0"/>
              <a:t> </a:t>
            </a:r>
            <a:r>
              <a:rPr spc="-85" dirty="0"/>
              <a:t>проведени</a:t>
            </a:r>
            <a:r>
              <a:rPr spc="-80" dirty="0"/>
              <a:t>я</a:t>
            </a:r>
            <a:r>
              <a:rPr spc="-350" dirty="0"/>
              <a:t> </a:t>
            </a:r>
            <a:r>
              <a:rPr spc="-85" dirty="0"/>
              <a:t>ГИА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8800" y="3712464"/>
            <a:ext cx="13639800" cy="4098290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91440" rIns="0" bIns="0" rtlCol="0">
            <a:spAutoFit/>
          </a:bodyPr>
          <a:lstStyle/>
          <a:p>
            <a:pPr marL="91440">
              <a:lnSpc>
                <a:spcPts val="3835"/>
              </a:lnSpc>
              <a:spcBef>
                <a:spcPts val="720"/>
              </a:spcBef>
            </a:pP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Повторно</a:t>
            </a:r>
            <a:r>
              <a:rPr sz="3200" b="1" spc="-6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003876"/>
                </a:solidFill>
                <a:latin typeface="Tahoma"/>
                <a:cs typeface="Tahoma"/>
              </a:rPr>
              <a:t>допущенные</a:t>
            </a:r>
            <a:r>
              <a:rPr sz="3200" b="1" spc="-3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40" dirty="0">
                <a:solidFill>
                  <a:srgbClr val="003876"/>
                </a:solidFill>
                <a:latin typeface="Tahoma"/>
                <a:cs typeface="Tahoma"/>
              </a:rPr>
              <a:t>по</a:t>
            </a:r>
            <a:r>
              <a:rPr sz="3200" b="1" spc="-5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25" dirty="0">
                <a:solidFill>
                  <a:srgbClr val="003876"/>
                </a:solidFill>
                <a:latin typeface="Tahoma"/>
                <a:cs typeface="Tahoma"/>
              </a:rPr>
              <a:t>математике:</a:t>
            </a:r>
            <a:endParaRPr sz="3200">
              <a:latin typeface="Tahoma"/>
              <a:cs typeface="Tahoma"/>
            </a:endParaRPr>
          </a:p>
          <a:p>
            <a:pPr marL="91440" marR="5334000">
              <a:lnSpc>
                <a:spcPts val="3840"/>
              </a:lnSpc>
              <a:spcBef>
                <a:spcPts val="125"/>
              </a:spcBef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могут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7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енить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003876"/>
                </a:solidFill>
                <a:latin typeface="Verdana"/>
                <a:cs typeface="Verdana"/>
              </a:rPr>
              <a:t>уровен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ь</a:t>
            </a:r>
            <a:r>
              <a:rPr sz="3200" spc="-23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65" dirty="0">
                <a:solidFill>
                  <a:srgbClr val="003876"/>
                </a:solidFill>
                <a:latin typeface="Verdana"/>
                <a:cs typeface="Verdana"/>
              </a:rPr>
              <a:t>математики  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Дл</a:t>
            </a:r>
            <a:r>
              <a:rPr sz="3200" spc="-21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70" dirty="0">
                <a:solidFill>
                  <a:srgbClr val="003876"/>
                </a:solidFill>
                <a:latin typeface="Verdana"/>
                <a:cs typeface="Verdana"/>
              </a:rPr>
              <a:t>этог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5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5" dirty="0">
                <a:solidFill>
                  <a:srgbClr val="003876"/>
                </a:solidFill>
                <a:latin typeface="Verdana"/>
                <a:cs typeface="Verdana"/>
              </a:rPr>
              <a:t>они:</a:t>
            </a:r>
            <a:endParaRPr sz="3200">
              <a:latin typeface="Verdana"/>
              <a:cs typeface="Verdana"/>
            </a:endParaRPr>
          </a:p>
          <a:p>
            <a:pPr marL="727075" marR="111125" indent="-635635">
              <a:lnSpc>
                <a:spcPts val="3840"/>
              </a:lnSpc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-1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5" dirty="0">
                <a:solidFill>
                  <a:srgbClr val="003876"/>
                </a:solidFill>
                <a:latin typeface="Verdana"/>
                <a:cs typeface="Verdana"/>
              </a:rPr>
              <a:t>д</a:t>
            </a:r>
            <a:r>
              <a:rPr sz="3200" spc="-45" dirty="0">
                <a:solidFill>
                  <a:srgbClr val="003876"/>
                </a:solidFill>
                <a:latin typeface="Verdana"/>
                <a:cs typeface="Verdana"/>
              </a:rPr>
              <a:t>аю</a:t>
            </a: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т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40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ГЭК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155" dirty="0">
                <a:solidFill>
                  <a:srgbClr val="003876"/>
                </a:solidFill>
                <a:latin typeface="Tahoma"/>
                <a:cs typeface="Tahoma"/>
              </a:rPr>
              <a:t>заявлени</a:t>
            </a:r>
            <a:r>
              <a:rPr sz="3200" b="1" spc="-150" dirty="0">
                <a:solidFill>
                  <a:srgbClr val="003876"/>
                </a:solidFill>
                <a:latin typeface="Tahoma"/>
                <a:cs typeface="Tahoma"/>
              </a:rPr>
              <a:t>я</a:t>
            </a:r>
            <a:r>
              <a:rPr sz="32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spc="360" dirty="0">
                <a:solidFill>
                  <a:srgbClr val="003876"/>
                </a:solidFill>
                <a:latin typeface="Verdana"/>
                <a:cs typeface="Verdana"/>
              </a:rPr>
              <a:t>с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25" dirty="0">
                <a:solidFill>
                  <a:srgbClr val="003876"/>
                </a:solidFill>
                <a:latin typeface="Verdana"/>
                <a:cs typeface="Verdana"/>
              </a:rPr>
              <a:t>указание</a:t>
            </a:r>
            <a:r>
              <a:rPr sz="3200" spc="40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003876"/>
                </a:solidFill>
                <a:latin typeface="Verdana"/>
                <a:cs typeface="Verdana"/>
              </a:rPr>
              <a:t>из</a:t>
            </a:r>
            <a:r>
              <a:rPr sz="3200" spc="75" dirty="0">
                <a:solidFill>
                  <a:srgbClr val="003876"/>
                </a:solidFill>
                <a:latin typeface="Verdana"/>
                <a:cs typeface="Verdana"/>
              </a:rPr>
              <a:t>м</a:t>
            </a:r>
            <a:r>
              <a:rPr sz="3200" spc="-35" dirty="0">
                <a:solidFill>
                  <a:srgbClr val="003876"/>
                </a:solidFill>
                <a:latin typeface="Verdana"/>
                <a:cs typeface="Verdana"/>
              </a:rPr>
              <a:t>ененно</a:t>
            </a:r>
            <a:r>
              <a:rPr sz="3200" spc="-45" dirty="0">
                <a:solidFill>
                  <a:srgbClr val="003876"/>
                </a:solidFill>
                <a:latin typeface="Verdana"/>
                <a:cs typeface="Verdana"/>
              </a:rPr>
              <a:t>г</a:t>
            </a:r>
            <a:r>
              <a:rPr sz="3200" spc="155" dirty="0">
                <a:solidFill>
                  <a:srgbClr val="003876"/>
                </a:solidFill>
                <a:latin typeface="Verdana"/>
                <a:cs typeface="Verdana"/>
              </a:rPr>
              <a:t>о</a:t>
            </a:r>
            <a:r>
              <a:rPr sz="3200" spc="-27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50" dirty="0">
                <a:solidFill>
                  <a:srgbClr val="003876"/>
                </a:solidFill>
                <a:latin typeface="Verdana"/>
                <a:cs typeface="Verdana"/>
              </a:rPr>
              <a:t>уровн</a:t>
            </a:r>
            <a:r>
              <a:rPr sz="3200" spc="-140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3200" spc="-24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003876"/>
                </a:solidFill>
                <a:latin typeface="Verdana"/>
                <a:cs typeface="Verdana"/>
              </a:rPr>
              <a:t>ЕГЭ  </a:t>
            </a:r>
            <a:r>
              <a:rPr sz="3200" spc="10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003876"/>
                </a:solidFill>
                <a:latin typeface="Verdana"/>
                <a:cs typeface="Verdana"/>
              </a:rPr>
              <a:t>математике</a:t>
            </a:r>
            <a:endParaRPr sz="3200">
              <a:latin typeface="Verdana"/>
              <a:cs typeface="Verdana"/>
            </a:endParaRPr>
          </a:p>
          <a:p>
            <a:pPr marL="727075" marR="1203325" indent="-635635">
              <a:lnSpc>
                <a:spcPts val="3840"/>
              </a:lnSpc>
              <a:buFont typeface="Arial MT"/>
              <a:buChar char="•"/>
              <a:tabLst>
                <a:tab pos="727075" algn="l"/>
                <a:tab pos="727710" algn="l"/>
              </a:tabLst>
            </a:pPr>
            <a:r>
              <a:rPr sz="3200" spc="105" dirty="0">
                <a:solidFill>
                  <a:srgbClr val="003876"/>
                </a:solidFill>
                <a:latin typeface="Verdana"/>
                <a:cs typeface="Verdana"/>
              </a:rPr>
              <a:t>срок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55" dirty="0">
                <a:solidFill>
                  <a:srgbClr val="003876"/>
                </a:solidFill>
                <a:latin typeface="Verdana"/>
                <a:cs typeface="Verdana"/>
              </a:rPr>
              <a:t>подачи</a:t>
            </a:r>
            <a:r>
              <a:rPr sz="3200" spc="-254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390" dirty="0">
                <a:solidFill>
                  <a:srgbClr val="003876"/>
                </a:solidFill>
                <a:latin typeface="Verdana"/>
                <a:cs typeface="Verdana"/>
              </a:rPr>
              <a:t>-</a:t>
            </a:r>
            <a:r>
              <a:rPr sz="3200" spc="-22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b="1" spc="-235" dirty="0">
                <a:solidFill>
                  <a:srgbClr val="003876"/>
                </a:solidFill>
                <a:latin typeface="Tahoma"/>
                <a:cs typeface="Tahoma"/>
              </a:rPr>
              <a:t>в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876"/>
                </a:solidFill>
                <a:latin typeface="Tahoma"/>
                <a:cs typeface="Tahoma"/>
              </a:rPr>
              <a:t>течение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85" dirty="0">
                <a:solidFill>
                  <a:srgbClr val="003876"/>
                </a:solidFill>
                <a:latin typeface="Tahoma"/>
                <a:cs typeface="Tahoma"/>
              </a:rPr>
              <a:t>двух</a:t>
            </a:r>
            <a:r>
              <a:rPr sz="3200" b="1" spc="-3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15" dirty="0">
                <a:solidFill>
                  <a:srgbClr val="003876"/>
                </a:solidFill>
                <a:latin typeface="Tahoma"/>
                <a:cs typeface="Tahoma"/>
              </a:rPr>
              <a:t>рабочих</a:t>
            </a:r>
            <a:r>
              <a:rPr sz="32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3200" b="1" spc="-90" dirty="0">
                <a:solidFill>
                  <a:srgbClr val="003876"/>
                </a:solidFill>
                <a:latin typeface="Tahoma"/>
                <a:cs typeface="Tahoma"/>
              </a:rPr>
              <a:t>дней</a:t>
            </a:r>
            <a:r>
              <a:rPr sz="3200" spc="-90" dirty="0">
                <a:solidFill>
                  <a:srgbClr val="003876"/>
                </a:solidFill>
                <a:latin typeface="Verdana"/>
                <a:cs typeface="Verdana"/>
              </a:rPr>
              <a:t>,</a:t>
            </a:r>
            <a:r>
              <a:rPr sz="3200" spc="-229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3876"/>
                </a:solidFill>
                <a:latin typeface="Verdana"/>
                <a:cs typeface="Verdana"/>
              </a:rPr>
              <a:t>следующих </a:t>
            </a:r>
            <a:r>
              <a:rPr sz="3200" spc="-111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003876"/>
                </a:solidFill>
                <a:latin typeface="Verdana"/>
                <a:cs typeface="Verdana"/>
              </a:rPr>
              <a:t>за</a:t>
            </a:r>
            <a:r>
              <a:rPr sz="3200" spc="-24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55" dirty="0">
                <a:solidFill>
                  <a:srgbClr val="003876"/>
                </a:solidFill>
                <a:latin typeface="Verdana"/>
                <a:cs typeface="Verdana"/>
              </a:rPr>
              <a:t>официальным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150" dirty="0">
                <a:solidFill>
                  <a:srgbClr val="003876"/>
                </a:solidFill>
                <a:latin typeface="Verdana"/>
                <a:cs typeface="Verdana"/>
              </a:rPr>
              <a:t>днем</a:t>
            </a:r>
            <a:r>
              <a:rPr sz="3200" spc="-2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70" dirty="0">
                <a:solidFill>
                  <a:srgbClr val="003876"/>
                </a:solidFill>
                <a:latin typeface="Verdana"/>
                <a:cs typeface="Verdana"/>
              </a:rPr>
              <a:t>объявления</a:t>
            </a:r>
            <a:r>
              <a:rPr sz="3200" spc="-28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30" dirty="0">
                <a:solidFill>
                  <a:srgbClr val="003876"/>
                </a:solidFill>
                <a:latin typeface="Verdana"/>
                <a:cs typeface="Verdana"/>
              </a:rPr>
              <a:t>результатов</a:t>
            </a:r>
            <a:r>
              <a:rPr sz="3200" spc="-26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-100" dirty="0">
                <a:solidFill>
                  <a:srgbClr val="003876"/>
                </a:solidFill>
                <a:latin typeface="Verdana"/>
                <a:cs typeface="Verdana"/>
              </a:rPr>
              <a:t>ЕГЭ</a:t>
            </a:r>
            <a:endParaRPr sz="3200">
              <a:latin typeface="Verdana"/>
              <a:cs typeface="Verdana"/>
            </a:endParaRPr>
          </a:p>
          <a:p>
            <a:pPr marL="727075">
              <a:lnSpc>
                <a:spcPts val="3715"/>
              </a:lnSpc>
            </a:pPr>
            <a:r>
              <a:rPr sz="3200" spc="15" dirty="0">
                <a:solidFill>
                  <a:srgbClr val="003876"/>
                </a:solidFill>
                <a:latin typeface="Verdana"/>
                <a:cs typeface="Verdana"/>
              </a:rPr>
              <a:t>по</a:t>
            </a:r>
            <a:r>
              <a:rPr sz="3200" spc="-2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003876"/>
                </a:solidFill>
                <a:latin typeface="Verdana"/>
                <a:cs typeface="Verdana"/>
              </a:rPr>
              <a:t>математике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211023"/>
            <a:ext cx="997940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>
                <a:solidFill>
                  <a:schemeClr val="tx1">
                    <a:lumMod val="95000"/>
                  </a:schemeClr>
                </a:solidFill>
              </a:rPr>
              <a:t>Организаци</a:t>
            </a:r>
            <a:r>
              <a:rPr spc="-55" dirty="0">
                <a:solidFill>
                  <a:schemeClr val="tx1">
                    <a:lumMod val="95000"/>
                  </a:schemeClr>
                </a:solidFill>
              </a:rPr>
              <a:t>я</a:t>
            </a:r>
            <a:r>
              <a:rPr spc="-375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pc="-85" dirty="0" err="1">
                <a:solidFill>
                  <a:schemeClr val="tx1">
                    <a:lumMod val="95000"/>
                  </a:schemeClr>
                </a:solidFill>
              </a:rPr>
              <a:t>проведени</a:t>
            </a:r>
            <a:r>
              <a:rPr spc="-80" dirty="0" err="1">
                <a:solidFill>
                  <a:schemeClr val="tx1">
                    <a:lumMod val="95000"/>
                  </a:schemeClr>
                </a:solidFill>
              </a:rPr>
              <a:t>я</a:t>
            </a:r>
            <a:r>
              <a:rPr spc="-35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pc="-85" dirty="0">
                <a:solidFill>
                  <a:schemeClr val="tx1">
                    <a:lumMod val="95000"/>
                  </a:schemeClr>
                </a:solidFill>
              </a:rPr>
              <a:t>ГИА</a:t>
            </a:r>
            <a:r>
              <a:rPr lang="ru-RU" spc="-85" dirty="0">
                <a:solidFill>
                  <a:schemeClr val="tx1">
                    <a:lumMod val="95000"/>
                  </a:schemeClr>
                </a:solidFill>
              </a:rPr>
              <a:t>-11</a:t>
            </a:r>
            <a:endParaRPr spc="-85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2111436"/>
            <a:ext cx="143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Было</a:t>
            </a:r>
            <a:endParaRPr sz="4400" dirty="0">
              <a:solidFill>
                <a:schemeClr val="tx1">
                  <a:lumMod val="9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0" y="2180329"/>
            <a:ext cx="179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9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Стало</a:t>
            </a:r>
            <a:endParaRPr sz="4400" dirty="0">
              <a:solidFill>
                <a:schemeClr val="tx1">
                  <a:lumMod val="9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8800" y="3212592"/>
            <a:ext cx="5181600" cy="215963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800" spc="-315" dirty="0">
                <a:solidFill>
                  <a:srgbClr val="0070C0"/>
                </a:solidFill>
                <a:latin typeface="Verdana"/>
                <a:cs typeface="Verdana"/>
              </a:rPr>
              <a:t>В</a:t>
            </a:r>
            <a:r>
              <a:rPr sz="2800" spc="-21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0070C0"/>
                </a:solidFill>
                <a:latin typeface="Verdana"/>
                <a:cs typeface="Verdana"/>
              </a:rPr>
              <a:t>случае</a:t>
            </a:r>
            <a:r>
              <a:rPr sz="2800" spc="-18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-140" dirty="0">
                <a:solidFill>
                  <a:srgbClr val="0070C0"/>
                </a:solidFill>
                <a:latin typeface="Verdana"/>
                <a:cs typeface="Verdana"/>
              </a:rPr>
              <a:t>угрозы</a:t>
            </a:r>
            <a:endParaRPr sz="280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824865" marR="820419" algn="ctr">
              <a:lnSpc>
                <a:spcPct val="100000"/>
              </a:lnSpc>
              <a:spcBef>
                <a:spcPts val="5"/>
              </a:spcBef>
            </a:pPr>
            <a:r>
              <a:rPr sz="2800" spc="-180" dirty="0">
                <a:solidFill>
                  <a:srgbClr val="0070C0"/>
                </a:solidFill>
                <a:latin typeface="Verdana"/>
                <a:cs typeface="Verdana"/>
              </a:rPr>
              <a:t>во</a:t>
            </a:r>
            <a:r>
              <a:rPr sz="2800" spc="-155" dirty="0">
                <a:solidFill>
                  <a:srgbClr val="0070C0"/>
                </a:solidFill>
                <a:latin typeface="Verdana"/>
                <a:cs typeface="Verdana"/>
              </a:rPr>
              <a:t>з</a:t>
            </a:r>
            <a:r>
              <a:rPr sz="2800" spc="-130" dirty="0">
                <a:solidFill>
                  <a:srgbClr val="0070C0"/>
                </a:solidFill>
                <a:latin typeface="Verdana"/>
                <a:cs typeface="Verdana"/>
              </a:rPr>
              <a:t>никновени</a:t>
            </a:r>
            <a:r>
              <a:rPr sz="2800" spc="-125" dirty="0">
                <a:solidFill>
                  <a:srgbClr val="0070C0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80" dirty="0">
                <a:solidFill>
                  <a:srgbClr val="0070C0"/>
                </a:solidFill>
                <a:latin typeface="Verdana"/>
                <a:cs typeface="Verdana"/>
              </a:rPr>
              <a:t>ЧС…  </a:t>
            </a:r>
            <a:r>
              <a:rPr sz="2800" spc="130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800" spc="-21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95" dirty="0">
                <a:solidFill>
                  <a:srgbClr val="0070C0"/>
                </a:solidFill>
                <a:latin typeface="Verdana"/>
                <a:cs typeface="Verdana"/>
              </a:rPr>
              <a:t>переносе</a:t>
            </a:r>
            <a:r>
              <a:rPr sz="2800" spc="-18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0070C0"/>
                </a:solidFill>
                <a:latin typeface="Verdana"/>
                <a:cs typeface="Verdana"/>
              </a:rPr>
              <a:t>сдачи</a:t>
            </a:r>
          </a:p>
          <a:p>
            <a:pPr marL="438150" marR="431800" algn="ctr">
              <a:lnSpc>
                <a:spcPct val="100000"/>
              </a:lnSpc>
            </a:pPr>
            <a:r>
              <a:rPr sz="2800" spc="-100" dirty="0">
                <a:solidFill>
                  <a:srgbClr val="0070C0"/>
                </a:solidFill>
                <a:latin typeface="Verdana"/>
                <a:cs typeface="Verdana"/>
              </a:rPr>
              <a:t>эк</a:t>
            </a:r>
            <a:r>
              <a:rPr sz="2800" spc="-85" dirty="0">
                <a:solidFill>
                  <a:srgbClr val="0070C0"/>
                </a:solidFill>
                <a:latin typeface="Verdana"/>
                <a:cs typeface="Verdana"/>
              </a:rPr>
              <a:t>з</a:t>
            </a:r>
            <a:r>
              <a:rPr sz="2800" spc="185" dirty="0">
                <a:solidFill>
                  <a:srgbClr val="0070C0"/>
                </a:solidFill>
                <a:latin typeface="Verdana"/>
                <a:cs typeface="Verdana"/>
              </a:rPr>
              <a:t>аме</a:t>
            </a:r>
            <a:r>
              <a:rPr sz="2800" spc="180" dirty="0">
                <a:solidFill>
                  <a:srgbClr val="0070C0"/>
                </a:solidFill>
                <a:latin typeface="Verdana"/>
                <a:cs typeface="Verdana"/>
              </a:rPr>
              <a:t>н</a:t>
            </a:r>
            <a:r>
              <a:rPr sz="2800" spc="225" dirty="0">
                <a:solidFill>
                  <a:srgbClr val="0070C0"/>
                </a:solidFill>
                <a:latin typeface="Verdana"/>
                <a:cs typeface="Verdana"/>
              </a:rPr>
              <a:t>а</a:t>
            </a:r>
            <a:r>
              <a:rPr sz="2800" spc="-18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b="1" spc="-210" dirty="0">
                <a:solidFill>
                  <a:srgbClr val="0070C0"/>
                </a:solidFill>
                <a:latin typeface="Tahoma"/>
                <a:cs typeface="Tahoma"/>
              </a:rPr>
              <a:t>в</a:t>
            </a:r>
            <a:r>
              <a:rPr sz="2800" b="1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0070C0"/>
                </a:solidFill>
                <a:latin typeface="Tahoma"/>
                <a:cs typeface="Tahoma"/>
              </a:rPr>
              <a:t>другой</a:t>
            </a:r>
            <a:r>
              <a:rPr sz="2800" b="1" spc="-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b="1" spc="-245" dirty="0">
                <a:solidFill>
                  <a:srgbClr val="0070C0"/>
                </a:solidFill>
                <a:latin typeface="Tahoma"/>
                <a:cs typeface="Tahoma"/>
              </a:rPr>
              <a:t>П</a:t>
            </a:r>
            <a:r>
              <a:rPr sz="2800" b="1" spc="-254" dirty="0">
                <a:solidFill>
                  <a:srgbClr val="0070C0"/>
                </a:solidFill>
                <a:latin typeface="Tahoma"/>
                <a:cs typeface="Tahoma"/>
              </a:rPr>
              <a:t>П</a:t>
            </a:r>
            <a:r>
              <a:rPr sz="2800" b="1" spc="190" dirty="0">
                <a:solidFill>
                  <a:srgbClr val="0070C0"/>
                </a:solidFill>
                <a:latin typeface="Tahoma"/>
                <a:cs typeface="Tahoma"/>
              </a:rPr>
              <a:t>Э  </a:t>
            </a:r>
            <a:r>
              <a:rPr sz="2800" b="1" spc="-210" dirty="0">
                <a:solidFill>
                  <a:srgbClr val="0070C0"/>
                </a:solidFill>
                <a:latin typeface="Tahoma"/>
                <a:cs typeface="Tahoma"/>
              </a:rPr>
              <a:t>ил</a:t>
            </a:r>
            <a:r>
              <a:rPr sz="2800" b="1" spc="-204" dirty="0">
                <a:solidFill>
                  <a:srgbClr val="0070C0"/>
                </a:solidFill>
                <a:latin typeface="Tahoma"/>
                <a:cs typeface="Tahoma"/>
              </a:rPr>
              <a:t>и</a:t>
            </a:r>
            <a:r>
              <a:rPr sz="2800" b="1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0070C0"/>
                </a:solidFill>
                <a:latin typeface="Tahoma"/>
                <a:cs typeface="Tahoma"/>
              </a:rPr>
              <a:t>на</a:t>
            </a:r>
            <a:r>
              <a:rPr sz="2800" b="1" spc="-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b="1" spc="45" dirty="0">
                <a:solidFill>
                  <a:srgbClr val="0070C0"/>
                </a:solidFill>
                <a:latin typeface="Tahoma"/>
                <a:cs typeface="Tahoma"/>
              </a:rPr>
              <a:t>д</a:t>
            </a:r>
            <a:r>
              <a:rPr sz="2800" b="1" spc="50" dirty="0">
                <a:solidFill>
                  <a:srgbClr val="0070C0"/>
                </a:solidFill>
                <a:latin typeface="Tahoma"/>
                <a:cs typeface="Tahoma"/>
              </a:rPr>
              <a:t>р</a:t>
            </a:r>
            <a:r>
              <a:rPr sz="2800" b="1" spc="-90" dirty="0">
                <a:solidFill>
                  <a:srgbClr val="0070C0"/>
                </a:solidFill>
                <a:latin typeface="Tahoma"/>
                <a:cs typeface="Tahoma"/>
              </a:rPr>
              <a:t>уго</a:t>
            </a:r>
            <a:r>
              <a:rPr sz="2800" b="1" spc="-100" dirty="0">
                <a:solidFill>
                  <a:srgbClr val="0070C0"/>
                </a:solidFill>
                <a:latin typeface="Tahoma"/>
                <a:cs typeface="Tahoma"/>
              </a:rPr>
              <a:t>й</a:t>
            </a:r>
            <a:r>
              <a:rPr sz="2800" b="1" spc="-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rgbClr val="0070C0"/>
                </a:solidFill>
                <a:latin typeface="Tahoma"/>
                <a:cs typeface="Tahoma"/>
              </a:rPr>
              <a:t>ден</a:t>
            </a:r>
            <a:r>
              <a:rPr sz="2800" b="1" spc="-30" dirty="0">
                <a:solidFill>
                  <a:srgbClr val="0070C0"/>
                </a:solidFill>
                <a:latin typeface="Tahoma"/>
                <a:cs typeface="Tahoma"/>
              </a:rPr>
              <a:t>ь</a:t>
            </a:r>
            <a:r>
              <a:rPr sz="2800" spc="500" dirty="0">
                <a:solidFill>
                  <a:srgbClr val="0070C0"/>
                </a:solidFill>
                <a:latin typeface="Verdana"/>
                <a:cs typeface="Verdana"/>
              </a:rPr>
              <a:t>…</a:t>
            </a:r>
            <a:endParaRPr sz="28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87761" y="3213354"/>
            <a:ext cx="5181600" cy="2159635"/>
          </a:xfrm>
          <a:custGeom>
            <a:avLst/>
            <a:gdLst/>
            <a:ahLst/>
            <a:cxnLst/>
            <a:rect l="l" t="t" r="r" b="b"/>
            <a:pathLst>
              <a:path w="5181600" h="2159635">
                <a:moveTo>
                  <a:pt x="5181600" y="0"/>
                </a:moveTo>
                <a:lnTo>
                  <a:pt x="0" y="0"/>
                </a:lnTo>
                <a:lnTo>
                  <a:pt x="0" y="2159508"/>
                </a:lnTo>
                <a:lnTo>
                  <a:pt x="5181600" y="2159508"/>
                </a:lnTo>
                <a:lnTo>
                  <a:pt x="518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87761" y="3213354"/>
            <a:ext cx="5181600" cy="2159635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800" spc="-315" dirty="0">
                <a:solidFill>
                  <a:srgbClr val="003876"/>
                </a:solidFill>
                <a:latin typeface="Verdana"/>
                <a:cs typeface="Verdana"/>
              </a:rPr>
              <a:t>В</a:t>
            </a:r>
            <a:r>
              <a:rPr sz="2800" spc="-21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003876"/>
                </a:solidFill>
                <a:latin typeface="Verdana"/>
                <a:cs typeface="Verdana"/>
              </a:rPr>
              <a:t>случае</a:t>
            </a:r>
            <a:r>
              <a:rPr sz="2800" spc="-18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-140" dirty="0">
                <a:solidFill>
                  <a:srgbClr val="003876"/>
                </a:solidFill>
                <a:latin typeface="Verdana"/>
                <a:cs typeface="Verdana"/>
              </a:rPr>
              <a:t>угрозы</a:t>
            </a:r>
            <a:endParaRPr sz="2800">
              <a:latin typeface="Verdana"/>
              <a:cs typeface="Verdana"/>
            </a:endParaRPr>
          </a:p>
          <a:p>
            <a:pPr marL="824865" marR="820419" algn="ctr">
              <a:lnSpc>
                <a:spcPct val="100000"/>
              </a:lnSpc>
              <a:spcBef>
                <a:spcPts val="5"/>
              </a:spcBef>
            </a:pPr>
            <a:r>
              <a:rPr sz="2800" spc="-180" dirty="0">
                <a:solidFill>
                  <a:srgbClr val="003876"/>
                </a:solidFill>
                <a:latin typeface="Verdana"/>
                <a:cs typeface="Verdana"/>
              </a:rPr>
              <a:t>во</a:t>
            </a:r>
            <a:r>
              <a:rPr sz="2800" spc="-155" dirty="0">
                <a:solidFill>
                  <a:srgbClr val="003876"/>
                </a:solidFill>
                <a:latin typeface="Verdana"/>
                <a:cs typeface="Verdana"/>
              </a:rPr>
              <a:t>з</a:t>
            </a:r>
            <a:r>
              <a:rPr sz="2800" spc="-130" dirty="0">
                <a:solidFill>
                  <a:srgbClr val="003876"/>
                </a:solidFill>
                <a:latin typeface="Verdana"/>
                <a:cs typeface="Verdana"/>
              </a:rPr>
              <a:t>никновени</a:t>
            </a:r>
            <a:r>
              <a:rPr sz="2800" spc="-125" dirty="0">
                <a:solidFill>
                  <a:srgbClr val="003876"/>
                </a:solidFill>
                <a:latin typeface="Verdana"/>
                <a:cs typeface="Verdana"/>
              </a:rPr>
              <a:t>я</a:t>
            </a:r>
            <a:r>
              <a:rPr sz="2800" spc="-170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80" dirty="0">
                <a:solidFill>
                  <a:srgbClr val="003876"/>
                </a:solidFill>
                <a:latin typeface="Verdana"/>
                <a:cs typeface="Verdana"/>
              </a:rPr>
              <a:t>ЧС…  </a:t>
            </a:r>
            <a:r>
              <a:rPr sz="2800" spc="130" dirty="0">
                <a:solidFill>
                  <a:srgbClr val="003876"/>
                </a:solidFill>
                <a:latin typeface="Verdana"/>
                <a:cs typeface="Verdana"/>
              </a:rPr>
              <a:t>о </a:t>
            </a:r>
            <a:r>
              <a:rPr sz="2800" spc="95" dirty="0">
                <a:solidFill>
                  <a:srgbClr val="003876"/>
                </a:solidFill>
                <a:latin typeface="Verdana"/>
                <a:cs typeface="Verdana"/>
              </a:rPr>
              <a:t>переносе </a:t>
            </a:r>
            <a:r>
              <a:rPr sz="2800" dirty="0">
                <a:solidFill>
                  <a:srgbClr val="003876"/>
                </a:solidFill>
                <a:latin typeface="Verdana"/>
                <a:cs typeface="Verdana"/>
              </a:rPr>
              <a:t>сдачи </a:t>
            </a:r>
            <a:r>
              <a:rPr sz="2800" spc="5" dirty="0">
                <a:solidFill>
                  <a:srgbClr val="003876"/>
                </a:solidFill>
                <a:latin typeface="Verdana"/>
                <a:cs typeface="Verdana"/>
              </a:rPr>
              <a:t> </a:t>
            </a:r>
            <a:r>
              <a:rPr sz="2800" spc="85" dirty="0">
                <a:solidFill>
                  <a:srgbClr val="003876"/>
                </a:solidFill>
                <a:latin typeface="Verdana"/>
                <a:cs typeface="Verdana"/>
              </a:rPr>
              <a:t>экзамена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10" dirty="0">
                <a:solidFill>
                  <a:srgbClr val="003876"/>
                </a:solidFill>
                <a:latin typeface="Tahoma"/>
                <a:cs typeface="Tahoma"/>
              </a:rPr>
              <a:t>на</a:t>
            </a:r>
            <a:r>
              <a:rPr sz="2800" b="1" spc="-60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rgbClr val="003876"/>
                </a:solidFill>
                <a:latin typeface="Tahoma"/>
                <a:cs typeface="Tahoma"/>
              </a:rPr>
              <a:t>другой</a:t>
            </a:r>
            <a:r>
              <a:rPr sz="2800" b="1" spc="-45" dirty="0">
                <a:solidFill>
                  <a:srgbClr val="003876"/>
                </a:solidFill>
                <a:latin typeface="Tahoma"/>
                <a:cs typeface="Tahoma"/>
              </a:rPr>
              <a:t> </a:t>
            </a:r>
            <a:r>
              <a:rPr sz="2800" b="1" spc="65" dirty="0">
                <a:solidFill>
                  <a:srgbClr val="003876"/>
                </a:solidFill>
                <a:latin typeface="Tahoma"/>
                <a:cs typeface="Tahoma"/>
              </a:rPr>
              <a:t>день</a:t>
            </a:r>
            <a:r>
              <a:rPr sz="2800" spc="65" dirty="0">
                <a:solidFill>
                  <a:srgbClr val="003876"/>
                </a:solidFill>
                <a:latin typeface="Verdana"/>
                <a:cs typeface="Verdana"/>
              </a:rPr>
              <a:t>…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5448300"/>
            <a:ext cx="5181600" cy="2159635"/>
          </a:xfrm>
          <a:prstGeom prst="rect">
            <a:avLst/>
          </a:prstGeom>
          <a:solidFill>
            <a:srgbClr val="8B8B8B"/>
          </a:solidFill>
        </p:spPr>
        <p:txBody>
          <a:bodyPr vert="horz" wrap="square" lIns="0" tIns="5715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4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Дл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ВПЛ 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ров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дится</a:t>
            </a:r>
            <a:endParaRPr sz="2800">
              <a:latin typeface="Verdana"/>
              <a:cs typeface="Verdana"/>
            </a:endParaRPr>
          </a:p>
          <a:p>
            <a:pPr marL="224790" marR="220979" indent="248285">
              <a:lnSpc>
                <a:spcPct val="100000"/>
              </a:lnSpc>
            </a:pPr>
            <a:r>
              <a:rPr sz="2800" b="1" spc="-2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досроч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800" b="1" spc="-21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800" b="1" spc="-16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перио</a:t>
            </a: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10" dirty="0">
                <a:solidFill>
                  <a:srgbClr val="FFFFFF"/>
                </a:solidFill>
                <a:latin typeface="Verdana"/>
                <a:cs typeface="Verdana"/>
              </a:rPr>
              <a:t>…  </a:t>
            </a:r>
            <a:r>
              <a:rPr sz="2800" spc="-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2800" spc="-1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резер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сроки</a:t>
            </a:r>
            <a:endParaRPr sz="2800">
              <a:latin typeface="Verdana"/>
              <a:cs typeface="Verdana"/>
            </a:endParaRPr>
          </a:p>
          <a:p>
            <a:pPr marL="1157605" marR="795020" indent="-35560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основного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Verdana"/>
                <a:cs typeface="Verdana"/>
              </a:rPr>
              <a:t>периода </a:t>
            </a:r>
            <a:r>
              <a:rPr sz="2800" spc="-96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проведения</a:t>
            </a:r>
            <a:r>
              <a:rPr sz="2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ЕГЭ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7000" y="5448300"/>
            <a:ext cx="5181600" cy="2159635"/>
          </a:xfrm>
          <a:prstGeom prst="rect">
            <a:avLst/>
          </a:prstGeom>
          <a:solidFill>
            <a:srgbClr val="003876"/>
          </a:solidFill>
        </p:spPr>
        <p:txBody>
          <a:bodyPr vert="horz" wrap="square" lIns="0" tIns="219075" rIns="0" bIns="0" rtlCol="0">
            <a:spAutoFit/>
          </a:bodyPr>
          <a:lstStyle/>
          <a:p>
            <a:pPr marL="440055" marR="434340" algn="ctr">
              <a:lnSpc>
                <a:spcPct val="100000"/>
              </a:lnSpc>
              <a:spcBef>
                <a:spcPts val="1725"/>
              </a:spcBef>
            </a:pP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Дл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ВПЛ 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ров</a:t>
            </a:r>
            <a:r>
              <a:rPr sz="2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дится  </a:t>
            </a:r>
            <a:r>
              <a:rPr sz="2800" spc="-3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резервны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2800" spc="2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00" spc="-165" dirty="0">
                <a:solidFill>
                  <a:srgbClr val="FFFFFF"/>
                </a:solidFill>
                <a:latin typeface="Verdana"/>
                <a:cs typeface="Verdana"/>
              </a:rPr>
              <a:t>ки</a:t>
            </a:r>
            <a:endParaRPr sz="2800">
              <a:latin typeface="Verdana"/>
              <a:cs typeface="Verdana"/>
            </a:endParaRPr>
          </a:p>
          <a:p>
            <a:pPr marL="502284" marR="495300" indent="1905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основного </a:t>
            </a:r>
            <a:r>
              <a:rPr sz="2800" spc="55" dirty="0">
                <a:solidFill>
                  <a:srgbClr val="FFFFFF"/>
                </a:solidFill>
                <a:latin typeface="Verdana"/>
                <a:cs typeface="Verdana"/>
              </a:rPr>
              <a:t>периода </a:t>
            </a:r>
            <a:r>
              <a:rPr sz="2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провед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эк</a:t>
            </a:r>
            <a:r>
              <a:rPr sz="2800" spc="-8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800" spc="185" dirty="0">
                <a:solidFill>
                  <a:srgbClr val="FFFFFF"/>
                </a:solidFill>
                <a:latin typeface="Verdana"/>
                <a:cs typeface="Verdana"/>
              </a:rPr>
              <a:t>аме</a:t>
            </a:r>
            <a:r>
              <a:rPr sz="2800" spc="18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ов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5376" y="7708392"/>
            <a:ext cx="5181600" cy="215963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5080" rIns="0" bIns="0" rtlCol="0">
            <a:spAutoFit/>
          </a:bodyPr>
          <a:lstStyle/>
          <a:p>
            <a:pPr marL="217804" marR="210820" indent="3810" algn="ctr">
              <a:lnSpc>
                <a:spcPct val="100000"/>
              </a:lnSpc>
              <a:spcBef>
                <a:spcPts val="40"/>
              </a:spcBef>
            </a:pPr>
            <a:r>
              <a:rPr sz="2800" spc="-45" dirty="0">
                <a:solidFill>
                  <a:srgbClr val="0070C0"/>
                </a:solidFill>
                <a:latin typeface="Verdana"/>
                <a:cs typeface="Verdana"/>
              </a:rPr>
              <a:t>Перерыв </a:t>
            </a:r>
            <a:r>
              <a:rPr sz="2800" spc="70" dirty="0">
                <a:solidFill>
                  <a:srgbClr val="0070C0"/>
                </a:solidFill>
                <a:latin typeface="Verdana"/>
                <a:cs typeface="Verdana"/>
              </a:rPr>
              <a:t>между </a:t>
            </a:r>
            <a:r>
              <a:rPr sz="2800" spc="7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0070C0"/>
                </a:solidFill>
                <a:latin typeface="Verdana"/>
                <a:cs typeface="Verdana"/>
              </a:rPr>
              <a:t>проведением </a:t>
            </a:r>
            <a:r>
              <a:rPr sz="2800" spc="25" dirty="0">
                <a:solidFill>
                  <a:srgbClr val="0070C0"/>
                </a:solidFill>
                <a:latin typeface="Verdana"/>
                <a:cs typeface="Verdana"/>
              </a:rPr>
              <a:t>экзаменов </a:t>
            </a:r>
            <a:r>
              <a:rPr sz="2800" spc="3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0070C0"/>
                </a:solidFill>
                <a:latin typeface="Verdana"/>
                <a:cs typeface="Verdana"/>
              </a:rPr>
              <a:t>по</a:t>
            </a:r>
            <a:r>
              <a:rPr sz="2800" spc="-21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135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800" spc="-200" dirty="0">
                <a:solidFill>
                  <a:srgbClr val="0070C0"/>
                </a:solidFill>
                <a:latin typeface="Verdana"/>
                <a:cs typeface="Verdana"/>
              </a:rPr>
              <a:t>бя</a:t>
            </a:r>
            <a:r>
              <a:rPr sz="2800" spc="-170" dirty="0">
                <a:solidFill>
                  <a:srgbClr val="0070C0"/>
                </a:solidFill>
                <a:latin typeface="Verdana"/>
                <a:cs typeface="Verdana"/>
              </a:rPr>
              <a:t>з</a:t>
            </a:r>
            <a:r>
              <a:rPr sz="2800" spc="10" dirty="0">
                <a:solidFill>
                  <a:srgbClr val="0070C0"/>
                </a:solidFill>
                <a:latin typeface="Verdana"/>
                <a:cs typeface="Verdana"/>
              </a:rPr>
              <a:t>ат</a:t>
            </a:r>
            <a:r>
              <a:rPr sz="2800" spc="5" dirty="0">
                <a:solidFill>
                  <a:srgbClr val="0070C0"/>
                </a:solidFill>
                <a:latin typeface="Verdana"/>
                <a:cs typeface="Verdana"/>
              </a:rPr>
              <a:t>е</a:t>
            </a:r>
            <a:r>
              <a:rPr sz="2800" spc="-90" dirty="0">
                <a:solidFill>
                  <a:srgbClr val="0070C0"/>
                </a:solidFill>
                <a:latin typeface="Verdana"/>
                <a:cs typeface="Verdana"/>
              </a:rPr>
              <a:t>льным</a:t>
            </a:r>
            <a:r>
              <a:rPr sz="2800" spc="-16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0070C0"/>
                </a:solidFill>
                <a:latin typeface="Verdana"/>
                <a:cs typeface="Verdana"/>
              </a:rPr>
              <a:t>учебным  </a:t>
            </a:r>
            <a:r>
              <a:rPr sz="2800" spc="130" dirty="0">
                <a:solidFill>
                  <a:srgbClr val="0070C0"/>
                </a:solidFill>
                <a:latin typeface="Verdana"/>
                <a:cs typeface="Verdana"/>
              </a:rPr>
              <a:t>предметам</a:t>
            </a:r>
            <a:r>
              <a:rPr sz="2800" spc="-17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500" dirty="0">
                <a:solidFill>
                  <a:srgbClr val="0070C0"/>
                </a:solidFill>
                <a:latin typeface="Verdana"/>
                <a:cs typeface="Verdana"/>
              </a:rPr>
              <a:t>…</a:t>
            </a:r>
            <a:r>
              <a:rPr sz="2800" spc="-22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70C0"/>
                </a:solidFill>
                <a:latin typeface="Verdana"/>
                <a:cs typeface="Verdana"/>
              </a:rPr>
              <a:t>составляет </a:t>
            </a:r>
            <a:r>
              <a:rPr sz="2800" spc="-969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rgbClr val="0070C0"/>
                </a:solidFill>
                <a:latin typeface="Verdana"/>
                <a:cs typeface="Verdana"/>
              </a:rPr>
              <a:t>н</a:t>
            </a:r>
            <a:r>
              <a:rPr sz="2800" spc="15" dirty="0">
                <a:solidFill>
                  <a:srgbClr val="0070C0"/>
                </a:solidFill>
                <a:latin typeface="Verdana"/>
                <a:cs typeface="Verdana"/>
              </a:rPr>
              <a:t>е</a:t>
            </a:r>
            <a:r>
              <a:rPr sz="2800" spc="-204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175" dirty="0">
                <a:solidFill>
                  <a:srgbClr val="0070C0"/>
                </a:solidFill>
                <a:latin typeface="Verdana"/>
                <a:cs typeface="Verdana"/>
              </a:rPr>
              <a:t>мен</a:t>
            </a:r>
            <a:r>
              <a:rPr sz="2800" spc="145" dirty="0">
                <a:solidFill>
                  <a:srgbClr val="0070C0"/>
                </a:solidFill>
                <a:latin typeface="Verdana"/>
                <a:cs typeface="Verdana"/>
              </a:rPr>
              <a:t>ее</a:t>
            </a:r>
            <a:r>
              <a:rPr sz="2800" spc="-16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-220" dirty="0">
                <a:solidFill>
                  <a:srgbClr val="0070C0"/>
                </a:solidFill>
                <a:latin typeface="Verdana"/>
                <a:cs typeface="Verdana"/>
              </a:rPr>
              <a:t>двух</a:t>
            </a:r>
            <a:r>
              <a:rPr sz="2800" spc="-19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Verdana"/>
                <a:cs typeface="Verdana"/>
              </a:rPr>
              <a:t>дн</a:t>
            </a:r>
            <a:r>
              <a:rPr sz="2800" spc="-15" dirty="0">
                <a:solidFill>
                  <a:srgbClr val="0070C0"/>
                </a:solidFill>
                <a:latin typeface="Verdana"/>
                <a:cs typeface="Verdana"/>
              </a:rPr>
              <a:t>е</a:t>
            </a:r>
            <a:r>
              <a:rPr sz="2800" spc="-70" dirty="0">
                <a:solidFill>
                  <a:srgbClr val="0070C0"/>
                </a:solidFill>
                <a:latin typeface="Verdana"/>
                <a:cs typeface="Verdana"/>
              </a:rPr>
              <a:t>й</a:t>
            </a:r>
            <a:endParaRPr sz="28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87761" y="7684769"/>
            <a:ext cx="5181600" cy="1944763"/>
          </a:xfrm>
          <a:prstGeom prst="rect">
            <a:avLst/>
          </a:prstGeom>
          <a:ln w="25400">
            <a:solidFill>
              <a:srgbClr val="003876"/>
            </a:solidFill>
          </a:ln>
        </p:spPr>
        <p:txBody>
          <a:bodyPr vert="horz" wrap="square" lIns="0" tIns="219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sz="2800" spc="-13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Уто</a:t>
            </a:r>
            <a:r>
              <a:rPr sz="2800" spc="-13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ч</a:t>
            </a:r>
            <a:r>
              <a:rPr sz="2800" spc="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</a:t>
            </a:r>
            <a:r>
              <a:rPr sz="2800" spc="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е</a:t>
            </a:r>
            <a:r>
              <a:rPr sz="2800" spc="-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но</a:t>
            </a:r>
            <a:r>
              <a:rPr sz="2800" spc="-5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,</a:t>
            </a:r>
            <a:r>
              <a:rPr sz="2800" spc="-1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что </a:t>
            </a:r>
            <a:r>
              <a:rPr sz="2800" spc="-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дни</a:t>
            </a:r>
            <a:endParaRPr sz="28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5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календарные</a:t>
            </a:r>
            <a:r>
              <a:rPr sz="2800" spc="-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,</a:t>
            </a:r>
            <a:endParaRPr sz="28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  <a:p>
            <a:pPr marL="97790" marR="92710" indent="144780">
              <a:lnSpc>
                <a:spcPct val="100000"/>
              </a:lnSpc>
            </a:pPr>
            <a:r>
              <a:rPr sz="2800" spc="-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800" spc="-2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18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норм</a:t>
            </a:r>
            <a:r>
              <a:rPr sz="2800" spc="1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а</a:t>
            </a:r>
            <a:r>
              <a:rPr sz="2800" spc="-18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относ</a:t>
            </a:r>
            <a:r>
              <a:rPr sz="2800" spc="1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и</a:t>
            </a:r>
            <a:r>
              <a:rPr sz="2800" spc="-15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тся</a:t>
            </a:r>
            <a:r>
              <a:rPr sz="2800" spc="-19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только  </a:t>
            </a:r>
            <a:r>
              <a:rPr sz="2800" spc="-254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к</a:t>
            </a:r>
            <a:r>
              <a:rPr sz="2800" spc="-22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sz="2800" b="1" spc="-3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основным</a:t>
            </a:r>
            <a:r>
              <a:rPr sz="2800" b="1" spc="-4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дням</a:t>
            </a:r>
            <a:r>
              <a:rPr sz="2800" b="1" spc="-25" dirty="0">
                <a:solidFill>
                  <a:schemeClr val="tx1">
                    <a:lumMod val="95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п</a:t>
            </a:r>
            <a:r>
              <a:rPr sz="2800" spc="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е</a:t>
            </a:r>
            <a:r>
              <a:rPr sz="2800" spc="70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ри</a:t>
            </a:r>
            <a:r>
              <a:rPr sz="2800" spc="7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о</a:t>
            </a:r>
            <a:r>
              <a:rPr sz="2800" spc="-95" dirty="0">
                <a:solidFill>
                  <a:schemeClr val="tx1">
                    <a:lumMod val="95000"/>
                  </a:schemeClr>
                </a:solidFill>
                <a:latin typeface="Verdana"/>
                <a:cs typeface="Verdana"/>
              </a:rPr>
              <a:t>дов</a:t>
            </a:r>
            <a:endParaRPr sz="2800" dirty="0">
              <a:solidFill>
                <a:schemeClr val="tx1">
                  <a:lumMod val="95000"/>
                </a:schemeClr>
              </a:solidFill>
              <a:latin typeface="Verdana"/>
              <a:cs typeface="Verdan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776</Words>
  <Application>Microsoft Office PowerPoint</Application>
  <PresentationFormat>Произвольный</PresentationFormat>
  <Paragraphs>97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Основные изменения в Порядке проведения  ГИА-11</vt:lpstr>
      <vt:lpstr>Порядкок ГИА-11</vt:lpstr>
      <vt:lpstr>Формы проведения ГИА-11 и участники ГИА-11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проведения ГИА</vt:lpstr>
      <vt:lpstr>Организация проведения ГИА-11</vt:lpstr>
      <vt:lpstr>Проведение ГИА-11</vt:lpstr>
      <vt:lpstr>Проведение ГИА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Диагональные Блоки Предложение по Продажам Презентация по продажам</dc:title>
  <dc:creator>Карзакова Анна Владиславна</dc:creator>
  <cp:lastModifiedBy>Пользователь</cp:lastModifiedBy>
  <cp:revision>54</cp:revision>
  <dcterms:created xsi:type="dcterms:W3CDTF">2023-10-21T13:55:26Z</dcterms:created>
  <dcterms:modified xsi:type="dcterms:W3CDTF">2024-01-16T14:00:17Z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2023-10-21T00:00:00Z</vt:filetime>
  </property>
</Properties>
</file>